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46"/>
  </p:notesMasterIdLst>
  <p:handoutMasterIdLst>
    <p:handoutMasterId r:id="rId47"/>
  </p:handoutMasterIdLst>
  <p:sldIdLst>
    <p:sldId id="256" r:id="rId5"/>
    <p:sldId id="11080" r:id="rId6"/>
    <p:sldId id="11065" r:id="rId7"/>
    <p:sldId id="11064" r:id="rId8"/>
    <p:sldId id="11077" r:id="rId9"/>
    <p:sldId id="11043" r:id="rId10"/>
    <p:sldId id="11081" r:id="rId11"/>
    <p:sldId id="11044" r:id="rId12"/>
    <p:sldId id="11071" r:id="rId13"/>
    <p:sldId id="11072" r:id="rId14"/>
    <p:sldId id="11038" r:id="rId15"/>
    <p:sldId id="11039" r:id="rId16"/>
    <p:sldId id="11067" r:id="rId17"/>
    <p:sldId id="11021" r:id="rId18"/>
    <p:sldId id="11082" r:id="rId19"/>
    <p:sldId id="11050" r:id="rId20"/>
    <p:sldId id="11059" r:id="rId21"/>
    <p:sldId id="11046" r:id="rId22"/>
    <p:sldId id="11025" r:id="rId23"/>
    <p:sldId id="11068" r:id="rId24"/>
    <p:sldId id="11052" r:id="rId25"/>
    <p:sldId id="11078" r:id="rId26"/>
    <p:sldId id="754" r:id="rId27"/>
    <p:sldId id="11040" r:id="rId28"/>
    <p:sldId id="10992" r:id="rId29"/>
    <p:sldId id="260" r:id="rId30"/>
    <p:sldId id="11083" r:id="rId31"/>
    <p:sldId id="11066" r:id="rId32"/>
    <p:sldId id="11048" r:id="rId33"/>
    <p:sldId id="11069" r:id="rId34"/>
    <p:sldId id="11007" r:id="rId35"/>
    <p:sldId id="10784" r:id="rId36"/>
    <p:sldId id="11051" r:id="rId37"/>
    <p:sldId id="11079" r:id="rId38"/>
    <p:sldId id="11070" r:id="rId39"/>
    <p:sldId id="11084" r:id="rId40"/>
    <p:sldId id="11056" r:id="rId41"/>
    <p:sldId id="11085" r:id="rId42"/>
    <p:sldId id="11061" r:id="rId43"/>
    <p:sldId id="11062" r:id="rId44"/>
    <p:sldId id="11063" r:id="rId45"/>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51EBB2B-8FE6-96F2-92AE-F240EA7048A6}" name="Tunkkari, Iina" initials="TI" userId="S::Iina.Tunkkari@mdi.fi::f88f33ac-dfb2-4869-9035-270d9a7fc865" providerId="AD"/>
  <p188:author id="{CD73DA3C-4057-172D-5BB9-9C90BC9C44F1}" name="Tunkkari, Iina" initials="TI" userId="S::iina.tunkkari_mdi.fi#ext#@nurmijarvikunta.onmicrosoft.com::1c575227-e4de-417c-8758-c10ede37f52b" providerId="AD"/>
  <p188:author id="{66CCB443-5214-16A2-EC17-D7BCE67C02BA}" name="Anttila, Sara" initials="AS" userId="S::sara.anttila_mdi.fi#ext#@nurmijarvikunta.onmicrosoft.com::d10645f2-b16e-4051-9648-50ac3c570c13" providerId="AD"/>
  <p188:author id="{877C2345-4734-D6E6-9CDD-0D48A38ACA78}" name="Kumpula, Anssi" initials="AK" userId="S::Anssi.Kumpula@mdi.fi::d3a7c3d8-5d36-4039-a6c3-14e030b11ecc" providerId="AD"/>
  <p188:author id="{7F8AED59-B368-8372-AB07-E8A1D5D4F958}" name="Piia Nurkka" initials="PN" userId="S::piia.nurkka@nurmijarvi.fi::22e2826e-db10-456c-b19d-0ba4d7c7b29d" providerId="AD"/>
  <p188:author id="{C7C5317F-4B7D-A777-5C6D-850BEE9F8A7B}" name="Samola Riitta" initials="SR" userId="S::riitta.samola_mantsala.fi#ext#@nurmijarvikunta.onmicrosoft.com::25ad8ba5-2535-423e-bbe1-ca688bbcc660" providerId="AD"/>
  <p188:author id="{08ACDBA6-C169-94EA-9B08-796C65D9F818}" name="Tunkkari, Iina" initials="TI" userId="S::iina.tunkkari@mdi.fi::f88f33ac-dfb2-4869-9035-270d9a7fc865" providerId="AD"/>
  <p188:author id="{95D7D1B5-8DA5-301C-64C3-0D2C6E212CE0}" name="Anttila, Sara" initials="AS" userId="S::sara.anttila@mdi.fi::7b610482-b0b5-403c-98ff-66c3bae04e48"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8D0E7"/>
    <a:srgbClr val="105F7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4E58A2A-6597-FA42-B58D-920EDDF4C9A7}" v="1" dt="2024-10-30T04:21:17.613"/>
  </p1510:revLst>
</p1510:revInfo>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Normaali tyyli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B4B98B0-60AC-42C2-AFA5-B58CD77FA1E5}" styleName="Vaalea tyyli 1 - Korostus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Vaalea tyyli 3 - Korostus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365"/>
    <p:restoredTop sz="95680"/>
  </p:normalViewPr>
  <p:slideViewPr>
    <p:cSldViewPr snapToGrid="0">
      <p:cViewPr varScale="1">
        <p:scale>
          <a:sx n="196" d="100"/>
          <a:sy n="196" d="100"/>
        </p:scale>
        <p:origin x="200" y="552"/>
      </p:cViewPr>
      <p:guideLst/>
    </p:cSldViewPr>
  </p:slideViewPr>
  <p:outlineViewPr>
    <p:cViewPr>
      <p:scale>
        <a:sx n="33" d="100"/>
        <a:sy n="33" d="100"/>
      </p:scale>
      <p:origin x="0" y="-61136"/>
    </p:cViewPr>
  </p:outlineViewPr>
  <p:notesTextViewPr>
    <p:cViewPr>
      <p:scale>
        <a:sx n="1" d="1"/>
        <a:sy n="1" d="1"/>
      </p:scale>
      <p:origin x="0" y="0"/>
    </p:cViewPr>
  </p:notesTextViewPr>
  <p:sorterViewPr>
    <p:cViewPr>
      <p:scale>
        <a:sx n="124" d="100"/>
        <a:sy n="124" d="100"/>
      </p:scale>
      <p:origin x="0" y="0"/>
    </p:cViewPr>
  </p:sorterViewPr>
  <p:notesViewPr>
    <p:cSldViewPr snapToGrid="0">
      <p:cViewPr varScale="1">
        <p:scale>
          <a:sx n="203" d="100"/>
          <a:sy n="203" d="100"/>
        </p:scale>
        <p:origin x="6248" y="184"/>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tableStyles" Target="tableStyle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notesMaster" Target="notesMasters/notesMaster1.xml"/><Relationship Id="rId20" Type="http://schemas.openxmlformats.org/officeDocument/2006/relationships/slide" Target="slides/slide16.xml"/><Relationship Id="rId41" Type="http://schemas.openxmlformats.org/officeDocument/2006/relationships/slide" Target="slides/slide37.xml"/><Relationship Id="rId54"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umpula, Anssi" userId="d3a7c3d8-5d36-4039-a6c3-14e030b11ecc" providerId="ADAL" clId="{04E58A2A-6597-FA42-B58D-920EDDF4C9A7}"/>
    <pc:docChg chg="modSld">
      <pc:chgData name="Kumpula, Anssi" userId="d3a7c3d8-5d36-4039-a6c3-14e030b11ecc" providerId="ADAL" clId="{04E58A2A-6597-FA42-B58D-920EDDF4C9A7}" dt="2024-10-30T06:33:29.158" v="1417" actId="962"/>
      <pc:docMkLst>
        <pc:docMk/>
      </pc:docMkLst>
      <pc:sldChg chg="modSp mod">
        <pc:chgData name="Kumpula, Anssi" userId="d3a7c3d8-5d36-4039-a6c3-14e030b11ecc" providerId="ADAL" clId="{04E58A2A-6597-FA42-B58D-920EDDF4C9A7}" dt="2024-10-30T06:14:37.493" v="193" actId="962"/>
        <pc:sldMkLst>
          <pc:docMk/>
          <pc:sldMk cId="1447898609" sldId="11039"/>
        </pc:sldMkLst>
        <pc:graphicFrameChg chg="mod">
          <ac:chgData name="Kumpula, Anssi" userId="d3a7c3d8-5d36-4039-a6c3-14e030b11ecc" providerId="ADAL" clId="{04E58A2A-6597-FA42-B58D-920EDDF4C9A7}" dt="2024-10-30T06:14:37.493" v="193" actId="962"/>
          <ac:graphicFrameMkLst>
            <pc:docMk/>
            <pc:sldMk cId="1447898609" sldId="11039"/>
            <ac:graphicFrameMk id="8" creationId="{23DC0163-2383-A25A-3839-08FA18FB7EB4}"/>
          </ac:graphicFrameMkLst>
        </pc:graphicFrameChg>
      </pc:sldChg>
      <pc:sldChg chg="modSp mod">
        <pc:chgData name="Kumpula, Anssi" userId="d3a7c3d8-5d36-4039-a6c3-14e030b11ecc" providerId="ADAL" clId="{04E58A2A-6597-FA42-B58D-920EDDF4C9A7}" dt="2024-10-30T06:16:22.299" v="553" actId="962"/>
        <pc:sldMkLst>
          <pc:docMk/>
          <pc:sldMk cId="1808868791" sldId="11051"/>
        </pc:sldMkLst>
        <pc:graphicFrameChg chg="mod">
          <ac:chgData name="Kumpula, Anssi" userId="d3a7c3d8-5d36-4039-a6c3-14e030b11ecc" providerId="ADAL" clId="{04E58A2A-6597-FA42-B58D-920EDDF4C9A7}" dt="2024-10-30T06:16:22.299" v="553" actId="962"/>
          <ac:graphicFrameMkLst>
            <pc:docMk/>
            <pc:sldMk cId="1808868791" sldId="11051"/>
            <ac:graphicFrameMk id="5" creationId="{E2CB7388-0B7A-9879-D40B-AAF2B726DDF2}"/>
          </ac:graphicFrameMkLst>
        </pc:graphicFrameChg>
      </pc:sldChg>
      <pc:sldChg chg="modSp mod">
        <pc:chgData name="Kumpula, Anssi" userId="d3a7c3d8-5d36-4039-a6c3-14e030b11ecc" providerId="ADAL" clId="{04E58A2A-6597-FA42-B58D-920EDDF4C9A7}" dt="2024-10-30T06:17:17.602" v="659" actId="962"/>
        <pc:sldMkLst>
          <pc:docMk/>
          <pc:sldMk cId="844250282" sldId="11061"/>
        </pc:sldMkLst>
        <pc:graphicFrameChg chg="mod">
          <ac:chgData name="Kumpula, Anssi" userId="d3a7c3d8-5d36-4039-a6c3-14e030b11ecc" providerId="ADAL" clId="{04E58A2A-6597-FA42-B58D-920EDDF4C9A7}" dt="2024-10-30T06:17:17.602" v="659" actId="962"/>
          <ac:graphicFrameMkLst>
            <pc:docMk/>
            <pc:sldMk cId="844250282" sldId="11061"/>
            <ac:graphicFrameMk id="5" creationId="{E2CB7388-0B7A-9879-D40B-AAF2B726DDF2}"/>
          </ac:graphicFrameMkLst>
        </pc:graphicFrameChg>
      </pc:sldChg>
      <pc:sldChg chg="modSp mod">
        <pc:chgData name="Kumpula, Anssi" userId="d3a7c3d8-5d36-4039-a6c3-14e030b11ecc" providerId="ADAL" clId="{04E58A2A-6597-FA42-B58D-920EDDF4C9A7}" dt="2024-10-30T06:18:37.619" v="1129" actId="962"/>
        <pc:sldMkLst>
          <pc:docMk/>
          <pc:sldMk cId="963494688" sldId="11062"/>
        </pc:sldMkLst>
        <pc:graphicFrameChg chg="mod">
          <ac:chgData name="Kumpula, Anssi" userId="d3a7c3d8-5d36-4039-a6c3-14e030b11ecc" providerId="ADAL" clId="{04E58A2A-6597-FA42-B58D-920EDDF4C9A7}" dt="2024-10-30T06:18:37.619" v="1129" actId="962"/>
          <ac:graphicFrameMkLst>
            <pc:docMk/>
            <pc:sldMk cId="963494688" sldId="11062"/>
            <ac:graphicFrameMk id="4" creationId="{030FB0D0-E37C-D0AE-63FC-C9D2DCE63874}"/>
          </ac:graphicFrameMkLst>
        </pc:graphicFrameChg>
      </pc:sldChg>
      <pc:sldChg chg="modSp mod">
        <pc:chgData name="Kumpula, Anssi" userId="d3a7c3d8-5d36-4039-a6c3-14e030b11ecc" providerId="ADAL" clId="{04E58A2A-6597-FA42-B58D-920EDDF4C9A7}" dt="2024-10-30T06:33:29.158" v="1417" actId="962"/>
        <pc:sldMkLst>
          <pc:docMk/>
          <pc:sldMk cId="2119825622" sldId="11066"/>
        </pc:sldMkLst>
        <pc:grpChg chg="mod">
          <ac:chgData name="Kumpula, Anssi" userId="d3a7c3d8-5d36-4039-a6c3-14e030b11ecc" providerId="ADAL" clId="{04E58A2A-6597-FA42-B58D-920EDDF4C9A7}" dt="2024-10-30T06:32:22.318" v="1323" actId="962"/>
          <ac:grpSpMkLst>
            <pc:docMk/>
            <pc:sldMk cId="2119825622" sldId="11066"/>
            <ac:grpSpMk id="19" creationId="{861985B2-D51C-0EF7-54EA-0FF4B640BCDC}"/>
          </ac:grpSpMkLst>
        </pc:grpChg>
        <pc:grpChg chg="mod">
          <ac:chgData name="Kumpula, Anssi" userId="d3a7c3d8-5d36-4039-a6c3-14e030b11ecc" providerId="ADAL" clId="{04E58A2A-6597-FA42-B58D-920EDDF4C9A7}" dt="2024-10-30T06:32:51.523" v="1337" actId="962"/>
          <ac:grpSpMkLst>
            <pc:docMk/>
            <pc:sldMk cId="2119825622" sldId="11066"/>
            <ac:grpSpMk id="20" creationId="{BE07F47E-C941-41A9-DFB2-A6814241DF57}"/>
          </ac:grpSpMkLst>
        </pc:grpChg>
        <pc:grpChg chg="mod">
          <ac:chgData name="Kumpula, Anssi" userId="d3a7c3d8-5d36-4039-a6c3-14e030b11ecc" providerId="ADAL" clId="{04E58A2A-6597-FA42-B58D-920EDDF4C9A7}" dt="2024-10-30T06:33:08.712" v="1365" actId="962"/>
          <ac:grpSpMkLst>
            <pc:docMk/>
            <pc:sldMk cId="2119825622" sldId="11066"/>
            <ac:grpSpMk id="21" creationId="{1B822865-D107-4931-7DAF-827BBAD05E5F}"/>
          </ac:grpSpMkLst>
        </pc:grpChg>
        <pc:grpChg chg="mod">
          <ac:chgData name="Kumpula, Anssi" userId="d3a7c3d8-5d36-4039-a6c3-14e030b11ecc" providerId="ADAL" clId="{04E58A2A-6597-FA42-B58D-920EDDF4C9A7}" dt="2024-10-30T06:33:29.158" v="1417" actId="962"/>
          <ac:grpSpMkLst>
            <pc:docMk/>
            <pc:sldMk cId="2119825622" sldId="11066"/>
            <ac:grpSpMk id="22" creationId="{0EC8C258-8738-43B2-0F2B-69DDAEC2870B}"/>
          </ac:grpSpMkLst>
        </pc:gr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a:extLst>
              <a:ext uri="{FF2B5EF4-FFF2-40B4-BE49-F238E27FC236}">
                <a16:creationId xmlns:a16="http://schemas.microsoft.com/office/drawing/2014/main" id="{06A01AF3-A319-9850-4AA3-F21E165A130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dirty="0"/>
          </a:p>
        </p:txBody>
      </p:sp>
      <p:sp>
        <p:nvSpPr>
          <p:cNvPr id="3" name="Päivämäärän paikkamerkki 2">
            <a:extLst>
              <a:ext uri="{FF2B5EF4-FFF2-40B4-BE49-F238E27FC236}">
                <a16:creationId xmlns:a16="http://schemas.microsoft.com/office/drawing/2014/main" id="{335E83B8-0031-BA2E-B198-757CA93D626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E96B8E5-D2A9-E145-9FF3-8F615431888A}" type="datetimeFigureOut">
              <a:rPr lang="fi-FI"/>
              <a:t>30.10.2024</a:t>
            </a:fld>
            <a:endParaRPr lang="fi-FI" dirty="0"/>
          </a:p>
        </p:txBody>
      </p:sp>
      <p:sp>
        <p:nvSpPr>
          <p:cNvPr id="4" name="Alatunnisteen paikkamerkki 3">
            <a:extLst>
              <a:ext uri="{FF2B5EF4-FFF2-40B4-BE49-F238E27FC236}">
                <a16:creationId xmlns:a16="http://schemas.microsoft.com/office/drawing/2014/main" id="{756393BA-BE2C-0609-F19B-3B5FF7E8B4C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dirty="0"/>
          </a:p>
        </p:txBody>
      </p:sp>
      <p:sp>
        <p:nvSpPr>
          <p:cNvPr id="5" name="Dian numeron paikkamerkki 4">
            <a:extLst>
              <a:ext uri="{FF2B5EF4-FFF2-40B4-BE49-F238E27FC236}">
                <a16:creationId xmlns:a16="http://schemas.microsoft.com/office/drawing/2014/main" id="{69349F39-C52D-FA1F-7E78-C4E44365E85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72B00C8-C7F3-0348-BBF0-9E09C0E6DCFE}" type="slidenum">
              <a:rPr/>
              <a:t>‹#›</a:t>
            </a:fld>
            <a:endParaRPr lang="fi-FI" dirty="0"/>
          </a:p>
        </p:txBody>
      </p:sp>
    </p:spTree>
    <p:extLst>
      <p:ext uri="{BB962C8B-B14F-4D97-AF65-F5344CB8AC3E}">
        <p14:creationId xmlns:p14="http://schemas.microsoft.com/office/powerpoint/2010/main" val="24426378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dirty="0"/>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A7FEF0-986C-4425-BB77-652C5B8A0269}" type="datetimeFigureOut">
              <a:rPr lang="fi-FI" smtClean="0"/>
              <a:t>30.10.2024</a:t>
            </a:fld>
            <a:endParaRPr lang="fi-FI" dirty="0"/>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dirty="0"/>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dirty="0"/>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AD4216-7CF0-47E3-91E0-084EAD87FBAC}" type="slidenum">
              <a:rPr lang="fi-FI" smtClean="0"/>
              <a:t>‹#›</a:t>
            </a:fld>
            <a:endParaRPr lang="fi-FI" dirty="0"/>
          </a:p>
        </p:txBody>
      </p:sp>
    </p:spTree>
    <p:extLst>
      <p:ext uri="{BB962C8B-B14F-4D97-AF65-F5344CB8AC3E}">
        <p14:creationId xmlns:p14="http://schemas.microsoft.com/office/powerpoint/2010/main" val="23667537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5"/>
          </p:nvPr>
        </p:nvSpPr>
        <p:spPr/>
        <p:txBody>
          <a:bodyPr/>
          <a:lstStyle/>
          <a:p>
            <a:fld id="{62AD4216-7CF0-47E3-91E0-084EAD87FBAC}" type="slidenum">
              <a:rPr lang="fi-FI" smtClean="0"/>
              <a:t>6</a:t>
            </a:fld>
            <a:endParaRPr lang="fi-FI" dirty="0"/>
          </a:p>
        </p:txBody>
      </p:sp>
    </p:spTree>
    <p:extLst>
      <p:ext uri="{BB962C8B-B14F-4D97-AF65-F5344CB8AC3E}">
        <p14:creationId xmlns:p14="http://schemas.microsoft.com/office/powerpoint/2010/main" val="8476664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5"/>
          </p:nvPr>
        </p:nvSpPr>
        <p:spPr/>
        <p:txBody>
          <a:bodyPr/>
          <a:lstStyle/>
          <a:p>
            <a:fld id="{62AD4216-7CF0-47E3-91E0-084EAD87FBAC}" type="slidenum">
              <a:rPr lang="fi-FI" smtClean="0"/>
              <a:t>36</a:t>
            </a:fld>
            <a:endParaRPr lang="fi-FI" dirty="0"/>
          </a:p>
        </p:txBody>
      </p:sp>
    </p:spTree>
    <p:extLst>
      <p:ext uri="{BB962C8B-B14F-4D97-AF65-F5344CB8AC3E}">
        <p14:creationId xmlns:p14="http://schemas.microsoft.com/office/powerpoint/2010/main" val="26988140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5"/>
          </p:nvPr>
        </p:nvSpPr>
        <p:spPr/>
        <p:txBody>
          <a:bodyPr/>
          <a:lstStyle/>
          <a:p>
            <a:fld id="{62AD4216-7CF0-47E3-91E0-084EAD87FBAC}" type="slidenum">
              <a:rPr lang="fi-FI" smtClean="0"/>
              <a:t>37</a:t>
            </a:fld>
            <a:endParaRPr lang="fi-FI" dirty="0"/>
          </a:p>
        </p:txBody>
      </p:sp>
    </p:spTree>
    <p:extLst>
      <p:ext uri="{BB962C8B-B14F-4D97-AF65-F5344CB8AC3E}">
        <p14:creationId xmlns:p14="http://schemas.microsoft.com/office/powerpoint/2010/main" val="4937324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5"/>
          </p:nvPr>
        </p:nvSpPr>
        <p:spPr/>
        <p:txBody>
          <a:bodyPr/>
          <a:lstStyle/>
          <a:p>
            <a:fld id="{62AD4216-7CF0-47E3-91E0-084EAD87FBAC}" type="slidenum">
              <a:rPr lang="fi-FI" smtClean="0"/>
              <a:t>38</a:t>
            </a:fld>
            <a:endParaRPr lang="fi-FI" dirty="0"/>
          </a:p>
        </p:txBody>
      </p:sp>
    </p:spTree>
    <p:extLst>
      <p:ext uri="{BB962C8B-B14F-4D97-AF65-F5344CB8AC3E}">
        <p14:creationId xmlns:p14="http://schemas.microsoft.com/office/powerpoint/2010/main" val="38675535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5"/>
          </p:nvPr>
        </p:nvSpPr>
        <p:spPr/>
        <p:txBody>
          <a:bodyPr/>
          <a:lstStyle/>
          <a:p>
            <a:fld id="{62AD4216-7CF0-47E3-91E0-084EAD87FBAC}" type="slidenum">
              <a:rPr lang="fi-FI" smtClean="0"/>
              <a:t>39</a:t>
            </a:fld>
            <a:endParaRPr lang="fi-FI" dirty="0"/>
          </a:p>
        </p:txBody>
      </p:sp>
    </p:spTree>
    <p:extLst>
      <p:ext uri="{BB962C8B-B14F-4D97-AF65-F5344CB8AC3E}">
        <p14:creationId xmlns:p14="http://schemas.microsoft.com/office/powerpoint/2010/main" val="34561214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5"/>
          </p:nvPr>
        </p:nvSpPr>
        <p:spPr/>
        <p:txBody>
          <a:bodyPr/>
          <a:lstStyle/>
          <a:p>
            <a:fld id="{62AD4216-7CF0-47E3-91E0-084EAD87FBAC}" type="slidenum">
              <a:rPr lang="fi-FI" smtClean="0"/>
              <a:t>40</a:t>
            </a:fld>
            <a:endParaRPr lang="fi-FI" dirty="0"/>
          </a:p>
        </p:txBody>
      </p:sp>
    </p:spTree>
    <p:extLst>
      <p:ext uri="{BB962C8B-B14F-4D97-AF65-F5344CB8AC3E}">
        <p14:creationId xmlns:p14="http://schemas.microsoft.com/office/powerpoint/2010/main" val="2712931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5"/>
          </p:nvPr>
        </p:nvSpPr>
        <p:spPr/>
        <p:txBody>
          <a:bodyPr/>
          <a:lstStyle/>
          <a:p>
            <a:fld id="{62AD4216-7CF0-47E3-91E0-084EAD87FBAC}" type="slidenum">
              <a:rPr lang="fi-FI" smtClean="0"/>
              <a:t>41</a:t>
            </a:fld>
            <a:endParaRPr lang="fi-FI" dirty="0"/>
          </a:p>
        </p:txBody>
      </p:sp>
    </p:spTree>
    <p:extLst>
      <p:ext uri="{BB962C8B-B14F-4D97-AF65-F5344CB8AC3E}">
        <p14:creationId xmlns:p14="http://schemas.microsoft.com/office/powerpoint/2010/main" val="41359075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A0C245-F06B-876E-208B-87CFED569865}"/>
            </a:ext>
          </a:extLst>
        </p:cNvPr>
        <p:cNvGrpSpPr/>
        <p:nvPr/>
      </p:nvGrpSpPr>
      <p:grpSpPr>
        <a:xfrm>
          <a:off x="0" y="0"/>
          <a:ext cx="0" cy="0"/>
          <a:chOff x="0" y="0"/>
          <a:chExt cx="0" cy="0"/>
        </a:xfrm>
      </p:grpSpPr>
      <p:sp>
        <p:nvSpPr>
          <p:cNvPr id="2" name="Dian kuvan paikkamerkki 1">
            <a:extLst>
              <a:ext uri="{FF2B5EF4-FFF2-40B4-BE49-F238E27FC236}">
                <a16:creationId xmlns:a16="http://schemas.microsoft.com/office/drawing/2014/main" id="{AB1C3092-B117-7C8F-8843-848407567F2E}"/>
              </a:ext>
            </a:extLst>
          </p:cNvPr>
          <p:cNvSpPr>
            <a:spLocks noGrp="1" noRot="1" noChangeAspect="1"/>
          </p:cNvSpPr>
          <p:nvPr>
            <p:ph type="sldImg"/>
          </p:nvPr>
        </p:nvSpPr>
        <p:spPr/>
      </p:sp>
      <p:sp>
        <p:nvSpPr>
          <p:cNvPr id="3" name="Huomautusten paikkamerkki 2">
            <a:extLst>
              <a:ext uri="{FF2B5EF4-FFF2-40B4-BE49-F238E27FC236}">
                <a16:creationId xmlns:a16="http://schemas.microsoft.com/office/drawing/2014/main" id="{4AB7809A-A7A4-D277-AA30-A71B7F59886F}"/>
              </a:ext>
            </a:extLst>
          </p:cNvPr>
          <p:cNvSpPr>
            <a:spLocks noGrp="1"/>
          </p:cNvSpPr>
          <p:nvPr>
            <p:ph type="body" idx="1"/>
          </p:nvPr>
        </p:nvSpPr>
        <p:spPr/>
        <p:txBody>
          <a:bodyPr/>
          <a:lstStyle/>
          <a:p>
            <a:endParaRPr lang="fi-FI" dirty="0"/>
          </a:p>
        </p:txBody>
      </p:sp>
      <p:sp>
        <p:nvSpPr>
          <p:cNvPr id="4" name="Dian numeron paikkamerkki 3">
            <a:extLst>
              <a:ext uri="{FF2B5EF4-FFF2-40B4-BE49-F238E27FC236}">
                <a16:creationId xmlns:a16="http://schemas.microsoft.com/office/drawing/2014/main" id="{A82DA380-EE38-C06C-932D-7374E677B7DE}"/>
              </a:ext>
            </a:extLst>
          </p:cNvPr>
          <p:cNvSpPr>
            <a:spLocks noGrp="1"/>
          </p:cNvSpPr>
          <p:nvPr>
            <p:ph type="sldNum" sz="quarter" idx="5"/>
          </p:nvPr>
        </p:nvSpPr>
        <p:spPr/>
        <p:txBody>
          <a:bodyPr/>
          <a:lstStyle/>
          <a:p>
            <a:fld id="{62AD4216-7CF0-47E3-91E0-084EAD87FBAC}" type="slidenum">
              <a:rPr lang="fi-FI" smtClean="0"/>
              <a:t>7</a:t>
            </a:fld>
            <a:endParaRPr lang="fi-FI" dirty="0"/>
          </a:p>
        </p:txBody>
      </p:sp>
    </p:spTree>
    <p:extLst>
      <p:ext uri="{BB962C8B-B14F-4D97-AF65-F5344CB8AC3E}">
        <p14:creationId xmlns:p14="http://schemas.microsoft.com/office/powerpoint/2010/main" val="16290326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5"/>
          </p:nvPr>
        </p:nvSpPr>
        <p:spPr/>
        <p:txBody>
          <a:bodyPr/>
          <a:lstStyle/>
          <a:p>
            <a:fld id="{62AD4216-7CF0-47E3-91E0-084EAD87FBAC}" type="slidenum">
              <a:rPr lang="fi-FI" smtClean="0"/>
              <a:t>14</a:t>
            </a:fld>
            <a:endParaRPr lang="fi-FI" dirty="0"/>
          </a:p>
        </p:txBody>
      </p:sp>
    </p:spTree>
    <p:extLst>
      <p:ext uri="{BB962C8B-B14F-4D97-AF65-F5344CB8AC3E}">
        <p14:creationId xmlns:p14="http://schemas.microsoft.com/office/powerpoint/2010/main" val="21691584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012972-685B-E9BB-FDDF-4E496A546C73}"/>
            </a:ext>
          </a:extLst>
        </p:cNvPr>
        <p:cNvGrpSpPr/>
        <p:nvPr/>
      </p:nvGrpSpPr>
      <p:grpSpPr>
        <a:xfrm>
          <a:off x="0" y="0"/>
          <a:ext cx="0" cy="0"/>
          <a:chOff x="0" y="0"/>
          <a:chExt cx="0" cy="0"/>
        </a:xfrm>
      </p:grpSpPr>
      <p:sp>
        <p:nvSpPr>
          <p:cNvPr id="2" name="Dian kuvan paikkamerkki 1">
            <a:extLst>
              <a:ext uri="{FF2B5EF4-FFF2-40B4-BE49-F238E27FC236}">
                <a16:creationId xmlns:a16="http://schemas.microsoft.com/office/drawing/2014/main" id="{EDA1A9E7-2C35-022F-077A-12BFF49B42D1}"/>
              </a:ext>
            </a:extLst>
          </p:cNvPr>
          <p:cNvSpPr>
            <a:spLocks noGrp="1" noRot="1" noChangeAspect="1"/>
          </p:cNvSpPr>
          <p:nvPr>
            <p:ph type="sldImg"/>
          </p:nvPr>
        </p:nvSpPr>
        <p:spPr/>
      </p:sp>
      <p:sp>
        <p:nvSpPr>
          <p:cNvPr id="3" name="Huomautusten paikkamerkki 2">
            <a:extLst>
              <a:ext uri="{FF2B5EF4-FFF2-40B4-BE49-F238E27FC236}">
                <a16:creationId xmlns:a16="http://schemas.microsoft.com/office/drawing/2014/main" id="{AA352959-3870-06DA-B668-57A134D741E6}"/>
              </a:ext>
            </a:extLst>
          </p:cNvPr>
          <p:cNvSpPr>
            <a:spLocks noGrp="1"/>
          </p:cNvSpPr>
          <p:nvPr>
            <p:ph type="body" idx="1"/>
          </p:nvPr>
        </p:nvSpPr>
        <p:spPr/>
        <p:txBody>
          <a:bodyPr/>
          <a:lstStyle/>
          <a:p>
            <a:endParaRPr lang="fi-FI" dirty="0"/>
          </a:p>
        </p:txBody>
      </p:sp>
      <p:sp>
        <p:nvSpPr>
          <p:cNvPr id="4" name="Dian numeron paikkamerkki 3">
            <a:extLst>
              <a:ext uri="{FF2B5EF4-FFF2-40B4-BE49-F238E27FC236}">
                <a16:creationId xmlns:a16="http://schemas.microsoft.com/office/drawing/2014/main" id="{6A7856FF-F9E6-6B1A-E652-3E97F5436550}"/>
              </a:ext>
            </a:extLst>
          </p:cNvPr>
          <p:cNvSpPr>
            <a:spLocks noGrp="1"/>
          </p:cNvSpPr>
          <p:nvPr>
            <p:ph type="sldNum" sz="quarter" idx="5"/>
          </p:nvPr>
        </p:nvSpPr>
        <p:spPr/>
        <p:txBody>
          <a:bodyPr/>
          <a:lstStyle/>
          <a:p>
            <a:fld id="{62AD4216-7CF0-47E3-91E0-084EAD87FBAC}" type="slidenum">
              <a:rPr lang="fi-FI" smtClean="0"/>
              <a:t>15</a:t>
            </a:fld>
            <a:endParaRPr lang="fi-FI" dirty="0"/>
          </a:p>
        </p:txBody>
      </p:sp>
    </p:spTree>
    <p:extLst>
      <p:ext uri="{BB962C8B-B14F-4D97-AF65-F5344CB8AC3E}">
        <p14:creationId xmlns:p14="http://schemas.microsoft.com/office/powerpoint/2010/main" val="1595441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5"/>
          </p:nvPr>
        </p:nvSpPr>
        <p:spPr/>
        <p:txBody>
          <a:bodyPr/>
          <a:lstStyle/>
          <a:p>
            <a:fld id="{62AD4216-7CF0-47E3-91E0-084EAD87FBAC}" type="slidenum">
              <a:rPr lang="fi-FI" smtClean="0"/>
              <a:t>18</a:t>
            </a:fld>
            <a:endParaRPr lang="fi-FI" dirty="0"/>
          </a:p>
        </p:txBody>
      </p:sp>
    </p:spTree>
    <p:extLst>
      <p:ext uri="{BB962C8B-B14F-4D97-AF65-F5344CB8AC3E}">
        <p14:creationId xmlns:p14="http://schemas.microsoft.com/office/powerpoint/2010/main" val="34059743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5"/>
          </p:nvPr>
        </p:nvSpPr>
        <p:spPr/>
        <p:txBody>
          <a:bodyPr/>
          <a:lstStyle/>
          <a:p>
            <a:fld id="{62AD4216-7CF0-47E3-91E0-084EAD87FBAC}" type="slidenum">
              <a:rPr lang="fi-FI" smtClean="0"/>
              <a:t>19</a:t>
            </a:fld>
            <a:endParaRPr lang="fi-FI" dirty="0"/>
          </a:p>
        </p:txBody>
      </p:sp>
    </p:spTree>
    <p:extLst>
      <p:ext uri="{BB962C8B-B14F-4D97-AF65-F5344CB8AC3E}">
        <p14:creationId xmlns:p14="http://schemas.microsoft.com/office/powerpoint/2010/main" val="13009640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5"/>
          </p:nvPr>
        </p:nvSpPr>
        <p:spPr/>
        <p:txBody>
          <a:bodyPr/>
          <a:lstStyle/>
          <a:p>
            <a:fld id="{62AD4216-7CF0-47E3-91E0-084EAD87FBAC}" type="slidenum">
              <a:rPr lang="fi-FI" smtClean="0"/>
              <a:t>28</a:t>
            </a:fld>
            <a:endParaRPr lang="fi-FI" dirty="0"/>
          </a:p>
        </p:txBody>
      </p:sp>
    </p:spTree>
    <p:extLst>
      <p:ext uri="{BB962C8B-B14F-4D97-AF65-F5344CB8AC3E}">
        <p14:creationId xmlns:p14="http://schemas.microsoft.com/office/powerpoint/2010/main" val="10540095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5"/>
          </p:nvPr>
        </p:nvSpPr>
        <p:spPr/>
        <p:txBody>
          <a:bodyPr/>
          <a:lstStyle/>
          <a:p>
            <a:fld id="{62AD4216-7CF0-47E3-91E0-084EAD87FBAC}" type="slidenum">
              <a:rPr lang="fi-FI" smtClean="0"/>
              <a:t>31</a:t>
            </a:fld>
            <a:endParaRPr lang="fi-FI" dirty="0"/>
          </a:p>
        </p:txBody>
      </p:sp>
    </p:spTree>
    <p:extLst>
      <p:ext uri="{BB962C8B-B14F-4D97-AF65-F5344CB8AC3E}">
        <p14:creationId xmlns:p14="http://schemas.microsoft.com/office/powerpoint/2010/main" val="36788059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5"/>
          </p:nvPr>
        </p:nvSpPr>
        <p:spPr/>
        <p:txBody>
          <a:bodyPr/>
          <a:lstStyle/>
          <a:p>
            <a:fld id="{62AD4216-7CF0-47E3-91E0-084EAD87FBAC}" type="slidenum">
              <a:rPr lang="fi-FI" smtClean="0"/>
              <a:t>35</a:t>
            </a:fld>
            <a:endParaRPr lang="fi-FI" dirty="0"/>
          </a:p>
        </p:txBody>
      </p:sp>
    </p:spTree>
    <p:extLst>
      <p:ext uri="{BB962C8B-B14F-4D97-AF65-F5344CB8AC3E}">
        <p14:creationId xmlns:p14="http://schemas.microsoft.com/office/powerpoint/2010/main" val="37334376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Otsikkodia">
    <p:bg>
      <p:bgPr>
        <a:solidFill>
          <a:srgbClr val="105F72"/>
        </a:solidFill>
        <a:effectLst/>
      </p:bgPr>
    </p:bg>
    <p:spTree>
      <p:nvGrpSpPr>
        <p:cNvPr id="1" name=""/>
        <p:cNvGrpSpPr/>
        <p:nvPr/>
      </p:nvGrpSpPr>
      <p:grpSpPr>
        <a:xfrm>
          <a:off x="0" y="0"/>
          <a:ext cx="0" cy="0"/>
          <a:chOff x="0" y="0"/>
          <a:chExt cx="0" cy="0"/>
        </a:xfrm>
      </p:grpSpPr>
      <p:sp>
        <p:nvSpPr>
          <p:cNvPr id="2" name="Otsikko 1"/>
          <p:cNvSpPr>
            <a:spLocks noGrp="1"/>
          </p:cNvSpPr>
          <p:nvPr>
            <p:ph type="ctrTitle" hasCustomPrompt="1"/>
          </p:nvPr>
        </p:nvSpPr>
        <p:spPr>
          <a:xfrm>
            <a:off x="1524000" y="1122363"/>
            <a:ext cx="9144000" cy="2387600"/>
          </a:xfrm>
        </p:spPr>
        <p:txBody>
          <a:bodyPr anchor="b">
            <a:noAutofit/>
          </a:bodyPr>
          <a:lstStyle>
            <a:lvl1pPr algn="ctr">
              <a:defRPr sz="6000">
                <a:solidFill>
                  <a:schemeClr val="bg1"/>
                </a:solidFill>
              </a:defRPr>
            </a:lvl1pPr>
          </a:lstStyle>
          <a:p>
            <a:r>
              <a:rPr lang="fi-FI"/>
              <a:t>Muokkaa perustyyl. napsautt.</a:t>
            </a:r>
          </a:p>
        </p:txBody>
      </p:sp>
      <p:sp>
        <p:nvSpPr>
          <p:cNvPr id="3" name="Alaotsikko 2"/>
          <p:cNvSpPr>
            <a:spLocks noGrp="1"/>
          </p:cNvSpPr>
          <p:nvPr>
            <p:ph type="subTitle" idx="1"/>
          </p:nvPr>
        </p:nvSpPr>
        <p:spPr>
          <a:xfrm>
            <a:off x="1524000" y="3602038"/>
            <a:ext cx="9144000" cy="1655762"/>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p:cNvSpPr>
            <a:spLocks noGrp="1"/>
          </p:cNvSpPr>
          <p:nvPr>
            <p:ph type="dt" sz="half" idx="10"/>
          </p:nvPr>
        </p:nvSpPr>
        <p:spPr/>
        <p:txBody>
          <a:bodyPr/>
          <a:lstStyle>
            <a:lvl1pPr>
              <a:defRPr>
                <a:solidFill>
                  <a:schemeClr val="bg1"/>
                </a:solidFill>
              </a:defRPr>
            </a:lvl1pPr>
          </a:lstStyle>
          <a:p>
            <a:fld id="{A02ABAE3-D89C-4001-9AEC-5083F82B749C}" type="datetimeFigureOut">
              <a:rPr lang="fi-FI" smtClean="0"/>
              <a:pPr/>
              <a:t>30.10.2024</a:t>
            </a:fld>
            <a:endParaRPr lang="fi-FI" dirty="0"/>
          </a:p>
        </p:txBody>
      </p:sp>
      <p:sp>
        <p:nvSpPr>
          <p:cNvPr id="5" name="Alatunnisteen paikkamerkki 4"/>
          <p:cNvSpPr>
            <a:spLocks noGrp="1"/>
          </p:cNvSpPr>
          <p:nvPr>
            <p:ph type="ftr" sz="quarter" idx="11"/>
          </p:nvPr>
        </p:nvSpPr>
        <p:spPr/>
        <p:txBody>
          <a:bodyPr/>
          <a:lstStyle>
            <a:lvl1pPr>
              <a:defRPr>
                <a:solidFill>
                  <a:schemeClr val="bg1"/>
                </a:solidFill>
              </a:defRPr>
            </a:lvl1pPr>
          </a:lstStyle>
          <a:p>
            <a:endParaRPr lang="fi-FI" dirty="0"/>
          </a:p>
        </p:txBody>
      </p:sp>
      <p:sp>
        <p:nvSpPr>
          <p:cNvPr id="6" name="Dian numeron paikkamerkki 5"/>
          <p:cNvSpPr>
            <a:spLocks noGrp="1"/>
          </p:cNvSpPr>
          <p:nvPr>
            <p:ph type="sldNum" sz="quarter" idx="12"/>
          </p:nvPr>
        </p:nvSpPr>
        <p:spPr>
          <a:xfrm>
            <a:off x="8610600" y="6356350"/>
            <a:ext cx="2743200" cy="365125"/>
          </a:xfrm>
        </p:spPr>
        <p:txBody>
          <a:bodyPr/>
          <a:lstStyle>
            <a:lvl1pPr>
              <a:defRPr>
                <a:solidFill>
                  <a:schemeClr val="bg1"/>
                </a:solidFill>
              </a:defRPr>
            </a:lvl1pPr>
          </a:lstStyle>
          <a:p>
            <a:fld id="{8F4AEF5D-7FAC-4949-84D2-DA5A9BB3D225}" type="slidenum">
              <a:rPr lang="fi-FI" smtClean="0"/>
              <a:pPr/>
              <a:t>‹#›</a:t>
            </a:fld>
            <a:endParaRPr lang="fi-FI" dirty="0"/>
          </a:p>
        </p:txBody>
      </p:sp>
    </p:spTree>
    <p:extLst>
      <p:ext uri="{BB962C8B-B14F-4D97-AF65-F5344CB8AC3E}">
        <p14:creationId xmlns:p14="http://schemas.microsoft.com/office/powerpoint/2010/main" val="28224435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matchingName="SECTION_HEADER_1" userDrawn="1">
  <p:cSld name="SECTION_HEADER_1">
    <p:spTree>
      <p:nvGrpSpPr>
        <p:cNvPr id="1" name="Shape 199"/>
        <p:cNvGrpSpPr/>
        <p:nvPr/>
      </p:nvGrpSpPr>
      <p:grpSpPr>
        <a:xfrm>
          <a:off x="0" y="0"/>
          <a:ext cx="0" cy="0"/>
          <a:chOff x="0" y="0"/>
          <a:chExt cx="0" cy="0"/>
        </a:xfrm>
      </p:grpSpPr>
      <p:sp>
        <p:nvSpPr>
          <p:cNvPr id="200" name="Google Shape;200;p32"/>
          <p:cNvSpPr txBox="1">
            <a:spLocks noGrp="1"/>
          </p:cNvSpPr>
          <p:nvPr>
            <p:ph type="title"/>
          </p:nvPr>
        </p:nvSpPr>
        <p:spPr>
          <a:xfrm>
            <a:off x="415600" y="700818"/>
            <a:ext cx="11360700" cy="5516804"/>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SzPts val="4800"/>
              <a:buNone/>
              <a:defRPr sz="6600">
                <a:solidFill>
                  <a:schemeClr val="tx1"/>
                </a:solidFill>
              </a:defRPr>
            </a:lvl1pPr>
            <a:lvl2pPr lvl="1" algn="ctr">
              <a:lnSpc>
                <a:spcPct val="100000"/>
              </a:lnSpc>
              <a:spcBef>
                <a:spcPts val="0"/>
              </a:spcBef>
              <a:spcAft>
                <a:spcPts val="0"/>
              </a:spcAft>
              <a:buSzPts val="4800"/>
              <a:buNone/>
              <a:defRPr sz="4800"/>
            </a:lvl2pPr>
            <a:lvl3pPr lvl="2" algn="ctr">
              <a:lnSpc>
                <a:spcPct val="100000"/>
              </a:lnSpc>
              <a:spcBef>
                <a:spcPts val="0"/>
              </a:spcBef>
              <a:spcAft>
                <a:spcPts val="0"/>
              </a:spcAft>
              <a:buSzPts val="4800"/>
              <a:buNone/>
              <a:defRPr sz="4800"/>
            </a:lvl3pPr>
            <a:lvl4pPr lvl="3" algn="ctr">
              <a:lnSpc>
                <a:spcPct val="100000"/>
              </a:lnSpc>
              <a:spcBef>
                <a:spcPts val="0"/>
              </a:spcBef>
              <a:spcAft>
                <a:spcPts val="0"/>
              </a:spcAft>
              <a:buSzPts val="4800"/>
              <a:buNone/>
              <a:defRPr sz="4800"/>
            </a:lvl4pPr>
            <a:lvl5pPr lvl="4" algn="ctr">
              <a:lnSpc>
                <a:spcPct val="100000"/>
              </a:lnSpc>
              <a:spcBef>
                <a:spcPts val="0"/>
              </a:spcBef>
              <a:spcAft>
                <a:spcPts val="0"/>
              </a:spcAft>
              <a:buSzPts val="4800"/>
              <a:buNone/>
              <a:defRPr sz="4800"/>
            </a:lvl5pPr>
            <a:lvl6pPr lvl="5" algn="ctr">
              <a:lnSpc>
                <a:spcPct val="100000"/>
              </a:lnSpc>
              <a:spcBef>
                <a:spcPts val="0"/>
              </a:spcBef>
              <a:spcAft>
                <a:spcPts val="0"/>
              </a:spcAft>
              <a:buSzPts val="4800"/>
              <a:buNone/>
              <a:defRPr sz="4800"/>
            </a:lvl6pPr>
            <a:lvl7pPr lvl="6" algn="ctr">
              <a:lnSpc>
                <a:spcPct val="100000"/>
              </a:lnSpc>
              <a:spcBef>
                <a:spcPts val="0"/>
              </a:spcBef>
              <a:spcAft>
                <a:spcPts val="0"/>
              </a:spcAft>
              <a:buSzPts val="4800"/>
              <a:buNone/>
              <a:defRPr sz="4800"/>
            </a:lvl7pPr>
            <a:lvl8pPr lvl="7" algn="ctr">
              <a:lnSpc>
                <a:spcPct val="100000"/>
              </a:lnSpc>
              <a:spcBef>
                <a:spcPts val="0"/>
              </a:spcBef>
              <a:spcAft>
                <a:spcPts val="0"/>
              </a:spcAft>
              <a:buSzPts val="4800"/>
              <a:buNone/>
              <a:defRPr sz="4800"/>
            </a:lvl8pPr>
            <a:lvl9pPr lvl="8" algn="ctr">
              <a:lnSpc>
                <a:spcPct val="100000"/>
              </a:lnSpc>
              <a:spcBef>
                <a:spcPts val="0"/>
              </a:spcBef>
              <a:spcAft>
                <a:spcPts val="0"/>
              </a:spcAft>
              <a:buSzPts val="4800"/>
              <a:buNone/>
              <a:defRPr sz="4800"/>
            </a:lvl9pPr>
          </a:lstStyle>
          <a:p>
            <a:r>
              <a:rPr lang="en-US"/>
              <a:t>Click to edit Master title style</a:t>
            </a:r>
            <a:endParaRPr/>
          </a:p>
        </p:txBody>
      </p:sp>
      <p:sp>
        <p:nvSpPr>
          <p:cNvPr id="4" name="Text Placeholder 2">
            <a:extLst>
              <a:ext uri="{FF2B5EF4-FFF2-40B4-BE49-F238E27FC236}">
                <a16:creationId xmlns:a16="http://schemas.microsoft.com/office/drawing/2014/main" id="{02543F83-AB33-6244-A9DD-CA584B4A7082}"/>
              </a:ext>
            </a:extLst>
          </p:cNvPr>
          <p:cNvSpPr>
            <a:spLocks noGrp="1"/>
          </p:cNvSpPr>
          <p:nvPr>
            <p:ph type="body" sz="quarter" idx="13" hasCustomPrompt="1"/>
          </p:nvPr>
        </p:nvSpPr>
        <p:spPr>
          <a:xfrm>
            <a:off x="195220" y="6356350"/>
            <a:ext cx="11125767" cy="365125"/>
          </a:xfrm>
        </p:spPr>
        <p:txBody>
          <a:bodyPr anchor="b" anchorCtr="0">
            <a:noAutofit/>
          </a:bodyPr>
          <a:lstStyle>
            <a:lvl1pPr marL="0" indent="0">
              <a:spcBef>
                <a:spcPts val="0"/>
              </a:spcBef>
              <a:spcAft>
                <a:spcPts val="300"/>
              </a:spcAft>
              <a:buNone/>
              <a:defRPr sz="1400"/>
            </a:lvl1pPr>
            <a:lvl2pPr marL="533400" indent="0">
              <a:buNone/>
              <a:defRPr/>
            </a:lvl2pPr>
            <a:lvl3pPr marL="1016000" indent="0">
              <a:buNone/>
              <a:defRPr/>
            </a:lvl3pPr>
            <a:lvl4pPr marL="1485900" indent="0">
              <a:buNone/>
              <a:defRPr/>
            </a:lvl4pPr>
            <a:lvl5pPr marL="1943100" indent="0">
              <a:buNone/>
              <a:defRPr/>
            </a:lvl5pPr>
          </a:lstStyle>
          <a:p>
            <a:pPr marL="0" marR="0" lvl="0" indent="0" algn="l" defTabSz="914400" rtl="0" eaLnBrk="1" fontAlgn="auto" latinLnBrk="0" hangingPunct="1">
              <a:lnSpc>
                <a:spcPct val="90000"/>
              </a:lnSpc>
              <a:spcBef>
                <a:spcPts val="1000"/>
              </a:spcBef>
              <a:spcAft>
                <a:spcPts val="0"/>
              </a:spcAft>
              <a:buClr>
                <a:schemeClr val="dk1"/>
              </a:buClr>
              <a:buSzPts val="2800"/>
              <a:buFont typeface="Arial"/>
              <a:buNone/>
              <a:tabLst/>
              <a:defRPr/>
            </a:pPr>
            <a:r>
              <a:rPr lang="en-US"/>
              <a:t>(</a:t>
            </a:r>
            <a:r>
              <a:rPr lang="en-US" err="1"/>
              <a:t>rivi</a:t>
            </a:r>
            <a:r>
              <a:rPr lang="en-US"/>
              <a:t> </a:t>
            </a:r>
            <a:r>
              <a:rPr lang="en-US" err="1"/>
              <a:t>lähdeviitteelle</a:t>
            </a:r>
            <a:r>
              <a:rPr lang="en-US"/>
              <a:t> tai </a:t>
            </a:r>
            <a:r>
              <a:rPr lang="en-US" err="1"/>
              <a:t>muulle</a:t>
            </a:r>
            <a:r>
              <a:rPr lang="en-US"/>
              <a:t> </a:t>
            </a:r>
            <a:r>
              <a:rPr lang="en-US" err="1"/>
              <a:t>lisätiedolle</a:t>
            </a:r>
            <a:r>
              <a:rPr lang="en-US"/>
              <a:t>, </a:t>
            </a:r>
            <a:r>
              <a:rPr lang="en-US" err="1"/>
              <a:t>klikkaa</a:t>
            </a:r>
            <a:r>
              <a:rPr lang="en-US"/>
              <a:t> </a:t>
            </a:r>
            <a:r>
              <a:rPr lang="en-US" err="1"/>
              <a:t>tarvittaessa</a:t>
            </a:r>
            <a:r>
              <a:rPr lang="en-US"/>
              <a:t>)</a:t>
            </a:r>
          </a:p>
        </p:txBody>
      </p:sp>
    </p:spTree>
    <p:extLst>
      <p:ext uri="{BB962C8B-B14F-4D97-AF65-F5344CB8AC3E}">
        <p14:creationId xmlns:p14="http://schemas.microsoft.com/office/powerpoint/2010/main" val="38441335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Content" preserve="1" userDrawn="1">
  <p:cSld name="Title and Content">
    <p:spTree>
      <p:nvGrpSpPr>
        <p:cNvPr id="1" name="Shape 39"/>
        <p:cNvGrpSpPr/>
        <p:nvPr/>
      </p:nvGrpSpPr>
      <p:grpSpPr>
        <a:xfrm>
          <a:off x="0" y="0"/>
          <a:ext cx="0" cy="0"/>
          <a:chOff x="0" y="0"/>
          <a:chExt cx="0" cy="0"/>
        </a:xfrm>
      </p:grpSpPr>
      <p:sp>
        <p:nvSpPr>
          <p:cNvPr id="40" name="Google Shape;40;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solidFill>
                  <a:schemeClr val="tx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a:t>Click to edit Master title style</a:t>
            </a:r>
            <a:endParaRPr/>
          </a:p>
        </p:txBody>
      </p:sp>
      <p:sp>
        <p:nvSpPr>
          <p:cNvPr id="41" name="Google Shape;41;p6"/>
          <p:cNvSpPr txBox="1">
            <a:spLocks noGrp="1"/>
          </p:cNvSpPr>
          <p:nvPr>
            <p:ph type="body" idx="1"/>
          </p:nvPr>
        </p:nvSpPr>
        <p:spPr>
          <a:xfrm>
            <a:off x="838200" y="1825625"/>
            <a:ext cx="5112000" cy="4351338"/>
          </a:xfrm>
          <a:prstGeom prst="rect">
            <a:avLst/>
          </a:prstGeom>
          <a:noFill/>
          <a:ln>
            <a:noFill/>
          </a:ln>
        </p:spPr>
        <p:txBody>
          <a:bodyPr spcFirstLastPara="1" wrap="square" lIns="91425" tIns="45700" rIns="91425" bIns="45700" anchor="t" anchorCtr="0">
            <a:normAutofit/>
          </a:bodyPr>
          <a:lstStyle>
            <a:lvl1pPr marL="360000" lvl="0" indent="-288000" algn="l">
              <a:lnSpc>
                <a:spcPct val="110000"/>
              </a:lnSpc>
              <a:spcBef>
                <a:spcPts val="1000"/>
              </a:spcBef>
              <a:spcAft>
                <a:spcPts val="0"/>
              </a:spcAft>
              <a:buClr>
                <a:schemeClr val="dk1"/>
              </a:buClr>
              <a:buSzPct val="80000"/>
              <a:buFont typeface="Arial"/>
              <a:buChar char="»"/>
              <a:defRPr sz="1800"/>
            </a:lvl1pPr>
            <a:lvl2pPr marL="914400" lvl="1" indent="-342900" algn="l">
              <a:lnSpc>
                <a:spcPct val="100000"/>
              </a:lnSpc>
              <a:spcBef>
                <a:spcPts val="500"/>
              </a:spcBef>
              <a:spcAft>
                <a:spcPts val="0"/>
              </a:spcAft>
              <a:buClr>
                <a:schemeClr val="dk1"/>
              </a:buClr>
              <a:buSzPts val="1800"/>
              <a:buChar char="•"/>
              <a:defRPr/>
            </a:lvl2pPr>
            <a:lvl3pPr marL="1371600" lvl="2" indent="-342900" algn="l">
              <a:lnSpc>
                <a:spcPct val="10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
        <p:nvSpPr>
          <p:cNvPr id="6" name="Text Placeholder 2">
            <a:extLst>
              <a:ext uri="{FF2B5EF4-FFF2-40B4-BE49-F238E27FC236}">
                <a16:creationId xmlns:a16="http://schemas.microsoft.com/office/drawing/2014/main" id="{C47A8F8B-D798-8F47-9A56-28054004E6CA}"/>
              </a:ext>
            </a:extLst>
          </p:cNvPr>
          <p:cNvSpPr>
            <a:spLocks noGrp="1"/>
          </p:cNvSpPr>
          <p:nvPr>
            <p:ph type="body" sz="quarter" idx="13" hasCustomPrompt="1"/>
          </p:nvPr>
        </p:nvSpPr>
        <p:spPr>
          <a:xfrm>
            <a:off x="195220" y="6356350"/>
            <a:ext cx="11125767" cy="365125"/>
          </a:xfrm>
        </p:spPr>
        <p:txBody>
          <a:bodyPr anchor="b" anchorCtr="0">
            <a:noAutofit/>
          </a:bodyPr>
          <a:lstStyle>
            <a:lvl1pPr marL="0" indent="0">
              <a:spcBef>
                <a:spcPts val="0"/>
              </a:spcBef>
              <a:spcAft>
                <a:spcPts val="300"/>
              </a:spcAft>
              <a:buNone/>
              <a:defRPr sz="1400"/>
            </a:lvl1pPr>
            <a:lvl2pPr marL="533400" indent="0">
              <a:buNone/>
              <a:defRPr/>
            </a:lvl2pPr>
            <a:lvl3pPr marL="1016000" indent="0">
              <a:buNone/>
              <a:defRPr/>
            </a:lvl3pPr>
            <a:lvl4pPr marL="1485900" indent="0">
              <a:buNone/>
              <a:defRPr/>
            </a:lvl4pPr>
            <a:lvl5pPr marL="1943100" indent="0">
              <a:buNone/>
              <a:defRPr/>
            </a:lvl5pPr>
          </a:lstStyle>
          <a:p>
            <a:pPr marL="0" marR="0" lvl="0" indent="0" algn="l" defTabSz="914400" rtl="0" eaLnBrk="1" fontAlgn="auto" latinLnBrk="0" hangingPunct="1">
              <a:lnSpc>
                <a:spcPct val="90000"/>
              </a:lnSpc>
              <a:spcBef>
                <a:spcPts val="1000"/>
              </a:spcBef>
              <a:spcAft>
                <a:spcPts val="0"/>
              </a:spcAft>
              <a:buClr>
                <a:schemeClr val="dk1"/>
              </a:buClr>
              <a:buSzPts val="2800"/>
              <a:buFont typeface="Arial"/>
              <a:buNone/>
              <a:tabLst/>
              <a:defRPr/>
            </a:pPr>
            <a:r>
              <a:rPr lang="en-US"/>
              <a:t>(</a:t>
            </a:r>
            <a:r>
              <a:rPr lang="en-US" err="1"/>
              <a:t>rivi</a:t>
            </a:r>
            <a:r>
              <a:rPr lang="en-US"/>
              <a:t> </a:t>
            </a:r>
            <a:r>
              <a:rPr lang="en-US" err="1"/>
              <a:t>lähdeviitteelle</a:t>
            </a:r>
            <a:r>
              <a:rPr lang="en-US"/>
              <a:t> tai </a:t>
            </a:r>
            <a:r>
              <a:rPr lang="en-US" err="1"/>
              <a:t>muulle</a:t>
            </a:r>
            <a:r>
              <a:rPr lang="en-US"/>
              <a:t> </a:t>
            </a:r>
            <a:r>
              <a:rPr lang="en-US" err="1"/>
              <a:t>lisätiedolle</a:t>
            </a:r>
            <a:r>
              <a:rPr lang="en-US"/>
              <a:t>, </a:t>
            </a:r>
            <a:r>
              <a:rPr lang="en-US" err="1"/>
              <a:t>klikkaa</a:t>
            </a:r>
            <a:r>
              <a:rPr lang="en-US"/>
              <a:t> </a:t>
            </a:r>
            <a:r>
              <a:rPr lang="en-US" err="1"/>
              <a:t>tarvittaessa</a:t>
            </a:r>
            <a:r>
              <a:rPr lang="en-US"/>
              <a:t>)</a:t>
            </a:r>
          </a:p>
        </p:txBody>
      </p:sp>
      <p:sp>
        <p:nvSpPr>
          <p:cNvPr id="9" name="Google Shape;41;p6">
            <a:extLst>
              <a:ext uri="{FF2B5EF4-FFF2-40B4-BE49-F238E27FC236}">
                <a16:creationId xmlns:a16="http://schemas.microsoft.com/office/drawing/2014/main" id="{46EE80C9-80CB-B345-8895-1A6D98EDD8BD}"/>
              </a:ext>
            </a:extLst>
          </p:cNvPr>
          <p:cNvSpPr txBox="1">
            <a:spLocks noGrp="1"/>
          </p:cNvSpPr>
          <p:nvPr>
            <p:ph type="body" idx="14"/>
          </p:nvPr>
        </p:nvSpPr>
        <p:spPr>
          <a:xfrm>
            <a:off x="6242400" y="1825625"/>
            <a:ext cx="5112000" cy="4351338"/>
          </a:xfrm>
          <a:prstGeom prst="rect">
            <a:avLst/>
          </a:prstGeom>
          <a:noFill/>
          <a:ln>
            <a:noFill/>
          </a:ln>
        </p:spPr>
        <p:txBody>
          <a:bodyPr spcFirstLastPara="1" wrap="square" lIns="91425" tIns="45700" rIns="91425" bIns="45700" anchor="t" anchorCtr="0">
            <a:normAutofit/>
          </a:bodyPr>
          <a:lstStyle>
            <a:lvl1pPr marL="360000" lvl="0" indent="-288000" algn="l">
              <a:lnSpc>
                <a:spcPct val="110000"/>
              </a:lnSpc>
              <a:spcBef>
                <a:spcPts val="1000"/>
              </a:spcBef>
              <a:spcAft>
                <a:spcPts val="0"/>
              </a:spcAft>
              <a:buClr>
                <a:schemeClr val="dk1"/>
              </a:buClr>
              <a:buSzPct val="80000"/>
              <a:buFont typeface="Arial"/>
              <a:buChar char="»"/>
              <a:defRPr sz="1800"/>
            </a:lvl1pPr>
            <a:lvl2pPr marL="914400" lvl="1" indent="-342900" algn="l">
              <a:lnSpc>
                <a:spcPct val="100000"/>
              </a:lnSpc>
              <a:spcBef>
                <a:spcPts val="500"/>
              </a:spcBef>
              <a:spcAft>
                <a:spcPts val="0"/>
              </a:spcAft>
              <a:buClr>
                <a:schemeClr val="dk1"/>
              </a:buClr>
              <a:buSzPts val="1800"/>
              <a:buChar char="•"/>
              <a:defRPr/>
            </a:lvl2pPr>
            <a:lvl3pPr marL="1371600" lvl="2" indent="-342900" algn="l">
              <a:lnSpc>
                <a:spcPct val="10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Tree>
    <p:extLst>
      <p:ext uri="{BB962C8B-B14F-4D97-AF65-F5344CB8AC3E}">
        <p14:creationId xmlns:p14="http://schemas.microsoft.com/office/powerpoint/2010/main" val="2725624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Otsikkodia väliotsikko vaalea">
    <p:bg>
      <p:bgPr>
        <a:solidFill>
          <a:schemeClr val="tx1">
            <a:lumMod val="10000"/>
            <a:lumOff val="90000"/>
          </a:schemeClr>
        </a:solidFill>
        <a:effectLst/>
      </p:bgPr>
    </p:bg>
    <p:spTree>
      <p:nvGrpSpPr>
        <p:cNvPr id="1" name=""/>
        <p:cNvGrpSpPr/>
        <p:nvPr/>
      </p:nvGrpSpPr>
      <p:grpSpPr>
        <a:xfrm>
          <a:off x="0" y="0"/>
          <a:ext cx="0" cy="0"/>
          <a:chOff x="0" y="0"/>
          <a:chExt cx="0" cy="0"/>
        </a:xfrm>
      </p:grpSpPr>
      <p:sp>
        <p:nvSpPr>
          <p:cNvPr id="2" name="Otsikko 1"/>
          <p:cNvSpPr>
            <a:spLocks noGrp="1"/>
          </p:cNvSpPr>
          <p:nvPr>
            <p:ph type="ctrTitle" hasCustomPrompt="1"/>
          </p:nvPr>
        </p:nvSpPr>
        <p:spPr>
          <a:xfrm>
            <a:off x="1524000" y="1469231"/>
            <a:ext cx="9144000" cy="3919537"/>
          </a:xfrm>
        </p:spPr>
        <p:txBody>
          <a:bodyPr anchor="ctr" anchorCtr="0">
            <a:noAutofit/>
          </a:bodyPr>
          <a:lstStyle>
            <a:lvl1pPr algn="ctr">
              <a:defRPr sz="6000">
                <a:solidFill>
                  <a:schemeClr val="tx1"/>
                </a:solidFill>
              </a:defRPr>
            </a:lvl1pPr>
          </a:lstStyle>
          <a:p>
            <a:r>
              <a:rPr lang="fi-FI"/>
              <a:t>Muokkaa perustyyl. napsautt.</a:t>
            </a:r>
          </a:p>
        </p:txBody>
      </p:sp>
      <p:sp>
        <p:nvSpPr>
          <p:cNvPr id="4" name="Päivämäärän paikkamerkki 3"/>
          <p:cNvSpPr>
            <a:spLocks noGrp="1"/>
          </p:cNvSpPr>
          <p:nvPr>
            <p:ph type="dt" sz="half" idx="10"/>
          </p:nvPr>
        </p:nvSpPr>
        <p:spPr/>
        <p:txBody>
          <a:bodyPr/>
          <a:lstStyle>
            <a:lvl1pPr>
              <a:defRPr>
                <a:solidFill>
                  <a:schemeClr val="tx1"/>
                </a:solidFill>
              </a:defRPr>
            </a:lvl1pPr>
          </a:lstStyle>
          <a:p>
            <a:fld id="{A02ABAE3-D89C-4001-9AEC-5083F82B749C}" type="datetimeFigureOut">
              <a:rPr lang="fi-FI" smtClean="0"/>
              <a:pPr/>
              <a:t>30.10.2024</a:t>
            </a:fld>
            <a:endParaRPr lang="fi-FI" dirty="0"/>
          </a:p>
        </p:txBody>
      </p:sp>
      <p:sp>
        <p:nvSpPr>
          <p:cNvPr id="5" name="Alatunnisteen paikkamerkki 4"/>
          <p:cNvSpPr>
            <a:spLocks noGrp="1"/>
          </p:cNvSpPr>
          <p:nvPr>
            <p:ph type="ftr" sz="quarter" idx="11"/>
          </p:nvPr>
        </p:nvSpPr>
        <p:spPr/>
        <p:txBody>
          <a:bodyPr/>
          <a:lstStyle>
            <a:lvl1pPr>
              <a:defRPr>
                <a:solidFill>
                  <a:schemeClr val="tx1"/>
                </a:solidFill>
              </a:defRPr>
            </a:lvl1pPr>
          </a:lstStyle>
          <a:p>
            <a:endParaRPr lang="fi-FI" dirty="0"/>
          </a:p>
        </p:txBody>
      </p:sp>
      <p:sp>
        <p:nvSpPr>
          <p:cNvPr id="6" name="Dian numeron paikkamerkki 5"/>
          <p:cNvSpPr>
            <a:spLocks noGrp="1"/>
          </p:cNvSpPr>
          <p:nvPr>
            <p:ph type="sldNum" sz="quarter" idx="12"/>
          </p:nvPr>
        </p:nvSpPr>
        <p:spPr>
          <a:xfrm>
            <a:off x="8610599" y="6356350"/>
            <a:ext cx="2743201" cy="365125"/>
          </a:xfrm>
        </p:spPr>
        <p:txBody>
          <a:bodyPr/>
          <a:lstStyle>
            <a:lvl1pPr>
              <a:defRPr>
                <a:solidFill>
                  <a:schemeClr val="tx1"/>
                </a:solidFill>
              </a:defRPr>
            </a:lvl1pPr>
          </a:lstStyle>
          <a:p>
            <a:fld id="{8F4AEF5D-7FAC-4949-84D2-DA5A9BB3D225}" type="slidenum">
              <a:rPr lang="fi-FI" smtClean="0"/>
              <a:pPr/>
              <a:t>‹#›</a:t>
            </a:fld>
            <a:endParaRPr lang="fi-FI" dirty="0"/>
          </a:p>
        </p:txBody>
      </p:sp>
    </p:spTree>
    <p:extLst>
      <p:ext uri="{BB962C8B-B14F-4D97-AF65-F5344CB8AC3E}">
        <p14:creationId xmlns:p14="http://schemas.microsoft.com/office/powerpoint/2010/main" val="16650356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10"/>
          </p:nvPr>
        </p:nvSpPr>
        <p:spPr/>
        <p:txBody>
          <a:bodyPr/>
          <a:lstStyle/>
          <a:p>
            <a:fld id="{A02ABAE3-D89C-4001-9AEC-5083F82B749C}" type="datetimeFigureOut">
              <a:rPr lang="fi-FI" smtClean="0"/>
              <a:t>30.10.2024</a:t>
            </a:fld>
            <a:endParaRPr lang="fi-FI" dirty="0"/>
          </a:p>
        </p:txBody>
      </p:sp>
      <p:sp>
        <p:nvSpPr>
          <p:cNvPr id="5" name="Alatunnisteen paikkamerkki 4"/>
          <p:cNvSpPr>
            <a:spLocks noGrp="1"/>
          </p:cNvSpPr>
          <p:nvPr>
            <p:ph type="ftr" sz="quarter" idx="11"/>
          </p:nvPr>
        </p:nvSpPr>
        <p:spPr/>
        <p:txBody>
          <a:bodyPr/>
          <a:lstStyle/>
          <a:p>
            <a:endParaRPr lang="fi-FI" dirty="0"/>
          </a:p>
        </p:txBody>
      </p:sp>
      <p:sp>
        <p:nvSpPr>
          <p:cNvPr id="6" name="Dian numeron paikkamerkki 5"/>
          <p:cNvSpPr>
            <a:spLocks noGrp="1"/>
          </p:cNvSpPr>
          <p:nvPr>
            <p:ph type="sldNum" sz="quarter" idx="12"/>
          </p:nvPr>
        </p:nvSpPr>
        <p:spPr/>
        <p:txBody>
          <a:bodyPr/>
          <a:lstStyle/>
          <a:p>
            <a:fld id="{8F4AEF5D-7FAC-4949-84D2-DA5A9BB3D225}" type="slidenum">
              <a:rPr lang="fi-FI" smtClean="0"/>
              <a:t>‹#›</a:t>
            </a:fld>
            <a:endParaRPr lang="fi-FI" dirty="0"/>
          </a:p>
        </p:txBody>
      </p:sp>
    </p:spTree>
    <p:extLst>
      <p:ext uri="{BB962C8B-B14F-4D97-AF65-F5344CB8AC3E}">
        <p14:creationId xmlns:p14="http://schemas.microsoft.com/office/powerpoint/2010/main" val="1918757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831850" y="1709738"/>
            <a:ext cx="10515600" cy="2852737"/>
          </a:xfrm>
        </p:spPr>
        <p:txBody>
          <a:bodyPr anchor="b"/>
          <a:lstStyle>
            <a:lvl1pPr>
              <a:defRPr sz="6000"/>
            </a:lvl1pPr>
          </a:lstStyle>
          <a:p>
            <a:r>
              <a:rPr lang="fi-FI"/>
              <a:t>Muokkaa perustyyl. napsautt.</a:t>
            </a:r>
          </a:p>
        </p:txBody>
      </p:sp>
      <p:sp>
        <p:nvSpPr>
          <p:cNvPr id="3" name="Tekstin paikkamerkki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fi-FI"/>
              <a:t>Muokkaa tekstin perustyylejä napsauttamalla</a:t>
            </a:r>
          </a:p>
        </p:txBody>
      </p:sp>
      <p:sp>
        <p:nvSpPr>
          <p:cNvPr id="4" name="Päivämäärän paikkamerkki 3"/>
          <p:cNvSpPr>
            <a:spLocks noGrp="1"/>
          </p:cNvSpPr>
          <p:nvPr>
            <p:ph type="dt" sz="half" idx="10"/>
          </p:nvPr>
        </p:nvSpPr>
        <p:spPr/>
        <p:txBody>
          <a:bodyPr/>
          <a:lstStyle/>
          <a:p>
            <a:fld id="{A02ABAE3-D89C-4001-9AEC-5083F82B749C}" type="datetimeFigureOut">
              <a:rPr lang="fi-FI" smtClean="0"/>
              <a:t>30.10.2024</a:t>
            </a:fld>
            <a:endParaRPr lang="fi-FI" dirty="0"/>
          </a:p>
        </p:txBody>
      </p:sp>
      <p:sp>
        <p:nvSpPr>
          <p:cNvPr id="5" name="Alatunnisteen paikkamerkki 4"/>
          <p:cNvSpPr>
            <a:spLocks noGrp="1"/>
          </p:cNvSpPr>
          <p:nvPr>
            <p:ph type="ftr" sz="quarter" idx="11"/>
          </p:nvPr>
        </p:nvSpPr>
        <p:spPr/>
        <p:txBody>
          <a:bodyPr/>
          <a:lstStyle/>
          <a:p>
            <a:endParaRPr lang="fi-FI" dirty="0"/>
          </a:p>
        </p:txBody>
      </p:sp>
      <p:sp>
        <p:nvSpPr>
          <p:cNvPr id="6" name="Dian numeron paikkamerkki 5"/>
          <p:cNvSpPr>
            <a:spLocks noGrp="1"/>
          </p:cNvSpPr>
          <p:nvPr>
            <p:ph type="sldNum" sz="quarter" idx="12"/>
          </p:nvPr>
        </p:nvSpPr>
        <p:spPr/>
        <p:txBody>
          <a:bodyPr/>
          <a:lstStyle/>
          <a:p>
            <a:fld id="{8F4AEF5D-7FAC-4949-84D2-DA5A9BB3D225}" type="slidenum">
              <a:rPr lang="fi-FI" smtClean="0"/>
              <a:t>‹#›</a:t>
            </a:fld>
            <a:endParaRPr lang="fi-FI" dirty="0"/>
          </a:p>
        </p:txBody>
      </p:sp>
    </p:spTree>
    <p:extLst>
      <p:ext uri="{BB962C8B-B14F-4D97-AF65-F5344CB8AC3E}">
        <p14:creationId xmlns:p14="http://schemas.microsoft.com/office/powerpoint/2010/main" val="6257720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sz="half" idx="1"/>
          </p:nvPr>
        </p:nvSpPr>
        <p:spPr>
          <a:xfrm>
            <a:off x="838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p:cNvSpPr>
            <a:spLocks noGrp="1"/>
          </p:cNvSpPr>
          <p:nvPr>
            <p:ph sz="half" idx="2"/>
          </p:nvPr>
        </p:nvSpPr>
        <p:spPr>
          <a:xfrm>
            <a:off x="6172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4"/>
          <p:cNvSpPr>
            <a:spLocks noGrp="1"/>
          </p:cNvSpPr>
          <p:nvPr>
            <p:ph type="dt" sz="half" idx="10"/>
          </p:nvPr>
        </p:nvSpPr>
        <p:spPr/>
        <p:txBody>
          <a:bodyPr/>
          <a:lstStyle/>
          <a:p>
            <a:fld id="{A02ABAE3-D89C-4001-9AEC-5083F82B749C}" type="datetimeFigureOut">
              <a:rPr lang="fi-FI" smtClean="0"/>
              <a:t>30.10.2024</a:t>
            </a:fld>
            <a:endParaRPr lang="fi-FI" dirty="0"/>
          </a:p>
        </p:txBody>
      </p:sp>
      <p:sp>
        <p:nvSpPr>
          <p:cNvPr id="6" name="Alatunnisteen paikkamerkki 5"/>
          <p:cNvSpPr>
            <a:spLocks noGrp="1"/>
          </p:cNvSpPr>
          <p:nvPr>
            <p:ph type="ftr" sz="quarter" idx="11"/>
          </p:nvPr>
        </p:nvSpPr>
        <p:spPr/>
        <p:txBody>
          <a:bodyPr/>
          <a:lstStyle/>
          <a:p>
            <a:endParaRPr lang="fi-FI" dirty="0"/>
          </a:p>
        </p:txBody>
      </p:sp>
      <p:sp>
        <p:nvSpPr>
          <p:cNvPr id="7" name="Dian numeron paikkamerkki 6"/>
          <p:cNvSpPr>
            <a:spLocks noGrp="1"/>
          </p:cNvSpPr>
          <p:nvPr>
            <p:ph type="sldNum" sz="quarter" idx="12"/>
          </p:nvPr>
        </p:nvSpPr>
        <p:spPr/>
        <p:txBody>
          <a:bodyPr/>
          <a:lstStyle/>
          <a:p>
            <a:fld id="{8F4AEF5D-7FAC-4949-84D2-DA5A9BB3D225}" type="slidenum">
              <a:rPr lang="fi-FI" smtClean="0"/>
              <a:t>‹#›</a:t>
            </a:fld>
            <a:endParaRPr lang="fi-FI" dirty="0"/>
          </a:p>
        </p:txBody>
      </p:sp>
    </p:spTree>
    <p:extLst>
      <p:ext uri="{BB962C8B-B14F-4D97-AF65-F5344CB8AC3E}">
        <p14:creationId xmlns:p14="http://schemas.microsoft.com/office/powerpoint/2010/main" val="13683715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a:xfrm>
            <a:off x="839788" y="365125"/>
            <a:ext cx="10515600" cy="1325563"/>
          </a:xfrm>
        </p:spPr>
        <p:txBody>
          <a:bodyPr/>
          <a:lstStyle/>
          <a:p>
            <a:r>
              <a:rPr lang="fi-FI"/>
              <a:t>Muokkaa perustyyl. napsautt.</a:t>
            </a:r>
          </a:p>
        </p:txBody>
      </p:sp>
      <p:sp>
        <p:nvSpPr>
          <p:cNvPr id="3" name="Tekstin paikkamerkki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p:cNvSpPr>
            <a:spLocks noGrp="1"/>
          </p:cNvSpPr>
          <p:nvPr>
            <p:ph sz="half" idx="2"/>
          </p:nvPr>
        </p:nvSpPr>
        <p:spPr>
          <a:xfrm>
            <a:off x="839788" y="2505075"/>
            <a:ext cx="5157787"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p:cNvSpPr>
            <a:spLocks noGrp="1"/>
          </p:cNvSpPr>
          <p:nvPr>
            <p:ph sz="quarter" idx="4"/>
          </p:nvPr>
        </p:nvSpPr>
        <p:spPr>
          <a:xfrm>
            <a:off x="6172200" y="2505075"/>
            <a:ext cx="5183188"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p:cNvSpPr>
            <a:spLocks noGrp="1"/>
          </p:cNvSpPr>
          <p:nvPr>
            <p:ph type="dt" sz="half" idx="10"/>
          </p:nvPr>
        </p:nvSpPr>
        <p:spPr/>
        <p:txBody>
          <a:bodyPr/>
          <a:lstStyle/>
          <a:p>
            <a:fld id="{A02ABAE3-D89C-4001-9AEC-5083F82B749C}" type="datetimeFigureOut">
              <a:rPr lang="fi-FI" smtClean="0"/>
              <a:t>30.10.2024</a:t>
            </a:fld>
            <a:endParaRPr lang="fi-FI" dirty="0"/>
          </a:p>
        </p:txBody>
      </p:sp>
      <p:sp>
        <p:nvSpPr>
          <p:cNvPr id="8" name="Alatunnisteen paikkamerkki 7"/>
          <p:cNvSpPr>
            <a:spLocks noGrp="1"/>
          </p:cNvSpPr>
          <p:nvPr>
            <p:ph type="ftr" sz="quarter" idx="11"/>
          </p:nvPr>
        </p:nvSpPr>
        <p:spPr/>
        <p:txBody>
          <a:bodyPr/>
          <a:lstStyle/>
          <a:p>
            <a:endParaRPr lang="fi-FI" dirty="0"/>
          </a:p>
        </p:txBody>
      </p:sp>
      <p:sp>
        <p:nvSpPr>
          <p:cNvPr id="9" name="Dian numeron paikkamerkki 8"/>
          <p:cNvSpPr>
            <a:spLocks noGrp="1"/>
          </p:cNvSpPr>
          <p:nvPr>
            <p:ph type="sldNum" sz="quarter" idx="12"/>
          </p:nvPr>
        </p:nvSpPr>
        <p:spPr/>
        <p:txBody>
          <a:bodyPr/>
          <a:lstStyle/>
          <a:p>
            <a:fld id="{8F4AEF5D-7FAC-4949-84D2-DA5A9BB3D225}" type="slidenum">
              <a:rPr lang="fi-FI" smtClean="0"/>
              <a:t>‹#›</a:t>
            </a:fld>
            <a:endParaRPr lang="fi-FI" dirty="0"/>
          </a:p>
        </p:txBody>
      </p:sp>
    </p:spTree>
    <p:extLst>
      <p:ext uri="{BB962C8B-B14F-4D97-AF65-F5344CB8AC3E}">
        <p14:creationId xmlns:p14="http://schemas.microsoft.com/office/powerpoint/2010/main" val="42343650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Päivämäärän paikkamerkki 2"/>
          <p:cNvSpPr>
            <a:spLocks noGrp="1"/>
          </p:cNvSpPr>
          <p:nvPr>
            <p:ph type="dt" sz="half" idx="10"/>
          </p:nvPr>
        </p:nvSpPr>
        <p:spPr/>
        <p:txBody>
          <a:bodyPr/>
          <a:lstStyle/>
          <a:p>
            <a:fld id="{A02ABAE3-D89C-4001-9AEC-5083F82B749C}" type="datetimeFigureOut">
              <a:rPr lang="fi-FI" smtClean="0"/>
              <a:t>30.10.2024</a:t>
            </a:fld>
            <a:endParaRPr lang="fi-FI" dirty="0"/>
          </a:p>
        </p:txBody>
      </p:sp>
      <p:sp>
        <p:nvSpPr>
          <p:cNvPr id="4" name="Alatunnisteen paikkamerkki 3"/>
          <p:cNvSpPr>
            <a:spLocks noGrp="1"/>
          </p:cNvSpPr>
          <p:nvPr>
            <p:ph type="ftr" sz="quarter" idx="11"/>
          </p:nvPr>
        </p:nvSpPr>
        <p:spPr/>
        <p:txBody>
          <a:bodyPr/>
          <a:lstStyle/>
          <a:p>
            <a:endParaRPr lang="fi-FI" dirty="0"/>
          </a:p>
        </p:txBody>
      </p:sp>
      <p:sp>
        <p:nvSpPr>
          <p:cNvPr id="5" name="Dian numeron paikkamerkki 4"/>
          <p:cNvSpPr>
            <a:spLocks noGrp="1"/>
          </p:cNvSpPr>
          <p:nvPr>
            <p:ph type="sldNum" sz="quarter" idx="12"/>
          </p:nvPr>
        </p:nvSpPr>
        <p:spPr/>
        <p:txBody>
          <a:bodyPr/>
          <a:lstStyle/>
          <a:p>
            <a:fld id="{8F4AEF5D-7FAC-4949-84D2-DA5A9BB3D225}" type="slidenum">
              <a:rPr lang="fi-FI" smtClean="0"/>
              <a:t>‹#›</a:t>
            </a:fld>
            <a:endParaRPr lang="fi-FI" dirty="0"/>
          </a:p>
        </p:txBody>
      </p:sp>
    </p:spTree>
    <p:extLst>
      <p:ext uri="{BB962C8B-B14F-4D97-AF65-F5344CB8AC3E}">
        <p14:creationId xmlns:p14="http://schemas.microsoft.com/office/powerpoint/2010/main" val="323876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fld id="{A02ABAE3-D89C-4001-9AEC-5083F82B749C}" type="datetimeFigureOut">
              <a:rPr lang="fi-FI" smtClean="0"/>
              <a:t>30.10.2024</a:t>
            </a:fld>
            <a:endParaRPr lang="fi-FI" dirty="0"/>
          </a:p>
        </p:txBody>
      </p:sp>
      <p:sp>
        <p:nvSpPr>
          <p:cNvPr id="3" name="Alatunnisteen paikkamerkki 2"/>
          <p:cNvSpPr>
            <a:spLocks noGrp="1"/>
          </p:cNvSpPr>
          <p:nvPr>
            <p:ph type="ftr" sz="quarter" idx="11"/>
          </p:nvPr>
        </p:nvSpPr>
        <p:spPr/>
        <p:txBody>
          <a:bodyPr/>
          <a:lstStyle/>
          <a:p>
            <a:endParaRPr lang="fi-FI" dirty="0"/>
          </a:p>
        </p:txBody>
      </p:sp>
      <p:sp>
        <p:nvSpPr>
          <p:cNvPr id="4" name="Dian numeron paikkamerkki 3"/>
          <p:cNvSpPr>
            <a:spLocks noGrp="1"/>
          </p:cNvSpPr>
          <p:nvPr>
            <p:ph type="sldNum" sz="quarter" idx="12"/>
          </p:nvPr>
        </p:nvSpPr>
        <p:spPr/>
        <p:txBody>
          <a:bodyPr/>
          <a:lstStyle/>
          <a:p>
            <a:fld id="{8F4AEF5D-7FAC-4949-84D2-DA5A9BB3D225}" type="slidenum">
              <a:rPr lang="fi-FI" smtClean="0"/>
              <a:t>‹#›</a:t>
            </a:fld>
            <a:endParaRPr lang="fi-FI" dirty="0"/>
          </a:p>
        </p:txBody>
      </p:sp>
    </p:spTree>
    <p:extLst>
      <p:ext uri="{BB962C8B-B14F-4D97-AF65-F5344CB8AC3E}">
        <p14:creationId xmlns:p14="http://schemas.microsoft.com/office/powerpoint/2010/main" val="1583615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Content" userDrawn="1">
  <p:cSld name="1_Title and Content">
    <p:spTree>
      <p:nvGrpSpPr>
        <p:cNvPr id="1" name="Shape 39"/>
        <p:cNvGrpSpPr/>
        <p:nvPr/>
      </p:nvGrpSpPr>
      <p:grpSpPr>
        <a:xfrm>
          <a:off x="0" y="0"/>
          <a:ext cx="0" cy="0"/>
          <a:chOff x="0" y="0"/>
          <a:chExt cx="0" cy="0"/>
        </a:xfrm>
      </p:grpSpPr>
      <p:sp>
        <p:nvSpPr>
          <p:cNvPr id="40" name="Google Shape;40;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solidFill>
                  <a:schemeClr val="tx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a:t>Click to edit Master title style</a:t>
            </a:r>
            <a:endParaRPr/>
          </a:p>
        </p:txBody>
      </p:sp>
      <p:sp>
        <p:nvSpPr>
          <p:cNvPr id="41" name="Google Shape;41;p6"/>
          <p:cNvSpPr txBox="1">
            <a:spLocks noGrp="1"/>
          </p:cNvSpPr>
          <p:nvPr>
            <p:ph type="body" idx="1"/>
          </p:nvPr>
        </p:nvSpPr>
        <p:spPr>
          <a:xfrm>
            <a:off x="838200" y="1825625"/>
            <a:ext cx="9436768" cy="4351338"/>
          </a:xfrm>
          <a:prstGeom prst="rect">
            <a:avLst/>
          </a:prstGeom>
          <a:noFill/>
          <a:ln>
            <a:noFill/>
          </a:ln>
        </p:spPr>
        <p:txBody>
          <a:bodyPr spcFirstLastPara="1" wrap="square" lIns="91425" tIns="45700" rIns="91425" bIns="45700" numCol="1" anchor="t" anchorCtr="0">
            <a:noAutofit/>
          </a:bodyPr>
          <a:lstStyle>
            <a:lvl1pPr marL="285750" lvl="0" indent="-285750" algn="l">
              <a:lnSpc>
                <a:spcPct val="100000"/>
              </a:lnSpc>
              <a:spcBef>
                <a:spcPts val="1000"/>
              </a:spcBef>
              <a:spcAft>
                <a:spcPts val="0"/>
              </a:spcAft>
              <a:buClr>
                <a:schemeClr val="dk1"/>
              </a:buClr>
              <a:buSzPct val="80000"/>
              <a:buFont typeface="Normaali järjestelmäfontti"/>
              <a:buChar char="»"/>
              <a:defRPr sz="1800"/>
            </a:lvl1pPr>
            <a:lvl2pPr marL="914400" lvl="1" indent="-342900" algn="l">
              <a:lnSpc>
                <a:spcPct val="100000"/>
              </a:lnSpc>
              <a:spcBef>
                <a:spcPts val="500"/>
              </a:spcBef>
              <a:spcAft>
                <a:spcPts val="0"/>
              </a:spcAft>
              <a:buClr>
                <a:schemeClr val="dk1"/>
              </a:buClr>
              <a:buSzPts val="1800"/>
              <a:buChar char="•"/>
              <a:defRPr sz="1600"/>
            </a:lvl2pPr>
            <a:lvl3pPr marL="1371600" lvl="2" indent="-342900" algn="l">
              <a:lnSpc>
                <a:spcPct val="100000"/>
              </a:lnSpc>
              <a:spcBef>
                <a:spcPts val="500"/>
              </a:spcBef>
              <a:spcAft>
                <a:spcPts val="0"/>
              </a:spcAft>
              <a:buClr>
                <a:schemeClr val="dk1"/>
              </a:buClr>
              <a:buSzPts val="1800"/>
              <a:buChar char="•"/>
              <a:defRPr sz="1600"/>
            </a:lvl3pPr>
            <a:lvl4pPr marL="1828800" lvl="3" indent="-342900" algn="l">
              <a:lnSpc>
                <a:spcPct val="90000"/>
              </a:lnSpc>
              <a:spcBef>
                <a:spcPts val="500"/>
              </a:spcBef>
              <a:spcAft>
                <a:spcPts val="0"/>
              </a:spcAft>
              <a:buClr>
                <a:schemeClr val="dk1"/>
              </a:buClr>
              <a:buSzPts val="1800"/>
              <a:buChar char="•"/>
              <a:defRPr sz="1600"/>
            </a:lvl4pPr>
            <a:lvl5pPr marL="2286000" lvl="4" indent="-342900" algn="l">
              <a:lnSpc>
                <a:spcPct val="90000"/>
              </a:lnSpc>
              <a:spcBef>
                <a:spcPts val="500"/>
              </a:spcBef>
              <a:spcAft>
                <a:spcPts val="0"/>
              </a:spcAft>
              <a:buClr>
                <a:schemeClr val="dk1"/>
              </a:buClr>
              <a:buSzPts val="1800"/>
              <a:buChar char="•"/>
              <a:defRPr sz="1600"/>
            </a:lvl5pPr>
            <a:lvl6pPr marL="2743200" lvl="5" indent="-342900" algn="l">
              <a:lnSpc>
                <a:spcPct val="90000"/>
              </a:lnSpc>
              <a:spcBef>
                <a:spcPts val="500"/>
              </a:spcBef>
              <a:spcAft>
                <a:spcPts val="0"/>
              </a:spcAft>
              <a:buClr>
                <a:schemeClr val="dk1"/>
              </a:buClr>
              <a:buSzPts val="1800"/>
              <a:buChar char="•"/>
              <a:defRPr sz="1600"/>
            </a:lvl6pPr>
            <a:lvl7pPr marL="3200400" lvl="6" indent="-342900" algn="l">
              <a:lnSpc>
                <a:spcPct val="90000"/>
              </a:lnSpc>
              <a:spcBef>
                <a:spcPts val="500"/>
              </a:spcBef>
              <a:spcAft>
                <a:spcPts val="0"/>
              </a:spcAft>
              <a:buClr>
                <a:schemeClr val="dk1"/>
              </a:buClr>
              <a:buSzPts val="1800"/>
              <a:buChar char="•"/>
              <a:defRPr sz="1600"/>
            </a:lvl7pPr>
            <a:lvl8pPr marL="3657600" lvl="7" indent="-342900" algn="l">
              <a:lnSpc>
                <a:spcPct val="90000"/>
              </a:lnSpc>
              <a:spcBef>
                <a:spcPts val="500"/>
              </a:spcBef>
              <a:spcAft>
                <a:spcPts val="0"/>
              </a:spcAft>
              <a:buClr>
                <a:schemeClr val="dk1"/>
              </a:buClr>
              <a:buSzPts val="1800"/>
              <a:buChar char="•"/>
              <a:defRPr sz="1600"/>
            </a:lvl8pPr>
            <a:lvl9pPr marL="4114800" lvl="8" indent="-342900" algn="l">
              <a:lnSpc>
                <a:spcPct val="90000"/>
              </a:lnSpc>
              <a:spcBef>
                <a:spcPts val="500"/>
              </a:spcBef>
              <a:spcAft>
                <a:spcPts val="0"/>
              </a:spcAft>
              <a:buClr>
                <a:schemeClr val="dk1"/>
              </a:buClr>
              <a:buSzPts val="1800"/>
              <a:buChar char="•"/>
              <a:defRPr sz="1600"/>
            </a:lvl9pPr>
          </a:lstStyle>
          <a:p>
            <a:pPr lvl="0"/>
            <a:r>
              <a:rPr lang="en-US"/>
              <a:t>Click to edit Master text styles</a:t>
            </a:r>
          </a:p>
        </p:txBody>
      </p:sp>
      <p:sp>
        <p:nvSpPr>
          <p:cNvPr id="6" name="Text Placeholder 2">
            <a:extLst>
              <a:ext uri="{FF2B5EF4-FFF2-40B4-BE49-F238E27FC236}">
                <a16:creationId xmlns:a16="http://schemas.microsoft.com/office/drawing/2014/main" id="{AFB01BAC-DD15-114F-ADC2-9BC9D9A97057}"/>
              </a:ext>
            </a:extLst>
          </p:cNvPr>
          <p:cNvSpPr>
            <a:spLocks noGrp="1"/>
          </p:cNvSpPr>
          <p:nvPr>
            <p:ph type="body" sz="quarter" idx="13" hasCustomPrompt="1"/>
          </p:nvPr>
        </p:nvSpPr>
        <p:spPr>
          <a:xfrm>
            <a:off x="195220" y="6356350"/>
            <a:ext cx="11125767" cy="294139"/>
          </a:xfrm>
        </p:spPr>
        <p:txBody>
          <a:bodyPr anchor="b" anchorCtr="0">
            <a:noAutofit/>
          </a:bodyPr>
          <a:lstStyle>
            <a:lvl1pPr marL="0" indent="0">
              <a:spcBef>
                <a:spcPts val="0"/>
              </a:spcBef>
              <a:spcAft>
                <a:spcPts val="300"/>
              </a:spcAft>
              <a:buNone/>
              <a:defRPr sz="1400"/>
            </a:lvl1pPr>
            <a:lvl2pPr marL="533400" indent="0">
              <a:buNone/>
              <a:defRPr/>
            </a:lvl2pPr>
            <a:lvl3pPr marL="1016000" indent="0">
              <a:buNone/>
              <a:defRPr/>
            </a:lvl3pPr>
            <a:lvl4pPr marL="1485900" indent="0">
              <a:buNone/>
              <a:defRPr/>
            </a:lvl4pPr>
            <a:lvl5pPr marL="1943100" indent="0">
              <a:buNone/>
              <a:defRPr/>
            </a:lvl5pPr>
          </a:lstStyle>
          <a:p>
            <a:pPr marL="0" marR="0" lvl="0" indent="0" algn="l" defTabSz="914400" rtl="0" eaLnBrk="1" fontAlgn="auto" latinLnBrk="0" hangingPunct="1">
              <a:lnSpc>
                <a:spcPct val="90000"/>
              </a:lnSpc>
              <a:spcBef>
                <a:spcPts val="1000"/>
              </a:spcBef>
              <a:spcAft>
                <a:spcPts val="0"/>
              </a:spcAft>
              <a:buClr>
                <a:schemeClr val="dk1"/>
              </a:buClr>
              <a:buSzPts val="2800"/>
              <a:buFont typeface="Arial"/>
              <a:buNone/>
              <a:tabLst/>
              <a:defRPr/>
            </a:pPr>
            <a:r>
              <a:rPr lang="en-US"/>
              <a:t>(</a:t>
            </a:r>
            <a:r>
              <a:rPr lang="en-US" err="1"/>
              <a:t>rivi</a:t>
            </a:r>
            <a:r>
              <a:rPr lang="en-US"/>
              <a:t> </a:t>
            </a:r>
            <a:r>
              <a:rPr lang="en-US" err="1"/>
              <a:t>lähdeviitteelle</a:t>
            </a:r>
            <a:r>
              <a:rPr lang="en-US"/>
              <a:t> tai </a:t>
            </a:r>
            <a:r>
              <a:rPr lang="en-US" err="1"/>
              <a:t>muulle</a:t>
            </a:r>
            <a:r>
              <a:rPr lang="en-US"/>
              <a:t> </a:t>
            </a:r>
            <a:r>
              <a:rPr lang="en-US" err="1"/>
              <a:t>lisätiedolle</a:t>
            </a:r>
            <a:r>
              <a:rPr lang="en-US"/>
              <a:t>, </a:t>
            </a:r>
            <a:r>
              <a:rPr lang="en-US" err="1"/>
              <a:t>klikkaa</a:t>
            </a:r>
            <a:r>
              <a:rPr lang="en-US"/>
              <a:t> </a:t>
            </a:r>
            <a:r>
              <a:rPr lang="en-US" err="1"/>
              <a:t>tarvittaessa</a:t>
            </a:r>
            <a:r>
              <a:rPr lang="en-US"/>
              <a:t>)</a:t>
            </a:r>
          </a:p>
        </p:txBody>
      </p:sp>
      <p:pic>
        <p:nvPicPr>
          <p:cNvPr id="2" name="Kuva 1">
            <a:extLst>
              <a:ext uri="{FF2B5EF4-FFF2-40B4-BE49-F238E27FC236}">
                <a16:creationId xmlns:a16="http://schemas.microsoft.com/office/drawing/2014/main" id="{218B3864-233C-15EC-38AC-BC54E30FAABC}"/>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9905999" y="6423633"/>
            <a:ext cx="2069123" cy="226856"/>
          </a:xfrm>
          <a:prstGeom prst="rect">
            <a:avLst/>
          </a:prstGeom>
        </p:spPr>
      </p:pic>
    </p:spTree>
    <p:extLst>
      <p:ext uri="{BB962C8B-B14F-4D97-AF65-F5344CB8AC3E}">
        <p14:creationId xmlns:p14="http://schemas.microsoft.com/office/powerpoint/2010/main" val="23021473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sv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a:t>Muokkaa perustyyl. napsautt.</a:t>
            </a:r>
          </a:p>
        </p:txBody>
      </p:sp>
      <p:sp>
        <p:nvSpPr>
          <p:cNvPr id="3" name="Tekstin paikkamerkki 2"/>
          <p:cNvSpPr>
            <a:spLocks noGrp="1"/>
          </p:cNvSpPr>
          <p:nvPr>
            <p:ph type="body" idx="1"/>
          </p:nvPr>
        </p:nvSpPr>
        <p:spPr>
          <a:xfrm>
            <a:off x="838200" y="1825625"/>
            <a:ext cx="10515600" cy="4351338"/>
          </a:xfrm>
          <a:prstGeom prst="rect">
            <a:avLst/>
          </a:prstGeom>
        </p:spPr>
        <p:txBody>
          <a:bodyPr vert="horz" lIns="91440" tIns="45720" rIns="91440" bIns="45720" rtlCol="0">
            <a:no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02ABAE3-D89C-4001-9AEC-5083F82B749C}" type="datetimeFigureOut">
              <a:rPr lang="fi-FI" smtClean="0"/>
              <a:t>30.10.2024</a:t>
            </a:fld>
            <a:endParaRPr lang="fi-FI" dirty="0"/>
          </a:p>
        </p:txBody>
      </p:sp>
      <p:sp>
        <p:nvSpPr>
          <p:cNvPr id="5" name="Alatunnisteen paikkamerk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fi-FI" dirty="0"/>
          </a:p>
        </p:txBody>
      </p:sp>
      <p:sp>
        <p:nvSpPr>
          <p:cNvPr id="6" name="Dian numeron paikkamerkki 5"/>
          <p:cNvSpPr>
            <a:spLocks noGrp="1"/>
          </p:cNvSpPr>
          <p:nvPr>
            <p:ph type="sldNum" sz="quarter" idx="4"/>
          </p:nvPr>
        </p:nvSpPr>
        <p:spPr>
          <a:xfrm>
            <a:off x="8610599" y="6356350"/>
            <a:ext cx="1055077"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F4AEF5D-7FAC-4949-84D2-DA5A9BB3D225}" type="slidenum">
              <a:rPr lang="fi-FI" smtClean="0"/>
              <a:t>‹#›</a:t>
            </a:fld>
            <a:endParaRPr lang="fi-FI" dirty="0"/>
          </a:p>
        </p:txBody>
      </p:sp>
      <p:pic>
        <p:nvPicPr>
          <p:cNvPr id="16" name="Kuva 15">
            <a:extLst>
              <a:ext uri="{FF2B5EF4-FFF2-40B4-BE49-F238E27FC236}">
                <a16:creationId xmlns:a16="http://schemas.microsoft.com/office/drawing/2014/main" id="{658FBDCC-5640-3EC8-5B46-04110B46A5C6}"/>
              </a:ext>
              <a:ext uri="{C183D7F6-B498-43B3-948B-1728B52AA6E4}">
                <adec:decorative xmlns:adec="http://schemas.microsoft.com/office/drawing/2017/decorative" val="1"/>
              </a:ext>
            </a:extLst>
          </p:cNvPr>
          <p:cNvPicPr>
            <a:picLocks noChangeAspect="1"/>
          </p:cNvPicPr>
          <p:nvPr userDrawn="1"/>
        </p:nvPicPr>
        <p:blipFill>
          <a:blip r:embed="rId13">
            <a:extLst>
              <a:ext uri="{96DAC541-7B7A-43D3-8B79-37D633B846F1}">
                <asvg:svgBlip xmlns:asvg="http://schemas.microsoft.com/office/drawing/2016/SVG/main" r:embed="rId14"/>
              </a:ext>
            </a:extLst>
          </a:blip>
          <a:stretch>
            <a:fillRect/>
          </a:stretch>
        </p:blipFill>
        <p:spPr>
          <a:xfrm>
            <a:off x="9905999" y="6423633"/>
            <a:ext cx="2069123" cy="226856"/>
          </a:xfrm>
          <a:prstGeom prst="rect">
            <a:avLst/>
          </a:prstGeom>
        </p:spPr>
      </p:pic>
    </p:spTree>
    <p:extLst>
      <p:ext uri="{BB962C8B-B14F-4D97-AF65-F5344CB8AC3E}">
        <p14:creationId xmlns:p14="http://schemas.microsoft.com/office/powerpoint/2010/main" val="1034520112"/>
      </p:ext>
    </p:extLst>
  </p:cSld>
  <p:clrMap bg1="lt1" tx1="dk1" bg2="lt2" tx2="dk2" accent1="accent1" accent2="accent2" accent3="accent3" accent4="accent4" accent5="accent5" accent6="accent6" hlink="hlink" folHlink="folHlink"/>
  <p:sldLayoutIdLst>
    <p:sldLayoutId id="2147483649" r:id="rId1"/>
    <p:sldLayoutId id="2147483663" r:id="rId2"/>
    <p:sldLayoutId id="2147483650" r:id="rId3"/>
    <p:sldLayoutId id="2147483651" r:id="rId4"/>
    <p:sldLayoutId id="2147483652" r:id="rId5"/>
    <p:sldLayoutId id="2147483653" r:id="rId6"/>
    <p:sldLayoutId id="2147483654" r:id="rId7"/>
    <p:sldLayoutId id="2147483655" r:id="rId8"/>
    <p:sldLayoutId id="2147483660" r:id="rId9"/>
    <p:sldLayoutId id="2147483661" r:id="rId10"/>
    <p:sldLayoutId id="2147483662" r:id="rId11"/>
  </p:sldLayoutIdLst>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6.svg"/><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image" Target="../media/image7.svg"/></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media/image7.sv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11.xml"/><Relationship Id="rId6" Type="http://schemas.openxmlformats.org/officeDocument/2006/relationships/image" Target="../media/image7.svg"/><Relationship Id="rId5" Type="http://schemas.openxmlformats.org/officeDocument/2006/relationships/image" Target="../media/image5.png"/><Relationship Id="rId4" Type="http://schemas.openxmlformats.org/officeDocument/2006/relationships/image" Target="../media/image11.svg"/></Relationships>
</file>

<file path=ppt/slides/_rels/slide1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11.xml"/><Relationship Id="rId6" Type="http://schemas.openxmlformats.org/officeDocument/2006/relationships/image" Target="../media/image7.svg"/><Relationship Id="rId5" Type="http://schemas.openxmlformats.org/officeDocument/2006/relationships/image" Target="../media/image5.png"/><Relationship Id="rId4" Type="http://schemas.openxmlformats.org/officeDocument/2006/relationships/image" Target="../media/image11.sv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6.xml"/><Relationship Id="rId5" Type="http://schemas.openxmlformats.org/officeDocument/2006/relationships/image" Target="../media/image7.svg"/><Relationship Id="rId4" Type="http://schemas.openxmlformats.org/officeDocument/2006/relationships/image" Target="../media/image5.png"/></Relationships>
</file>

<file path=ppt/slides/_rels/slide21.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6.xml"/><Relationship Id="rId5" Type="http://schemas.openxmlformats.org/officeDocument/2006/relationships/image" Target="../media/image7.svg"/><Relationship Id="rId4" Type="http://schemas.openxmlformats.org/officeDocument/2006/relationships/image" Target="../media/image5.png"/></Relationships>
</file>

<file path=ppt/slides/_rels/slide22.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5.xml"/><Relationship Id="rId5" Type="http://schemas.openxmlformats.org/officeDocument/2006/relationships/image" Target="../media/image7.svg"/><Relationship Id="rId4" Type="http://schemas.openxmlformats.org/officeDocument/2006/relationships/image" Target="../media/image5.png"/></Relationships>
</file>

<file path=ppt/slides/_rels/slide24.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3.xml"/><Relationship Id="rId5" Type="http://schemas.openxmlformats.org/officeDocument/2006/relationships/image" Target="../media/image14.svg"/><Relationship Id="rId4" Type="http://schemas.openxmlformats.org/officeDocument/2006/relationships/image" Target="../media/image5.png"/></Relationships>
</file>

<file path=ppt/slides/_rels/slide25.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6.xml"/><Relationship Id="rId5" Type="http://schemas.openxmlformats.org/officeDocument/2006/relationships/image" Target="../media/image14.svg"/><Relationship Id="rId4" Type="http://schemas.openxmlformats.org/officeDocument/2006/relationships/image" Target="../media/image5.png"/></Relationships>
</file>

<file path=ppt/slides/_rels/slide26.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5.xml"/><Relationship Id="rId5" Type="http://schemas.openxmlformats.org/officeDocument/2006/relationships/image" Target="../media/image14.svg"/><Relationship Id="rId4" Type="http://schemas.openxmlformats.org/officeDocument/2006/relationships/image" Target="../media/image5.png"/></Relationships>
</file>

<file path=ppt/slides/_rels/slide27.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5.xml"/><Relationship Id="rId5" Type="http://schemas.openxmlformats.org/officeDocument/2006/relationships/image" Target="../media/image14.svg"/><Relationship Id="rId4" Type="http://schemas.openxmlformats.org/officeDocument/2006/relationships/image" Target="../media/image5.png"/></Relationships>
</file>

<file path=ppt/slides/_rels/slide2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9.xml"/><Relationship Id="rId6" Type="http://schemas.openxmlformats.org/officeDocument/2006/relationships/image" Target="../media/image14.svg"/><Relationship Id="rId5" Type="http://schemas.openxmlformats.org/officeDocument/2006/relationships/image" Target="../media/image5.png"/><Relationship Id="rId4" Type="http://schemas.openxmlformats.org/officeDocument/2006/relationships/image" Target="../media/image13.svg"/></Relationships>
</file>

<file path=ppt/slides/_rels/slide29.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9.xml"/><Relationship Id="rId5" Type="http://schemas.openxmlformats.org/officeDocument/2006/relationships/image" Target="../media/image14.sv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3.xml"/><Relationship Id="rId5" Type="http://schemas.openxmlformats.org/officeDocument/2006/relationships/image" Target="../media/image14.svg"/><Relationship Id="rId4" Type="http://schemas.openxmlformats.org/officeDocument/2006/relationships/image" Target="../media/image5.png"/></Relationships>
</file>

<file path=ppt/slides/_rels/slide3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3.xml"/><Relationship Id="rId6" Type="http://schemas.openxmlformats.org/officeDocument/2006/relationships/image" Target="../media/image14.svg"/><Relationship Id="rId5" Type="http://schemas.openxmlformats.org/officeDocument/2006/relationships/image" Target="../media/image5.png"/><Relationship Id="rId4" Type="http://schemas.openxmlformats.org/officeDocument/2006/relationships/image" Target="../media/image13.svg"/></Relationships>
</file>

<file path=ppt/slides/_rels/slide32.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9.xml"/><Relationship Id="rId5" Type="http://schemas.openxmlformats.org/officeDocument/2006/relationships/image" Target="../media/image14.svg"/><Relationship Id="rId4" Type="http://schemas.openxmlformats.org/officeDocument/2006/relationships/image" Target="../media/image5.png"/></Relationships>
</file>

<file path=ppt/slides/_rels/slide33.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9.xml"/><Relationship Id="rId5" Type="http://schemas.openxmlformats.org/officeDocument/2006/relationships/image" Target="../media/image14.svg"/><Relationship Id="rId4" Type="http://schemas.openxmlformats.org/officeDocument/2006/relationships/image" Target="../media/image5.png"/></Relationships>
</file>

<file path=ppt/slides/_rels/slide34.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11.xml"/><Relationship Id="rId6" Type="http://schemas.openxmlformats.org/officeDocument/2006/relationships/image" Target="../media/image7.svg"/><Relationship Id="rId5" Type="http://schemas.openxmlformats.org/officeDocument/2006/relationships/image" Target="../media/image5.png"/><Relationship Id="rId4" Type="http://schemas.openxmlformats.org/officeDocument/2006/relationships/image" Target="../media/image11.svg"/></Relationships>
</file>

<file path=ppt/slides/_rels/slide3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11.xml"/><Relationship Id="rId6" Type="http://schemas.openxmlformats.org/officeDocument/2006/relationships/image" Target="../media/image7.svg"/><Relationship Id="rId5" Type="http://schemas.openxmlformats.org/officeDocument/2006/relationships/image" Target="../media/image5.png"/><Relationship Id="rId4" Type="http://schemas.openxmlformats.org/officeDocument/2006/relationships/image" Target="../media/image11.svg"/></Relationships>
</file>

<file path=ppt/slides/_rels/slide3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6.xml"/><Relationship Id="rId6" Type="http://schemas.openxmlformats.org/officeDocument/2006/relationships/image" Target="../media/image7.svg"/><Relationship Id="rId5" Type="http://schemas.openxmlformats.org/officeDocument/2006/relationships/image" Target="../media/image5.png"/><Relationship Id="rId4" Type="http://schemas.openxmlformats.org/officeDocument/2006/relationships/image" Target="../media/image11.svg"/></Relationships>
</file>

<file path=ppt/slides/_rels/slide3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6.xml"/><Relationship Id="rId6" Type="http://schemas.openxmlformats.org/officeDocument/2006/relationships/image" Target="../media/image7.svg"/><Relationship Id="rId5" Type="http://schemas.openxmlformats.org/officeDocument/2006/relationships/image" Target="../media/image5.png"/><Relationship Id="rId4" Type="http://schemas.openxmlformats.org/officeDocument/2006/relationships/image" Target="../media/image11.svg"/></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5.png"/><Relationship Id="rId1" Type="http://schemas.openxmlformats.org/officeDocument/2006/relationships/slideLayout" Target="../slideLayouts/slideLayout3.xml"/><Relationship Id="rId5" Type="http://schemas.openxmlformats.org/officeDocument/2006/relationships/image" Target="../media/image9.svg"/><Relationship Id="rId4" Type="http://schemas.openxmlformats.org/officeDocument/2006/relationships/image" Target="../media/image8.png"/></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5.xml"/><Relationship Id="rId4" Type="http://schemas.openxmlformats.org/officeDocument/2006/relationships/image" Target="../media/image7.svg"/></Relationships>
</file>

<file path=ppt/slides/_rels/slide5.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5.xml"/><Relationship Id="rId4" Type="http://schemas.openxmlformats.org/officeDocument/2006/relationships/image" Target="../media/image7.sv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5.xml"/><Relationship Id="rId4" Type="http://schemas.openxmlformats.org/officeDocument/2006/relationships/image" Target="../media/image7.svg"/></Relationships>
</file>

<file path=ppt/slides/_rels/slide8.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5.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lumMod val="10000"/>
            <a:lumOff val="90000"/>
          </a:schemeClr>
        </a:solidFill>
        <a:effectLst/>
      </p:bgPr>
    </p:bg>
    <p:spTree>
      <p:nvGrpSpPr>
        <p:cNvPr id="1" name=""/>
        <p:cNvGrpSpPr/>
        <p:nvPr/>
      </p:nvGrpSpPr>
      <p:grpSpPr>
        <a:xfrm>
          <a:off x="0" y="0"/>
          <a:ext cx="0" cy="0"/>
          <a:chOff x="0" y="0"/>
          <a:chExt cx="0" cy="0"/>
        </a:xfrm>
      </p:grpSpPr>
      <p:sp>
        <p:nvSpPr>
          <p:cNvPr id="2" name="Otsikko 1"/>
          <p:cNvSpPr>
            <a:spLocks noGrp="1"/>
          </p:cNvSpPr>
          <p:nvPr>
            <p:ph type="ctrTitle"/>
          </p:nvPr>
        </p:nvSpPr>
        <p:spPr>
          <a:xfrm>
            <a:off x="0" y="-1171832"/>
            <a:ext cx="9144000" cy="2387600"/>
          </a:xfrm>
        </p:spPr>
        <p:txBody>
          <a:bodyPr anchor="t" anchorCtr="0">
            <a:noAutofit/>
          </a:bodyPr>
          <a:lstStyle/>
          <a:p>
            <a:pPr algn="l"/>
            <a:r>
              <a:rPr lang="fi-FI" noProof="0" dirty="0">
                <a:solidFill>
                  <a:schemeClr val="tx1"/>
                </a:solidFill>
              </a:rPr>
              <a:t>Fiksu kuntastrategia</a:t>
            </a:r>
          </a:p>
        </p:txBody>
      </p:sp>
      <p:sp>
        <p:nvSpPr>
          <p:cNvPr id="37" name="Otsikko 2">
            <a:extLst>
              <a:ext uri="{FF2B5EF4-FFF2-40B4-BE49-F238E27FC236}">
                <a16:creationId xmlns:a16="http://schemas.microsoft.com/office/drawing/2014/main" id="{FA530105-C7DD-8CF1-08BF-97B1A3A8B108}"/>
              </a:ext>
            </a:extLst>
          </p:cNvPr>
          <p:cNvSpPr txBox="1">
            <a:spLocks/>
          </p:cNvSpPr>
          <p:nvPr/>
        </p:nvSpPr>
        <p:spPr>
          <a:xfrm>
            <a:off x="4932014" y="5181314"/>
            <a:ext cx="5735985" cy="1079500"/>
          </a:xfrm>
          <a:prstGeom prst="rect">
            <a:avLst/>
          </a:prstGeom>
        </p:spPr>
        <p:txBody>
          <a:bodyPr vert="horz" lIns="91440" tIns="45720" rIns="91440" bIns="45720" rtlCol="0" anchor="t" anchorCtr="0">
            <a:noAutofit/>
          </a:bodyPr>
          <a:lstStyle>
            <a:lvl1pPr algn="ctr" defTabSz="914400" rtl="0" eaLnBrk="1" latinLnBrk="0" hangingPunct="1">
              <a:lnSpc>
                <a:spcPct val="90000"/>
              </a:lnSpc>
              <a:spcBef>
                <a:spcPct val="0"/>
              </a:spcBef>
              <a:buNone/>
              <a:defRPr sz="6000" b="1" kern="1200">
                <a:solidFill>
                  <a:schemeClr val="bg1"/>
                </a:solidFill>
                <a:latin typeface="+mj-lt"/>
                <a:ea typeface="+mj-ea"/>
                <a:cs typeface="+mj-cs"/>
              </a:defRPr>
            </a:lvl1pPr>
          </a:lstStyle>
          <a:p>
            <a:pPr algn="l"/>
            <a:r>
              <a:rPr lang="fi-FI" sz="3200" dirty="0">
                <a:solidFill>
                  <a:srgbClr val="105F72"/>
                </a:solidFill>
              </a:rPr>
              <a:t>Työpajakokonaisuus </a:t>
            </a:r>
            <a:r>
              <a:rPr lang="fi-FI" sz="3200" b="0" spc="60" dirty="0">
                <a:solidFill>
                  <a:srgbClr val="105F72"/>
                </a:solidFill>
              </a:rPr>
              <a:t>kuntastrategiatyöhön</a:t>
            </a:r>
          </a:p>
        </p:txBody>
      </p:sp>
      <p:grpSp>
        <p:nvGrpSpPr>
          <p:cNvPr id="30" name="Ryhmä 29">
            <a:extLst>
              <a:ext uri="{FF2B5EF4-FFF2-40B4-BE49-F238E27FC236}">
                <a16:creationId xmlns:a16="http://schemas.microsoft.com/office/drawing/2014/main" id="{842A93E5-03BC-624C-60D6-1B6F10FB9D9E}"/>
              </a:ext>
              <a:ext uri="{C183D7F6-B498-43B3-948B-1728B52AA6E4}">
                <adec:decorative xmlns:adec="http://schemas.microsoft.com/office/drawing/2017/decorative" val="1"/>
              </a:ext>
            </a:extLst>
          </p:cNvPr>
          <p:cNvGrpSpPr/>
          <p:nvPr/>
        </p:nvGrpSpPr>
        <p:grpSpPr>
          <a:xfrm>
            <a:off x="2064328" y="0"/>
            <a:ext cx="7962379" cy="6858000"/>
            <a:chOff x="2064328" y="0"/>
            <a:chExt cx="7962379" cy="6858000"/>
          </a:xfrm>
        </p:grpSpPr>
        <p:grpSp>
          <p:nvGrpSpPr>
            <p:cNvPr id="29" name="Ryhmä 28">
              <a:extLst>
                <a:ext uri="{FF2B5EF4-FFF2-40B4-BE49-F238E27FC236}">
                  <a16:creationId xmlns:a16="http://schemas.microsoft.com/office/drawing/2014/main" id="{290216A7-A225-321D-71BB-EC8A38D6B18F}"/>
                </a:ext>
              </a:extLst>
            </p:cNvPr>
            <p:cNvGrpSpPr/>
            <p:nvPr/>
          </p:nvGrpSpPr>
          <p:grpSpPr>
            <a:xfrm>
              <a:off x="2251909" y="0"/>
              <a:ext cx="2140464" cy="6858000"/>
              <a:chOff x="2251909" y="0"/>
              <a:chExt cx="2140464" cy="6858000"/>
            </a:xfrm>
          </p:grpSpPr>
          <p:sp>
            <p:nvSpPr>
              <p:cNvPr id="18" name="Puolivapaa piirto 17">
                <a:extLst>
                  <a:ext uri="{FF2B5EF4-FFF2-40B4-BE49-F238E27FC236}">
                    <a16:creationId xmlns:a16="http://schemas.microsoft.com/office/drawing/2014/main" id="{08F36352-4F98-C4F9-7AF6-C5C72D02D9A0}"/>
                  </a:ext>
                </a:extLst>
              </p:cNvPr>
              <p:cNvSpPr/>
              <p:nvPr/>
            </p:nvSpPr>
            <p:spPr>
              <a:xfrm>
                <a:off x="2251909" y="0"/>
                <a:ext cx="2140464" cy="1897850"/>
              </a:xfrm>
              <a:custGeom>
                <a:avLst/>
                <a:gdLst>
                  <a:gd name="connsiteX0" fmla="*/ 391841 w 2140464"/>
                  <a:gd name="connsiteY0" fmla="*/ 0 h 1897850"/>
                  <a:gd name="connsiteX1" fmla="*/ 1748623 w 2140464"/>
                  <a:gd name="connsiteY1" fmla="*/ 0 h 1897850"/>
                  <a:gd name="connsiteX2" fmla="*/ 1750999 w 2140464"/>
                  <a:gd name="connsiteY2" fmla="*/ 1777 h 1897850"/>
                  <a:gd name="connsiteX3" fmla="*/ 2140464 w 2140464"/>
                  <a:gd name="connsiteY3" fmla="*/ 827619 h 1897850"/>
                  <a:gd name="connsiteX4" fmla="*/ 1070232 w 2140464"/>
                  <a:gd name="connsiteY4" fmla="*/ 1897850 h 1897850"/>
                  <a:gd name="connsiteX5" fmla="*/ 0 w 2140464"/>
                  <a:gd name="connsiteY5" fmla="*/ 827619 h 1897850"/>
                  <a:gd name="connsiteX6" fmla="*/ 389465 w 2140464"/>
                  <a:gd name="connsiteY6" fmla="*/ 1777 h 1897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40464" h="1897850">
                    <a:moveTo>
                      <a:pt x="391841" y="0"/>
                    </a:moveTo>
                    <a:lnTo>
                      <a:pt x="1748623" y="0"/>
                    </a:lnTo>
                    <a:lnTo>
                      <a:pt x="1750999" y="1777"/>
                    </a:lnTo>
                    <a:cubicBezTo>
                      <a:pt x="1988855" y="198073"/>
                      <a:pt x="2140464" y="495141"/>
                      <a:pt x="2140464" y="827619"/>
                    </a:cubicBezTo>
                    <a:cubicBezTo>
                      <a:pt x="2140464" y="1418691"/>
                      <a:pt x="1661305" y="1897850"/>
                      <a:pt x="1070232" y="1897850"/>
                    </a:cubicBezTo>
                    <a:cubicBezTo>
                      <a:pt x="479159" y="1897850"/>
                      <a:pt x="0" y="1418691"/>
                      <a:pt x="0" y="827619"/>
                    </a:cubicBezTo>
                    <a:cubicBezTo>
                      <a:pt x="0" y="495141"/>
                      <a:pt x="151609" y="198073"/>
                      <a:pt x="389465" y="1777"/>
                    </a:cubicBezTo>
                    <a:close/>
                  </a:path>
                </a:pathLst>
              </a:cu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fi-FI" dirty="0"/>
              </a:p>
            </p:txBody>
          </p:sp>
          <p:sp>
            <p:nvSpPr>
              <p:cNvPr id="11" name="Ellipsi 10">
                <a:extLst>
                  <a:ext uri="{FF2B5EF4-FFF2-40B4-BE49-F238E27FC236}">
                    <a16:creationId xmlns:a16="http://schemas.microsoft.com/office/drawing/2014/main" id="{268965BD-4FD3-6D30-B3C7-9CAFC8C92C20}"/>
                  </a:ext>
                </a:extLst>
              </p:cNvPr>
              <p:cNvSpPr/>
              <p:nvPr/>
            </p:nvSpPr>
            <p:spPr>
              <a:xfrm>
                <a:off x="2251910" y="2358770"/>
                <a:ext cx="2140463" cy="2140462"/>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sz="6000" b="1" dirty="0">
                  <a:solidFill>
                    <a:srgbClr val="105F72"/>
                  </a:solidFill>
                </a:endParaRPr>
              </a:p>
            </p:txBody>
          </p:sp>
          <p:sp>
            <p:nvSpPr>
              <p:cNvPr id="28" name="Puolivapaa piirto 27">
                <a:extLst>
                  <a:ext uri="{FF2B5EF4-FFF2-40B4-BE49-F238E27FC236}">
                    <a16:creationId xmlns:a16="http://schemas.microsoft.com/office/drawing/2014/main" id="{68E7BFA5-77D9-CECB-7493-AF7190BF60C1}"/>
                  </a:ext>
                </a:extLst>
              </p:cNvPr>
              <p:cNvSpPr/>
              <p:nvPr/>
            </p:nvSpPr>
            <p:spPr>
              <a:xfrm>
                <a:off x="2251909" y="4960150"/>
                <a:ext cx="2140464" cy="1897850"/>
              </a:xfrm>
              <a:custGeom>
                <a:avLst/>
                <a:gdLst>
                  <a:gd name="connsiteX0" fmla="*/ 1070232 w 2140464"/>
                  <a:gd name="connsiteY0" fmla="*/ 0 h 1897850"/>
                  <a:gd name="connsiteX1" fmla="*/ 2140464 w 2140464"/>
                  <a:gd name="connsiteY1" fmla="*/ 1070231 h 1897850"/>
                  <a:gd name="connsiteX2" fmla="*/ 1750999 w 2140464"/>
                  <a:gd name="connsiteY2" fmla="*/ 1896073 h 1897850"/>
                  <a:gd name="connsiteX3" fmla="*/ 1748623 w 2140464"/>
                  <a:gd name="connsiteY3" fmla="*/ 1897850 h 1897850"/>
                  <a:gd name="connsiteX4" fmla="*/ 391841 w 2140464"/>
                  <a:gd name="connsiteY4" fmla="*/ 1897850 h 1897850"/>
                  <a:gd name="connsiteX5" fmla="*/ 389465 w 2140464"/>
                  <a:gd name="connsiteY5" fmla="*/ 1896073 h 1897850"/>
                  <a:gd name="connsiteX6" fmla="*/ 0 w 2140464"/>
                  <a:gd name="connsiteY6" fmla="*/ 1070231 h 1897850"/>
                  <a:gd name="connsiteX7" fmla="*/ 1070232 w 2140464"/>
                  <a:gd name="connsiteY7" fmla="*/ 0 h 1897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40464" h="1897850">
                    <a:moveTo>
                      <a:pt x="1070232" y="0"/>
                    </a:moveTo>
                    <a:cubicBezTo>
                      <a:pt x="1661305" y="0"/>
                      <a:pt x="2140464" y="479159"/>
                      <a:pt x="2140464" y="1070231"/>
                    </a:cubicBezTo>
                    <a:cubicBezTo>
                      <a:pt x="2140464" y="1402709"/>
                      <a:pt x="1988855" y="1699777"/>
                      <a:pt x="1750999" y="1896073"/>
                    </a:cubicBezTo>
                    <a:lnTo>
                      <a:pt x="1748623" y="1897850"/>
                    </a:lnTo>
                    <a:lnTo>
                      <a:pt x="391841" y="1897850"/>
                    </a:lnTo>
                    <a:lnTo>
                      <a:pt x="389465" y="1896073"/>
                    </a:lnTo>
                    <a:cubicBezTo>
                      <a:pt x="151609" y="1699777"/>
                      <a:pt x="0" y="1402709"/>
                      <a:pt x="0" y="1070231"/>
                    </a:cubicBezTo>
                    <a:cubicBezTo>
                      <a:pt x="0" y="479159"/>
                      <a:pt x="479159" y="0"/>
                      <a:pt x="1070232" y="0"/>
                    </a:cubicBezTo>
                    <a:close/>
                  </a:path>
                </a:pathLst>
              </a:cu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fi-FI" dirty="0"/>
              </a:p>
            </p:txBody>
          </p:sp>
        </p:grpSp>
        <p:pic>
          <p:nvPicPr>
            <p:cNvPr id="6" name="Kuva 5">
              <a:extLst>
                <a:ext uri="{FF2B5EF4-FFF2-40B4-BE49-F238E27FC236}">
                  <a16:creationId xmlns:a16="http://schemas.microsoft.com/office/drawing/2014/main" id="{271CC02F-F946-8015-C16C-C4CDDC61B7B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932015" y="1676686"/>
              <a:ext cx="5094692" cy="3357150"/>
            </a:xfrm>
            <a:prstGeom prst="rect">
              <a:avLst/>
            </a:prstGeom>
          </p:spPr>
        </p:pic>
        <p:pic>
          <p:nvPicPr>
            <p:cNvPr id="19" name="Kuva 18">
              <a:extLst>
                <a:ext uri="{FF2B5EF4-FFF2-40B4-BE49-F238E27FC236}">
                  <a16:creationId xmlns:a16="http://schemas.microsoft.com/office/drawing/2014/main" id="{C675A729-0069-874B-3F6E-83B476344006}"/>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064328" y="2157046"/>
              <a:ext cx="2242778" cy="2242778"/>
            </a:xfrm>
            <a:prstGeom prst="rect">
              <a:avLst/>
            </a:prstGeom>
          </p:spPr>
        </p:pic>
      </p:grpSp>
    </p:spTree>
    <p:extLst>
      <p:ext uri="{BB962C8B-B14F-4D97-AF65-F5344CB8AC3E}">
        <p14:creationId xmlns:p14="http://schemas.microsoft.com/office/powerpoint/2010/main" val="7823856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Puolivapaa piirto 27">
            <a:extLst>
              <a:ext uri="{FF2B5EF4-FFF2-40B4-BE49-F238E27FC236}">
                <a16:creationId xmlns:a16="http://schemas.microsoft.com/office/drawing/2014/main" id="{185719B4-147F-D034-89B2-8E150F35C984}"/>
              </a:ext>
              <a:ext uri="{C183D7F6-B498-43B3-948B-1728B52AA6E4}">
                <adec:decorative xmlns:adec="http://schemas.microsoft.com/office/drawing/2017/decorative" val="1"/>
              </a:ext>
            </a:extLst>
          </p:cNvPr>
          <p:cNvSpPr/>
          <p:nvPr/>
        </p:nvSpPr>
        <p:spPr>
          <a:xfrm>
            <a:off x="250582" y="240324"/>
            <a:ext cx="10276741" cy="6135298"/>
          </a:xfrm>
          <a:custGeom>
            <a:avLst/>
            <a:gdLst>
              <a:gd name="connsiteX0" fmla="*/ 0 w 10626969"/>
              <a:gd name="connsiteY0" fmla="*/ 93785 h 6013939"/>
              <a:gd name="connsiteX1" fmla="*/ 10626969 w 10626969"/>
              <a:gd name="connsiteY1" fmla="*/ 0 h 6013939"/>
              <a:gd name="connsiteX2" fmla="*/ 10509738 w 10626969"/>
              <a:gd name="connsiteY2" fmla="*/ 6013939 h 6013939"/>
              <a:gd name="connsiteX3" fmla="*/ 468923 w 10626969"/>
              <a:gd name="connsiteY3" fmla="*/ 6013939 h 6013939"/>
              <a:gd name="connsiteX4" fmla="*/ 0 w 10626969"/>
              <a:gd name="connsiteY4" fmla="*/ 93785 h 6013939"/>
              <a:gd name="connsiteX0" fmla="*/ 0 w 10626969"/>
              <a:gd name="connsiteY0" fmla="*/ 93785 h 6141284"/>
              <a:gd name="connsiteX1" fmla="*/ 10626969 w 10626969"/>
              <a:gd name="connsiteY1" fmla="*/ 0 h 6141284"/>
              <a:gd name="connsiteX2" fmla="*/ 10509738 w 10626969"/>
              <a:gd name="connsiteY2" fmla="*/ 6013939 h 6141284"/>
              <a:gd name="connsiteX3" fmla="*/ 320922 w 10626969"/>
              <a:gd name="connsiteY3" fmla="*/ 6141284 h 6141284"/>
              <a:gd name="connsiteX4" fmla="*/ 0 w 10626969"/>
              <a:gd name="connsiteY4" fmla="*/ 93785 h 6141284"/>
              <a:gd name="connsiteX0" fmla="*/ 0 w 10626969"/>
              <a:gd name="connsiteY0" fmla="*/ 93785 h 6141284"/>
              <a:gd name="connsiteX1" fmla="*/ 10626969 w 10626969"/>
              <a:gd name="connsiteY1" fmla="*/ 0 h 6141284"/>
              <a:gd name="connsiteX2" fmla="*/ 10509738 w 10626969"/>
              <a:gd name="connsiteY2" fmla="*/ 6013939 h 6141284"/>
              <a:gd name="connsiteX3" fmla="*/ 320922 w 10626969"/>
              <a:gd name="connsiteY3" fmla="*/ 6141284 h 6141284"/>
              <a:gd name="connsiteX4" fmla="*/ 0 w 10626969"/>
              <a:gd name="connsiteY4" fmla="*/ 93785 h 6141284"/>
              <a:gd name="connsiteX0" fmla="*/ 0 w 10626969"/>
              <a:gd name="connsiteY0" fmla="*/ 93785 h 6141284"/>
              <a:gd name="connsiteX1" fmla="*/ 10626969 w 10626969"/>
              <a:gd name="connsiteY1" fmla="*/ 0 h 6141284"/>
              <a:gd name="connsiteX2" fmla="*/ 10509738 w 10626969"/>
              <a:gd name="connsiteY2" fmla="*/ 6013939 h 6141284"/>
              <a:gd name="connsiteX3" fmla="*/ 320922 w 10626969"/>
              <a:gd name="connsiteY3" fmla="*/ 6141284 h 6141284"/>
              <a:gd name="connsiteX4" fmla="*/ 0 w 10626969"/>
              <a:gd name="connsiteY4" fmla="*/ 93785 h 61412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626969" h="6141284">
                <a:moveTo>
                  <a:pt x="0" y="93785"/>
                </a:moveTo>
                <a:lnTo>
                  <a:pt x="10626969" y="0"/>
                </a:lnTo>
                <a:lnTo>
                  <a:pt x="10509738" y="6013939"/>
                </a:lnTo>
                <a:lnTo>
                  <a:pt x="320922" y="6141284"/>
                </a:lnTo>
                <a:lnTo>
                  <a:pt x="0" y="93785"/>
                </a:lnTo>
                <a:close/>
              </a:path>
            </a:pathLst>
          </a:custGeom>
          <a:solidFill>
            <a:schemeClr val="tx1">
              <a:lumMod val="10000"/>
              <a:lumOff val="90000"/>
              <a:alpha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2" name="Otsikko 1">
            <a:extLst>
              <a:ext uri="{FF2B5EF4-FFF2-40B4-BE49-F238E27FC236}">
                <a16:creationId xmlns:a16="http://schemas.microsoft.com/office/drawing/2014/main" id="{33A346EB-A3BE-436E-37C3-BF6A4A8FC013}"/>
              </a:ext>
            </a:extLst>
          </p:cNvPr>
          <p:cNvSpPr>
            <a:spLocks noGrp="1"/>
          </p:cNvSpPr>
          <p:nvPr>
            <p:ph type="title"/>
          </p:nvPr>
        </p:nvSpPr>
        <p:spPr/>
        <p:txBody>
          <a:bodyPr/>
          <a:lstStyle/>
          <a:p>
            <a:r>
              <a:rPr lang="fi-FI" noProof="0" dirty="0"/>
              <a:t>Muistilappu pääfasilitaattorille</a:t>
            </a:r>
          </a:p>
        </p:txBody>
      </p:sp>
      <p:sp>
        <p:nvSpPr>
          <p:cNvPr id="3" name="Sisällön paikkamerkki 2">
            <a:extLst>
              <a:ext uri="{FF2B5EF4-FFF2-40B4-BE49-F238E27FC236}">
                <a16:creationId xmlns:a16="http://schemas.microsoft.com/office/drawing/2014/main" id="{2B83B1A9-9BA5-36DD-6D36-6A0502A57B5B}"/>
              </a:ext>
            </a:extLst>
          </p:cNvPr>
          <p:cNvSpPr>
            <a:spLocks noGrp="1"/>
          </p:cNvSpPr>
          <p:nvPr>
            <p:ph idx="1"/>
          </p:nvPr>
        </p:nvSpPr>
        <p:spPr>
          <a:xfrm>
            <a:off x="838200" y="1825625"/>
            <a:ext cx="9323567" cy="4351338"/>
          </a:xfrm>
        </p:spPr>
        <p:txBody>
          <a:bodyPr vert="horz" lIns="91440" tIns="45720" rIns="91440" bIns="45720" rtlCol="0" anchor="t">
            <a:normAutofit fontScale="55000" lnSpcReduction="20000"/>
          </a:bodyPr>
          <a:lstStyle/>
          <a:p>
            <a:pPr>
              <a:lnSpc>
                <a:spcPct val="120000"/>
              </a:lnSpc>
            </a:pPr>
            <a:r>
              <a:rPr lang="fi-FI" b="1" noProof="0" dirty="0"/>
              <a:t>Pääfasilitaattorilla</a:t>
            </a:r>
            <a:r>
              <a:rPr lang="fi-FI" noProof="0" dirty="0"/>
              <a:t> on tärkeä rooli viestiä työpajojen sisällöistä selkeästi, jotta osallistuja tietää a) mitä työpajassa tapahtuu ja mitkä ovat työpajan tavoitteet, b) mitä häneltä odotetaan sekä c) miten työpajassa kerättyä tietoa hyödynnetään ja mitä työpajan jälkeen tapahtuu.</a:t>
            </a:r>
          </a:p>
          <a:p>
            <a:pPr>
              <a:lnSpc>
                <a:spcPct val="120000"/>
              </a:lnSpc>
            </a:pPr>
            <a:r>
              <a:rPr lang="fi-FI" b="1" noProof="0" dirty="0"/>
              <a:t>Viestimisessä</a:t>
            </a:r>
            <a:r>
              <a:rPr lang="fi-FI" noProof="0" dirty="0"/>
              <a:t> on hyvä avata ja perustella työpajan lähtökohdat ja käsiteltävät aiheet sekä kertoa työpajassa keskusteltavat kysymykset.</a:t>
            </a:r>
          </a:p>
          <a:p>
            <a:pPr>
              <a:lnSpc>
                <a:spcPct val="120000"/>
              </a:lnSpc>
            </a:pPr>
            <a:r>
              <a:rPr lang="fi-FI" b="1" noProof="0" dirty="0"/>
              <a:t>Visualisointi</a:t>
            </a:r>
            <a:r>
              <a:rPr lang="fi-FI" noProof="0" dirty="0"/>
              <a:t> — info ja perehdytysmateriaali -aineistojen sekä mahdollisen ennakkotehtävän vastausten jäsentäminen visuaalisesti hahmotettavina kokonaisuuksina tukee työpajassa käytävää keskustelua ja sen jäsentymistä. Visualisointi myös tukee keskustelun kohdentumista olennaisiin asioihin.</a:t>
            </a:r>
          </a:p>
          <a:p>
            <a:pPr>
              <a:lnSpc>
                <a:spcPct val="120000"/>
              </a:lnSpc>
            </a:pPr>
            <a:r>
              <a:rPr lang="fi-FI" b="1" noProof="0" dirty="0"/>
              <a:t>Työpajan pienryhmäkeskustelut</a:t>
            </a:r>
            <a:r>
              <a:rPr lang="fi-FI" noProof="0" dirty="0"/>
              <a:t> toimivat dialogisena työvälineenä. Riittävän pienessä ryhmässä (5—6 hlöä) keskustelu voi olla aidosti vastavuoroista ja kehittelevää. Ryhmäkeskustelun tavoitteena on tuottaa lähtökohdat ja edellytykset yhteiseen keskusteluun ryhmälle määrätystä aiheesta ja näkökulmasta.</a:t>
            </a:r>
          </a:p>
          <a:p>
            <a:pPr>
              <a:lnSpc>
                <a:spcPct val="120000"/>
              </a:lnSpc>
            </a:pPr>
            <a:r>
              <a:rPr lang="fi-FI" b="1" noProof="0" dirty="0"/>
              <a:t>Yhteiset keskustelut</a:t>
            </a:r>
            <a:r>
              <a:rPr lang="fi-FI" noProof="0" dirty="0"/>
              <a:t> ovat olennainen osa työpajaa näkemysten keräämisessä ja yhteisen ymmärryksen muodostamisessa. Yhteisissä keskusteluissa puretaan pienryhmäkeskustelujen tuloksia yhteisesti. Tämä on hyvä järjestää perinteisenä puheenvuoropyyntöihin perustuvana keskusteluna, jottei mikään uusi, erityinen menetelmä vie aikaa ja huomiota itse asian käsittelyltä.</a:t>
            </a:r>
          </a:p>
        </p:txBody>
      </p:sp>
      <p:grpSp>
        <p:nvGrpSpPr>
          <p:cNvPr id="22" name="Ryhmä 21">
            <a:extLst>
              <a:ext uri="{FF2B5EF4-FFF2-40B4-BE49-F238E27FC236}">
                <a16:creationId xmlns:a16="http://schemas.microsoft.com/office/drawing/2014/main" id="{D5BCF5E9-BD9A-2136-B8A3-5528C98C84F2}"/>
              </a:ext>
              <a:ext uri="{C183D7F6-B498-43B3-948B-1728B52AA6E4}">
                <adec:decorative xmlns:adec="http://schemas.microsoft.com/office/drawing/2017/decorative" val="1"/>
              </a:ext>
            </a:extLst>
          </p:cNvPr>
          <p:cNvGrpSpPr/>
          <p:nvPr/>
        </p:nvGrpSpPr>
        <p:grpSpPr>
          <a:xfrm>
            <a:off x="250581" y="2736785"/>
            <a:ext cx="385224" cy="1384430"/>
            <a:chOff x="250581" y="242307"/>
            <a:chExt cx="385224" cy="1384430"/>
          </a:xfrm>
        </p:grpSpPr>
        <p:grpSp>
          <p:nvGrpSpPr>
            <p:cNvPr id="23" name="Ryhmä 22">
              <a:extLst>
                <a:ext uri="{FF2B5EF4-FFF2-40B4-BE49-F238E27FC236}">
                  <a16:creationId xmlns:a16="http://schemas.microsoft.com/office/drawing/2014/main" id="{C0763587-E72D-9B5C-41AF-FDF8119C5933}"/>
                </a:ext>
              </a:extLst>
            </p:cNvPr>
            <p:cNvGrpSpPr/>
            <p:nvPr/>
          </p:nvGrpSpPr>
          <p:grpSpPr>
            <a:xfrm>
              <a:off x="273561" y="284727"/>
              <a:ext cx="362244" cy="1342010"/>
              <a:chOff x="273561" y="284727"/>
              <a:chExt cx="362244" cy="1342010"/>
            </a:xfrm>
          </p:grpSpPr>
          <p:sp>
            <p:nvSpPr>
              <p:cNvPr id="25" name="Ellipsi 24">
                <a:extLst>
                  <a:ext uri="{FF2B5EF4-FFF2-40B4-BE49-F238E27FC236}">
                    <a16:creationId xmlns:a16="http://schemas.microsoft.com/office/drawing/2014/main" id="{63EE3AC1-2330-A1E7-3CC9-DC512A4FCAFD}"/>
                  </a:ext>
                </a:extLst>
              </p:cNvPr>
              <p:cNvSpPr/>
              <p:nvPr/>
            </p:nvSpPr>
            <p:spPr>
              <a:xfrm>
                <a:off x="273561" y="284727"/>
                <a:ext cx="362244" cy="362244"/>
              </a:xfrm>
              <a:prstGeom prst="ellipse">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26" name="Ellipsi 25">
                <a:extLst>
                  <a:ext uri="{FF2B5EF4-FFF2-40B4-BE49-F238E27FC236}">
                    <a16:creationId xmlns:a16="http://schemas.microsoft.com/office/drawing/2014/main" id="{B5F859B8-54D8-4B97-C02E-535C82B7D9D4}"/>
                  </a:ext>
                </a:extLst>
              </p:cNvPr>
              <p:cNvSpPr/>
              <p:nvPr/>
            </p:nvSpPr>
            <p:spPr>
              <a:xfrm>
                <a:off x="273561" y="774610"/>
                <a:ext cx="362244" cy="362244"/>
              </a:xfrm>
              <a:prstGeom prst="ellipse">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sz="6000" b="1" dirty="0">
                  <a:solidFill>
                    <a:srgbClr val="105F72"/>
                  </a:solidFill>
                </a:endParaRPr>
              </a:p>
            </p:txBody>
          </p:sp>
          <p:sp>
            <p:nvSpPr>
              <p:cNvPr id="27" name="Ellipsi 26">
                <a:extLst>
                  <a:ext uri="{FF2B5EF4-FFF2-40B4-BE49-F238E27FC236}">
                    <a16:creationId xmlns:a16="http://schemas.microsoft.com/office/drawing/2014/main" id="{D94EC202-D65C-B17F-BE3D-5C3803D6BA21}"/>
                  </a:ext>
                </a:extLst>
              </p:cNvPr>
              <p:cNvSpPr/>
              <p:nvPr/>
            </p:nvSpPr>
            <p:spPr>
              <a:xfrm>
                <a:off x="273561" y="1264493"/>
                <a:ext cx="362244" cy="362244"/>
              </a:xfrm>
              <a:prstGeom prst="ellipse">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grpSp>
        <p:pic>
          <p:nvPicPr>
            <p:cNvPr id="24" name="Kuva 23">
              <a:extLst>
                <a:ext uri="{FF2B5EF4-FFF2-40B4-BE49-F238E27FC236}">
                  <a16:creationId xmlns:a16="http://schemas.microsoft.com/office/drawing/2014/main" id="{67B915D6-DE7F-B458-C763-F37638F991F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50581" y="242307"/>
              <a:ext cx="362244" cy="362243"/>
            </a:xfrm>
            <a:prstGeom prst="rect">
              <a:avLst/>
            </a:prstGeom>
          </p:spPr>
        </p:pic>
      </p:grpSp>
    </p:spTree>
    <p:extLst>
      <p:ext uri="{BB962C8B-B14F-4D97-AF65-F5344CB8AC3E}">
        <p14:creationId xmlns:p14="http://schemas.microsoft.com/office/powerpoint/2010/main" val="26449231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Puolivapaa piirto 29">
            <a:extLst>
              <a:ext uri="{FF2B5EF4-FFF2-40B4-BE49-F238E27FC236}">
                <a16:creationId xmlns:a16="http://schemas.microsoft.com/office/drawing/2014/main" id="{5424F446-ED52-BB78-75FC-B56040ABF10D}"/>
              </a:ext>
              <a:ext uri="{C183D7F6-B498-43B3-948B-1728B52AA6E4}">
                <adec:decorative xmlns:adec="http://schemas.microsoft.com/office/drawing/2017/decorative" val="1"/>
              </a:ext>
            </a:extLst>
          </p:cNvPr>
          <p:cNvSpPr/>
          <p:nvPr/>
        </p:nvSpPr>
        <p:spPr>
          <a:xfrm>
            <a:off x="6096000" y="581634"/>
            <a:ext cx="4296508" cy="877889"/>
          </a:xfrm>
          <a:custGeom>
            <a:avLst/>
            <a:gdLst>
              <a:gd name="connsiteX0" fmla="*/ 11723 w 3810000"/>
              <a:gd name="connsiteY0" fmla="*/ 715107 h 720969"/>
              <a:gd name="connsiteX1" fmla="*/ 3786554 w 3810000"/>
              <a:gd name="connsiteY1" fmla="*/ 720969 h 720969"/>
              <a:gd name="connsiteX2" fmla="*/ 3810000 w 3810000"/>
              <a:gd name="connsiteY2" fmla="*/ 0 h 720969"/>
              <a:gd name="connsiteX3" fmla="*/ 0 w 3810000"/>
              <a:gd name="connsiteY3" fmla="*/ 52754 h 720969"/>
              <a:gd name="connsiteX4" fmla="*/ 11723 w 3810000"/>
              <a:gd name="connsiteY4" fmla="*/ 715107 h 7209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10000" h="720969">
                <a:moveTo>
                  <a:pt x="11723" y="715107"/>
                </a:moveTo>
                <a:lnTo>
                  <a:pt x="3786554" y="720969"/>
                </a:lnTo>
                <a:lnTo>
                  <a:pt x="3810000" y="0"/>
                </a:lnTo>
                <a:lnTo>
                  <a:pt x="0" y="52754"/>
                </a:lnTo>
                <a:lnTo>
                  <a:pt x="11723" y="715107"/>
                </a:lnTo>
                <a:close/>
              </a:path>
            </a:pathLst>
          </a:cu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2" name="Otsikko 1">
            <a:extLst>
              <a:ext uri="{FF2B5EF4-FFF2-40B4-BE49-F238E27FC236}">
                <a16:creationId xmlns:a16="http://schemas.microsoft.com/office/drawing/2014/main" id="{62918BCB-78F2-71C3-50F8-EB01B78555D1}"/>
              </a:ext>
            </a:extLst>
          </p:cNvPr>
          <p:cNvSpPr>
            <a:spLocks noGrp="1"/>
          </p:cNvSpPr>
          <p:nvPr>
            <p:ph type="title"/>
          </p:nvPr>
        </p:nvSpPr>
        <p:spPr/>
        <p:txBody>
          <a:bodyPr/>
          <a:lstStyle/>
          <a:p>
            <a:r>
              <a:rPr lang="fi-FI" noProof="0" dirty="0"/>
              <a:t>Fasilitaattorin ohjeet työpajan aikana</a:t>
            </a:r>
          </a:p>
        </p:txBody>
      </p:sp>
      <p:sp>
        <p:nvSpPr>
          <p:cNvPr id="3" name="Sisällön paikkamerkki 2">
            <a:extLst>
              <a:ext uri="{FF2B5EF4-FFF2-40B4-BE49-F238E27FC236}">
                <a16:creationId xmlns:a16="http://schemas.microsoft.com/office/drawing/2014/main" id="{063593E3-2493-2FA3-D734-091DE0C10ACA}"/>
              </a:ext>
            </a:extLst>
          </p:cNvPr>
          <p:cNvSpPr>
            <a:spLocks noGrp="1"/>
          </p:cNvSpPr>
          <p:nvPr>
            <p:ph idx="1"/>
          </p:nvPr>
        </p:nvSpPr>
        <p:spPr>
          <a:xfrm>
            <a:off x="838201" y="1577882"/>
            <a:ext cx="5505261" cy="4599081"/>
          </a:xfrm>
        </p:spPr>
        <p:txBody>
          <a:bodyPr vert="horz" lIns="91440" tIns="45720" rIns="91440" bIns="45720" rtlCol="0" anchor="t">
            <a:noAutofit/>
          </a:bodyPr>
          <a:lstStyle/>
          <a:p>
            <a:pPr marL="0" indent="0">
              <a:spcBef>
                <a:spcPts val="600"/>
              </a:spcBef>
              <a:spcAft>
                <a:spcPts val="1800"/>
              </a:spcAft>
              <a:buSzPct val="150000"/>
              <a:buNone/>
            </a:pPr>
            <a:r>
              <a:rPr lang="fi-FI" sz="1800" noProof="0" dirty="0">
                <a:solidFill>
                  <a:schemeClr val="tx1"/>
                </a:solidFill>
              </a:rPr>
              <a:t>Kun työpaja on valmisteltu huolellisesti, voidaan työpajassa edetä juoksutuksen mukaisesti. Yllätyksiä voi tulla matkan varrella, joten fasilitaattorin täytyy myös lennosta mukautua erilaisiin tilanteisiin.</a:t>
            </a:r>
            <a:endParaRPr lang="fi-FI" sz="1600" b="1" noProof="0" dirty="0"/>
          </a:p>
          <a:p>
            <a:pPr>
              <a:lnSpc>
                <a:spcPct val="100000"/>
              </a:lnSpc>
              <a:spcBef>
                <a:spcPts val="600"/>
              </a:spcBef>
              <a:buSzPct val="100000"/>
            </a:pPr>
            <a:r>
              <a:rPr lang="fi-FI" sz="1600" b="1" noProof="0" dirty="0"/>
              <a:t>Työpajan aloitus. </a:t>
            </a:r>
            <a:r>
              <a:rPr lang="fi-FI" sz="1600" noProof="0" dirty="0"/>
              <a:t>Muista käydä osallistujille läpi työpajan tavoite, ohjelma ja aikataulu. Tällöin osallistujat tietävät, mitä heiltä odotetaan.</a:t>
            </a:r>
          </a:p>
          <a:p>
            <a:pPr>
              <a:lnSpc>
                <a:spcPct val="100000"/>
              </a:lnSpc>
              <a:spcBef>
                <a:spcPts val="600"/>
              </a:spcBef>
              <a:buSzPct val="100000"/>
            </a:pPr>
            <a:r>
              <a:rPr lang="fi-FI" sz="1600" b="1" noProof="0" dirty="0"/>
              <a:t>Ajanhallinta.</a:t>
            </a:r>
            <a:r>
              <a:rPr lang="fi-FI" sz="1600" noProof="0" dirty="0"/>
              <a:t> Pidä aikataulusta kiinni, mutta ole tarvit­ta­essa myös joustava. Varmista, että jokainen osio saa riittävästi aikaa ja ehditte käydä läpi suunnitellut kohdat.</a:t>
            </a:r>
          </a:p>
          <a:p>
            <a:pPr>
              <a:lnSpc>
                <a:spcPct val="100000"/>
              </a:lnSpc>
              <a:spcBef>
                <a:spcPts val="600"/>
              </a:spcBef>
              <a:buSzPct val="100000"/>
            </a:pPr>
            <a:r>
              <a:rPr lang="fi-FI" sz="1600" b="1" noProof="0" dirty="0"/>
              <a:t>Muistiinpanot. </a:t>
            </a:r>
            <a:r>
              <a:rPr lang="fi-FI" sz="1600" noProof="0" dirty="0"/>
              <a:t>Dokumentoi tärkeimmät keskustelut ja päätökset tai varmista, että valtuuttamasi henkilöt pitävät huolen esimerkiksi ryhmätyön tuotosten kirjaamisesta.</a:t>
            </a:r>
          </a:p>
          <a:p>
            <a:pPr>
              <a:lnSpc>
                <a:spcPct val="100000"/>
              </a:lnSpc>
            </a:pPr>
            <a:r>
              <a:rPr lang="fi-FI" sz="1600" b="1" noProof="0" dirty="0"/>
              <a:t>Palautteen kerääminen. </a:t>
            </a:r>
            <a:r>
              <a:rPr lang="fi-FI" sz="1600" noProof="0" dirty="0"/>
              <a:t>Pyydä palautetta osallistujilta ja käytä palautetta työpajojen parantamiseen jatkossa.​</a:t>
            </a:r>
          </a:p>
        </p:txBody>
      </p:sp>
      <p:sp>
        <p:nvSpPr>
          <p:cNvPr id="35" name="Ellipsi 34">
            <a:extLst>
              <a:ext uri="{FF2B5EF4-FFF2-40B4-BE49-F238E27FC236}">
                <a16:creationId xmlns:a16="http://schemas.microsoft.com/office/drawing/2014/main" id="{8F48D718-DAA6-3114-EE10-3C0E7D34F23A}"/>
              </a:ext>
              <a:ext uri="{C183D7F6-B498-43B3-948B-1728B52AA6E4}">
                <adec:decorative xmlns:adec="http://schemas.microsoft.com/office/drawing/2017/decorative" val="1"/>
              </a:ext>
            </a:extLst>
          </p:cNvPr>
          <p:cNvSpPr/>
          <p:nvPr/>
        </p:nvSpPr>
        <p:spPr>
          <a:xfrm>
            <a:off x="6703445" y="1907197"/>
            <a:ext cx="2521011" cy="2521011"/>
          </a:xfrm>
          <a:prstGeom prst="ellipse">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36" name="Tekstiruutu 35">
            <a:extLst>
              <a:ext uri="{FF2B5EF4-FFF2-40B4-BE49-F238E27FC236}">
                <a16:creationId xmlns:a16="http://schemas.microsoft.com/office/drawing/2014/main" id="{5FA53C30-BAC1-CD35-7DFE-3804FDC36272}"/>
              </a:ext>
            </a:extLst>
          </p:cNvPr>
          <p:cNvSpPr txBox="1"/>
          <p:nvPr/>
        </p:nvSpPr>
        <p:spPr>
          <a:xfrm>
            <a:off x="7196003" y="2249599"/>
            <a:ext cx="4818418" cy="1495987"/>
          </a:xfrm>
          <a:prstGeom prst="rect">
            <a:avLst/>
          </a:prstGeom>
          <a:noFill/>
        </p:spPr>
        <p:txBody>
          <a:bodyPr wrap="square" rtlCol="0">
            <a:spAutoFit/>
          </a:bodyPr>
          <a:lstStyle/>
          <a:p>
            <a:pPr marR="0" lvl="0" defTabSz="914400" rtl="0" eaLnBrk="1" fontAlgn="auto" latinLnBrk="0" hangingPunct="1">
              <a:lnSpc>
                <a:spcPct val="90000"/>
              </a:lnSpc>
              <a:spcBef>
                <a:spcPts val="600"/>
              </a:spcBef>
              <a:spcAft>
                <a:spcPts val="600"/>
              </a:spcAft>
              <a:buClrTx/>
              <a:buSzTx/>
              <a:tabLst/>
              <a:defRPr/>
            </a:pPr>
            <a:r>
              <a:rPr lang="fi-FI" sz="1800" b="1" dirty="0">
                <a:solidFill>
                  <a:schemeClr val="tx1"/>
                </a:solidFill>
                <a:latin typeface="+mj-lt"/>
                <a:cs typeface="Arial"/>
              </a:rPr>
              <a:t>Tekniikassa häikkää — ei hätää, ota varasuunnitelma käyttöön!</a:t>
            </a:r>
          </a:p>
          <a:p>
            <a:pPr marR="0" lvl="0" defTabSz="914400" rtl="0" eaLnBrk="1" fontAlgn="auto" latinLnBrk="0" hangingPunct="1">
              <a:lnSpc>
                <a:spcPct val="90000"/>
              </a:lnSpc>
              <a:spcBef>
                <a:spcPts val="400"/>
              </a:spcBef>
              <a:spcAft>
                <a:spcPts val="0"/>
              </a:spcAft>
              <a:buClrTx/>
              <a:buSzTx/>
              <a:tabLst/>
              <a:defRPr/>
            </a:pPr>
            <a:r>
              <a:rPr lang="fi-FI" sz="1400" dirty="0">
                <a:solidFill>
                  <a:schemeClr val="tx1"/>
                </a:solidFill>
                <a:cs typeface="Arial"/>
              </a:rPr>
              <a:t>Jos sähköinen äänestystyökalu ei toimikaan, ota vara­suunnitelma käyttöön. Jos työpajassa on tarkoitus äänestää tai priorisoida, voi äänestyksen toteuttaa esi­merkiksi papereille tukkimiehen kirjanpidolla tai viittaamalla.</a:t>
            </a:r>
          </a:p>
        </p:txBody>
      </p:sp>
      <p:graphicFrame>
        <p:nvGraphicFramePr>
          <p:cNvPr id="8" name="Taulukko 7" descr="Taulukossa tehtävät työpajan aikana, niiden aikataulutus ja työmääräarvio.">
            <a:extLst>
              <a:ext uri="{FF2B5EF4-FFF2-40B4-BE49-F238E27FC236}">
                <a16:creationId xmlns:a16="http://schemas.microsoft.com/office/drawing/2014/main" id="{62EB75E0-DB1B-1D7B-32B3-B790169339FA}"/>
              </a:ext>
            </a:extLst>
          </p:cNvPr>
          <p:cNvGraphicFramePr>
            <a:graphicFrameLocks noGrp="1"/>
          </p:cNvGraphicFramePr>
          <p:nvPr>
            <p:extLst>
              <p:ext uri="{D42A27DB-BD31-4B8C-83A1-F6EECF244321}">
                <p14:modId xmlns:p14="http://schemas.microsoft.com/office/powerpoint/2010/main" val="2051827006"/>
              </p:ext>
            </p:extLst>
          </p:nvPr>
        </p:nvGraphicFramePr>
        <p:xfrm>
          <a:off x="6514858" y="4022567"/>
          <a:ext cx="5396196" cy="2129458"/>
        </p:xfrm>
        <a:graphic>
          <a:graphicData uri="http://schemas.openxmlformats.org/drawingml/2006/table">
            <a:tbl>
              <a:tblPr firstRow="1" bandRow="1">
                <a:tableStyleId>{5C22544A-7EE6-4342-B048-85BDC9FD1C3A}</a:tableStyleId>
              </a:tblPr>
              <a:tblGrid>
                <a:gridCol w="2237256">
                  <a:extLst>
                    <a:ext uri="{9D8B030D-6E8A-4147-A177-3AD203B41FA5}">
                      <a16:colId xmlns:a16="http://schemas.microsoft.com/office/drawing/2014/main" val="2584778394"/>
                    </a:ext>
                  </a:extLst>
                </a:gridCol>
                <a:gridCol w="1929227">
                  <a:extLst>
                    <a:ext uri="{9D8B030D-6E8A-4147-A177-3AD203B41FA5}">
                      <a16:colId xmlns:a16="http://schemas.microsoft.com/office/drawing/2014/main" val="3361914104"/>
                    </a:ext>
                  </a:extLst>
                </a:gridCol>
                <a:gridCol w="1229713">
                  <a:extLst>
                    <a:ext uri="{9D8B030D-6E8A-4147-A177-3AD203B41FA5}">
                      <a16:colId xmlns:a16="http://schemas.microsoft.com/office/drawing/2014/main" val="3424124034"/>
                    </a:ext>
                  </a:extLst>
                </a:gridCol>
              </a:tblGrid>
              <a:tr h="444658">
                <a:tc>
                  <a:txBody>
                    <a:bodyPr/>
                    <a:lstStyle/>
                    <a:p>
                      <a:pPr algn="ctr"/>
                      <a:r>
                        <a:rPr lang="fi-FI" sz="1200" dirty="0">
                          <a:solidFill>
                            <a:schemeClr val="bg1"/>
                          </a:solidFill>
                        </a:rPr>
                        <a:t>Tehtävä</a:t>
                      </a:r>
                    </a:p>
                  </a:txBody>
                  <a:tcPr anchor="ctr">
                    <a:solidFill>
                      <a:schemeClr val="tx1"/>
                    </a:solidFill>
                  </a:tcPr>
                </a:tc>
                <a:tc>
                  <a:txBody>
                    <a:bodyPr/>
                    <a:lstStyle/>
                    <a:p>
                      <a:pPr algn="ctr"/>
                      <a:r>
                        <a:rPr lang="fi-FI" sz="1200" dirty="0">
                          <a:solidFill>
                            <a:schemeClr val="bg1"/>
                          </a:solidFill>
                        </a:rPr>
                        <a:t>Aikataulu</a:t>
                      </a:r>
                    </a:p>
                  </a:txBody>
                  <a:tcPr anchor="ctr">
                    <a:solidFill>
                      <a:schemeClr val="tx1"/>
                    </a:solidFill>
                  </a:tcPr>
                </a:tc>
                <a:tc>
                  <a:txBody>
                    <a:bodyPr/>
                    <a:lstStyle/>
                    <a:p>
                      <a:pPr algn="ctr"/>
                      <a:r>
                        <a:rPr lang="fi-FI" sz="1200" dirty="0">
                          <a:solidFill>
                            <a:schemeClr val="bg1"/>
                          </a:solidFill>
                        </a:rPr>
                        <a:t>Työmääräarvio</a:t>
                      </a:r>
                    </a:p>
                  </a:txBody>
                  <a:tcPr anchor="ctr">
                    <a:solidFill>
                      <a:schemeClr val="tx1"/>
                    </a:solidFill>
                  </a:tcPr>
                </a:tc>
                <a:extLst>
                  <a:ext uri="{0D108BD9-81ED-4DB2-BD59-A6C34878D82A}">
                    <a16:rowId xmlns:a16="http://schemas.microsoft.com/office/drawing/2014/main" val="2552768324"/>
                  </a:ext>
                </a:extLst>
              </a:tr>
              <a:tr h="446400">
                <a:tc>
                  <a:txBody>
                    <a:bodyPr/>
                    <a:lstStyle/>
                    <a:p>
                      <a:r>
                        <a:rPr lang="fi-FI" sz="1100" dirty="0">
                          <a:solidFill>
                            <a:schemeClr val="tx1"/>
                          </a:solidFill>
                        </a:rPr>
                        <a:t>Työpajan tilojen valmistelu</a:t>
                      </a:r>
                    </a:p>
                  </a:txBody>
                  <a:tcPr marL="180000" marR="46800" anchor="ctr">
                    <a:solidFill>
                      <a:schemeClr val="tx1">
                        <a:lumMod val="10000"/>
                        <a:lumOff val="9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100" dirty="0">
                          <a:solidFill>
                            <a:schemeClr val="tx1"/>
                          </a:solidFill>
                        </a:rPr>
                        <a:t>n. 0,5—1 h ennen pajaa</a:t>
                      </a:r>
                    </a:p>
                  </a:txBody>
                  <a:tcPr marL="144000" marR="46800" anchor="ctr">
                    <a:solidFill>
                      <a:schemeClr val="tx1">
                        <a:lumMod val="10000"/>
                        <a:lumOff val="90000"/>
                      </a:schemeClr>
                    </a:solidFill>
                  </a:tcPr>
                </a:tc>
                <a:tc rowSpan="3">
                  <a:txBody>
                    <a:bodyPr/>
                    <a:lstStyle/>
                    <a:p>
                      <a:pPr algn="ctr"/>
                      <a:r>
                        <a:rPr lang="fi-FI" sz="1100" dirty="0">
                          <a:solidFill>
                            <a:schemeClr val="tx1"/>
                          </a:solidFill>
                        </a:rPr>
                        <a:t>n. 1 pv</a:t>
                      </a:r>
                      <a:endParaRPr sz="1100" dirty="0">
                        <a:solidFill>
                          <a:schemeClr val="tx1"/>
                        </a:solidFill>
                      </a:endParaRPr>
                    </a:p>
                  </a:txBody>
                  <a:tcPr marL="46800" marR="46800" anchor="ctr">
                    <a:solidFill>
                      <a:schemeClr val="tx1">
                        <a:lumMod val="10000"/>
                        <a:lumOff val="90000"/>
                      </a:schemeClr>
                    </a:solidFill>
                  </a:tcPr>
                </a:tc>
                <a:extLst>
                  <a:ext uri="{0D108BD9-81ED-4DB2-BD59-A6C34878D82A}">
                    <a16:rowId xmlns:a16="http://schemas.microsoft.com/office/drawing/2014/main" val="3722226310"/>
                  </a:ext>
                </a:extLst>
              </a:tr>
              <a:tr h="446400">
                <a:tc>
                  <a:txBody>
                    <a:bodyPr/>
                    <a:lstStyle/>
                    <a:p>
                      <a:r>
                        <a:rPr lang="fi-FI" sz="1100" dirty="0">
                          <a:solidFill>
                            <a:schemeClr val="tx1"/>
                          </a:solidFill>
                        </a:rPr>
                        <a:t>Työpajan fasilitointi</a:t>
                      </a:r>
                    </a:p>
                  </a:txBody>
                  <a:tcPr marL="180000" marR="46800" anchor="ctr"/>
                </a:tc>
                <a:tc>
                  <a:txBody>
                    <a:bodyPr/>
                    <a:lstStyle/>
                    <a:p>
                      <a:r>
                        <a:rPr lang="fi-FI" sz="1100" dirty="0">
                          <a:solidFill>
                            <a:schemeClr val="tx1"/>
                          </a:solidFill>
                        </a:rPr>
                        <a:t>Työpajan aikana</a:t>
                      </a:r>
                    </a:p>
                  </a:txBody>
                  <a:tcPr marL="144000" marR="46800" anchor="ctr"/>
                </a:tc>
                <a:tc vMerge="1">
                  <a:txBody>
                    <a:bodyPr/>
                    <a:lstStyle/>
                    <a:p>
                      <a:endParaRPr lang="fi-FI"/>
                    </a:p>
                  </a:txBody>
                  <a:tcPr/>
                </a:tc>
                <a:extLst>
                  <a:ext uri="{0D108BD9-81ED-4DB2-BD59-A6C34878D82A}">
                    <a16:rowId xmlns:a16="http://schemas.microsoft.com/office/drawing/2014/main" val="4238961498"/>
                  </a:ext>
                </a:extLst>
              </a:tr>
              <a:tr h="792000">
                <a:tc>
                  <a:txBody>
                    <a:bodyPr/>
                    <a:lstStyle/>
                    <a:p>
                      <a:r>
                        <a:rPr lang="fi-FI" sz="1100" dirty="0">
                          <a:solidFill>
                            <a:schemeClr val="tx1"/>
                          </a:solidFill>
                        </a:rPr>
                        <a:t>Osallistujien palautteen kerääminen (suullisesti tai sähköisesti)</a:t>
                      </a:r>
                    </a:p>
                  </a:txBody>
                  <a:tcPr marL="180000" marR="46800" anchor="ctr">
                    <a:solidFill>
                      <a:schemeClr val="tx1">
                        <a:lumMod val="10000"/>
                        <a:lumOff val="90000"/>
                      </a:schemeClr>
                    </a:solidFill>
                  </a:tcPr>
                </a:tc>
                <a:tc>
                  <a:txBody>
                    <a:bodyPr/>
                    <a:lstStyle/>
                    <a:p>
                      <a:r>
                        <a:rPr lang="fi-FI" sz="1100" dirty="0">
                          <a:solidFill>
                            <a:schemeClr val="tx1"/>
                          </a:solidFill>
                        </a:rPr>
                        <a:t>Työpajan lopuksi</a:t>
                      </a:r>
                    </a:p>
                  </a:txBody>
                  <a:tcPr marL="144000" marR="46800" anchor="ctr">
                    <a:solidFill>
                      <a:schemeClr val="tx1">
                        <a:lumMod val="10000"/>
                        <a:lumOff val="90000"/>
                      </a:schemeClr>
                    </a:solidFill>
                  </a:tcPr>
                </a:tc>
                <a:tc vMerge="1">
                  <a:txBody>
                    <a:bodyPr/>
                    <a:lstStyle/>
                    <a:p>
                      <a:endParaRPr lang="fi-FI"/>
                    </a:p>
                  </a:txBody>
                  <a:tcPr/>
                </a:tc>
                <a:extLst>
                  <a:ext uri="{0D108BD9-81ED-4DB2-BD59-A6C34878D82A}">
                    <a16:rowId xmlns:a16="http://schemas.microsoft.com/office/drawing/2014/main" val="191574824"/>
                  </a:ext>
                </a:extLst>
              </a:tr>
            </a:tbl>
          </a:graphicData>
        </a:graphic>
      </p:graphicFrame>
      <p:sp>
        <p:nvSpPr>
          <p:cNvPr id="31" name="Ellipsi 38">
            <a:extLst>
              <a:ext uri="{FF2B5EF4-FFF2-40B4-BE49-F238E27FC236}">
                <a16:creationId xmlns:a16="http://schemas.microsoft.com/office/drawing/2014/main" id="{CAA0D5BB-3DCF-810C-28E4-851E74C052D9}"/>
              </a:ext>
              <a:ext uri="{C183D7F6-B498-43B3-948B-1728B52AA6E4}">
                <adec:decorative xmlns:adec="http://schemas.microsoft.com/office/drawing/2017/decorative" val="1"/>
              </a:ext>
            </a:extLst>
          </p:cNvPr>
          <p:cNvSpPr/>
          <p:nvPr/>
        </p:nvSpPr>
        <p:spPr>
          <a:xfrm rot="5400000">
            <a:off x="10751525" y="298424"/>
            <a:ext cx="940851" cy="983665"/>
          </a:xfrm>
          <a:custGeom>
            <a:avLst/>
            <a:gdLst>
              <a:gd name="connsiteX0" fmla="*/ 0 w 1049215"/>
              <a:gd name="connsiteY0" fmla="*/ 524608 h 1049215"/>
              <a:gd name="connsiteX1" fmla="*/ 524608 w 1049215"/>
              <a:gd name="connsiteY1" fmla="*/ 0 h 1049215"/>
              <a:gd name="connsiteX2" fmla="*/ 1049216 w 1049215"/>
              <a:gd name="connsiteY2" fmla="*/ 524608 h 1049215"/>
              <a:gd name="connsiteX3" fmla="*/ 524608 w 1049215"/>
              <a:gd name="connsiteY3" fmla="*/ 1049216 h 1049215"/>
              <a:gd name="connsiteX4" fmla="*/ 0 w 1049215"/>
              <a:gd name="connsiteY4" fmla="*/ 524608 h 1049215"/>
              <a:gd name="connsiteX0" fmla="*/ 524608 w 1049216"/>
              <a:gd name="connsiteY0" fmla="*/ 1049216 h 1140656"/>
              <a:gd name="connsiteX1" fmla="*/ 0 w 1049216"/>
              <a:gd name="connsiteY1" fmla="*/ 524608 h 1140656"/>
              <a:gd name="connsiteX2" fmla="*/ 524608 w 1049216"/>
              <a:gd name="connsiteY2" fmla="*/ 0 h 1140656"/>
              <a:gd name="connsiteX3" fmla="*/ 1049216 w 1049216"/>
              <a:gd name="connsiteY3" fmla="*/ 524608 h 1140656"/>
              <a:gd name="connsiteX4" fmla="*/ 616048 w 1049216"/>
              <a:gd name="connsiteY4" fmla="*/ 1140656 h 1140656"/>
              <a:gd name="connsiteX0" fmla="*/ 524608 w 1049216"/>
              <a:gd name="connsiteY0" fmla="*/ 1049216 h 1049216"/>
              <a:gd name="connsiteX1" fmla="*/ 0 w 1049216"/>
              <a:gd name="connsiteY1" fmla="*/ 524608 h 1049216"/>
              <a:gd name="connsiteX2" fmla="*/ 524608 w 1049216"/>
              <a:gd name="connsiteY2" fmla="*/ 0 h 1049216"/>
              <a:gd name="connsiteX3" fmla="*/ 1049216 w 1049216"/>
              <a:gd name="connsiteY3" fmla="*/ 524608 h 1049216"/>
              <a:gd name="connsiteX0" fmla="*/ 524608 w 524608"/>
              <a:gd name="connsiteY0" fmla="*/ 1049216 h 1049216"/>
              <a:gd name="connsiteX1" fmla="*/ 0 w 524608"/>
              <a:gd name="connsiteY1" fmla="*/ 524608 h 1049216"/>
              <a:gd name="connsiteX2" fmla="*/ 524608 w 524608"/>
              <a:gd name="connsiteY2" fmla="*/ 0 h 1049216"/>
              <a:gd name="connsiteX0" fmla="*/ 534601 w 950770"/>
              <a:gd name="connsiteY0" fmla="*/ 1066801 h 1066801"/>
              <a:gd name="connsiteX1" fmla="*/ 9993 w 950770"/>
              <a:gd name="connsiteY1" fmla="*/ 542193 h 1066801"/>
              <a:gd name="connsiteX2" fmla="*/ 950770 w 950770"/>
              <a:gd name="connsiteY2" fmla="*/ 0 h 1066801"/>
              <a:gd name="connsiteX0" fmla="*/ 534601 w 950770"/>
              <a:gd name="connsiteY0" fmla="*/ 1066801 h 1066801"/>
              <a:gd name="connsiteX1" fmla="*/ 9993 w 950770"/>
              <a:gd name="connsiteY1" fmla="*/ 542193 h 1066801"/>
              <a:gd name="connsiteX2" fmla="*/ 950770 w 950770"/>
              <a:gd name="connsiteY2" fmla="*/ 0 h 1066801"/>
              <a:gd name="connsiteX0" fmla="*/ 524682 w 940851"/>
              <a:gd name="connsiteY0" fmla="*/ 1066801 h 1066801"/>
              <a:gd name="connsiteX1" fmla="*/ 74 w 940851"/>
              <a:gd name="connsiteY1" fmla="*/ 542193 h 1066801"/>
              <a:gd name="connsiteX2" fmla="*/ 940851 w 940851"/>
              <a:gd name="connsiteY2" fmla="*/ 0 h 1066801"/>
            </a:gdLst>
            <a:ahLst/>
            <a:cxnLst>
              <a:cxn ang="0">
                <a:pos x="connsiteX0" y="connsiteY0"/>
              </a:cxn>
              <a:cxn ang="0">
                <a:pos x="connsiteX1" y="connsiteY1"/>
              </a:cxn>
              <a:cxn ang="0">
                <a:pos x="connsiteX2" y="connsiteY2"/>
              </a:cxn>
            </a:cxnLst>
            <a:rect l="l" t="t" r="r" b="b"/>
            <a:pathLst>
              <a:path w="940851" h="1066801">
                <a:moveTo>
                  <a:pt x="524682" y="1066801"/>
                </a:moveTo>
                <a:cubicBezTo>
                  <a:pt x="234949" y="1066801"/>
                  <a:pt x="-4810" y="796193"/>
                  <a:pt x="74" y="542193"/>
                </a:cubicBezTo>
                <a:cubicBezTo>
                  <a:pt x="4958" y="288193"/>
                  <a:pt x="-17098" y="17585"/>
                  <a:pt x="940851" y="0"/>
                </a:cubicBezTo>
              </a:path>
            </a:pathLst>
          </a:custGeom>
          <a:noFill/>
          <a:ln w="76200">
            <a:solidFill>
              <a:schemeClr val="tx1"/>
            </a:solidFill>
            <a:round/>
            <a:tailEnd type="arrow" w="sm" len="sm"/>
            <a:extLst>
              <a:ext uri="{C807C97D-BFC1-408E-A445-0C87EB9F89A2}">
                <ask:lineSketchStyleProps xmlns:ask="http://schemas.microsoft.com/office/drawing/2018/sketchyshapes">
                  <ask:type>
                    <ask:lineSketchNone/>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grpSp>
        <p:nvGrpSpPr>
          <p:cNvPr id="24" name="Ryhmä 23">
            <a:extLst>
              <a:ext uri="{FF2B5EF4-FFF2-40B4-BE49-F238E27FC236}">
                <a16:creationId xmlns:a16="http://schemas.microsoft.com/office/drawing/2014/main" id="{4643E0CC-36ED-1E11-220A-FD39304A0974}"/>
              </a:ext>
              <a:ext uri="{C183D7F6-B498-43B3-948B-1728B52AA6E4}">
                <adec:decorative xmlns:adec="http://schemas.microsoft.com/office/drawing/2017/decorative" val="1"/>
              </a:ext>
            </a:extLst>
          </p:cNvPr>
          <p:cNvGrpSpPr/>
          <p:nvPr/>
        </p:nvGrpSpPr>
        <p:grpSpPr>
          <a:xfrm>
            <a:off x="250581" y="2736785"/>
            <a:ext cx="385224" cy="1384430"/>
            <a:chOff x="250581" y="242307"/>
            <a:chExt cx="385224" cy="1384430"/>
          </a:xfrm>
        </p:grpSpPr>
        <p:grpSp>
          <p:nvGrpSpPr>
            <p:cNvPr id="25" name="Ryhmä 24">
              <a:extLst>
                <a:ext uri="{FF2B5EF4-FFF2-40B4-BE49-F238E27FC236}">
                  <a16:creationId xmlns:a16="http://schemas.microsoft.com/office/drawing/2014/main" id="{4C54D60E-4F27-B4CC-2323-91844D478142}"/>
                </a:ext>
              </a:extLst>
            </p:cNvPr>
            <p:cNvGrpSpPr/>
            <p:nvPr/>
          </p:nvGrpSpPr>
          <p:grpSpPr>
            <a:xfrm>
              <a:off x="273561" y="284727"/>
              <a:ext cx="362244" cy="1342010"/>
              <a:chOff x="273561" y="284727"/>
              <a:chExt cx="362244" cy="1342010"/>
            </a:xfrm>
          </p:grpSpPr>
          <p:sp>
            <p:nvSpPr>
              <p:cNvPr id="27" name="Ellipsi 26">
                <a:extLst>
                  <a:ext uri="{FF2B5EF4-FFF2-40B4-BE49-F238E27FC236}">
                    <a16:creationId xmlns:a16="http://schemas.microsoft.com/office/drawing/2014/main" id="{A982CB87-5AC7-EC0D-4512-7497F282E380}"/>
                  </a:ext>
                </a:extLst>
              </p:cNvPr>
              <p:cNvSpPr/>
              <p:nvPr/>
            </p:nvSpPr>
            <p:spPr>
              <a:xfrm>
                <a:off x="273561" y="284727"/>
                <a:ext cx="362244" cy="362244"/>
              </a:xfrm>
              <a:prstGeom prst="ellipse">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28" name="Ellipsi 27">
                <a:extLst>
                  <a:ext uri="{FF2B5EF4-FFF2-40B4-BE49-F238E27FC236}">
                    <a16:creationId xmlns:a16="http://schemas.microsoft.com/office/drawing/2014/main" id="{831D4DB4-394F-171E-82CF-D3906CCF2008}"/>
                  </a:ext>
                </a:extLst>
              </p:cNvPr>
              <p:cNvSpPr/>
              <p:nvPr/>
            </p:nvSpPr>
            <p:spPr>
              <a:xfrm>
                <a:off x="273561" y="774610"/>
                <a:ext cx="362244" cy="362244"/>
              </a:xfrm>
              <a:prstGeom prst="ellipse">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sz="6000" b="1" dirty="0">
                  <a:solidFill>
                    <a:srgbClr val="105F72"/>
                  </a:solidFill>
                </a:endParaRPr>
              </a:p>
            </p:txBody>
          </p:sp>
          <p:sp>
            <p:nvSpPr>
              <p:cNvPr id="29" name="Ellipsi 28">
                <a:extLst>
                  <a:ext uri="{FF2B5EF4-FFF2-40B4-BE49-F238E27FC236}">
                    <a16:creationId xmlns:a16="http://schemas.microsoft.com/office/drawing/2014/main" id="{EB1DF292-9D17-C869-0EF4-3C96B0C1B752}"/>
                  </a:ext>
                </a:extLst>
              </p:cNvPr>
              <p:cNvSpPr/>
              <p:nvPr/>
            </p:nvSpPr>
            <p:spPr>
              <a:xfrm>
                <a:off x="273561" y="1264493"/>
                <a:ext cx="362244" cy="362244"/>
              </a:xfrm>
              <a:prstGeom prst="ellipse">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grpSp>
        <p:pic>
          <p:nvPicPr>
            <p:cNvPr id="26" name="Kuva 25">
              <a:extLst>
                <a:ext uri="{FF2B5EF4-FFF2-40B4-BE49-F238E27FC236}">
                  <a16:creationId xmlns:a16="http://schemas.microsoft.com/office/drawing/2014/main" id="{5D3FD57E-F46F-9B4D-A8E5-B1B8620D6BB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50581" y="242307"/>
              <a:ext cx="362244" cy="362243"/>
            </a:xfrm>
            <a:prstGeom prst="rect">
              <a:avLst/>
            </a:prstGeom>
          </p:spPr>
        </p:pic>
      </p:grpSp>
    </p:spTree>
    <p:extLst>
      <p:ext uri="{BB962C8B-B14F-4D97-AF65-F5344CB8AC3E}">
        <p14:creationId xmlns:p14="http://schemas.microsoft.com/office/powerpoint/2010/main" val="4573614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Puolivapaa piirto 29">
            <a:extLst>
              <a:ext uri="{FF2B5EF4-FFF2-40B4-BE49-F238E27FC236}">
                <a16:creationId xmlns:a16="http://schemas.microsoft.com/office/drawing/2014/main" id="{C5555033-0878-8E52-1D1C-BC3865E9EE4B}"/>
              </a:ext>
              <a:ext uri="{C183D7F6-B498-43B3-948B-1728B52AA6E4}">
                <adec:decorative xmlns:adec="http://schemas.microsoft.com/office/drawing/2017/decorative" val="1"/>
              </a:ext>
            </a:extLst>
          </p:cNvPr>
          <p:cNvSpPr/>
          <p:nvPr/>
        </p:nvSpPr>
        <p:spPr>
          <a:xfrm>
            <a:off x="6096000" y="581634"/>
            <a:ext cx="4415624" cy="877889"/>
          </a:xfrm>
          <a:custGeom>
            <a:avLst/>
            <a:gdLst>
              <a:gd name="connsiteX0" fmla="*/ 11723 w 3810000"/>
              <a:gd name="connsiteY0" fmla="*/ 715107 h 720969"/>
              <a:gd name="connsiteX1" fmla="*/ 3786554 w 3810000"/>
              <a:gd name="connsiteY1" fmla="*/ 720969 h 720969"/>
              <a:gd name="connsiteX2" fmla="*/ 3810000 w 3810000"/>
              <a:gd name="connsiteY2" fmla="*/ 0 h 720969"/>
              <a:gd name="connsiteX3" fmla="*/ 0 w 3810000"/>
              <a:gd name="connsiteY3" fmla="*/ 52754 h 720969"/>
              <a:gd name="connsiteX4" fmla="*/ 11723 w 3810000"/>
              <a:gd name="connsiteY4" fmla="*/ 715107 h 7209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10000" h="720969">
                <a:moveTo>
                  <a:pt x="11723" y="715107"/>
                </a:moveTo>
                <a:lnTo>
                  <a:pt x="3786554" y="720969"/>
                </a:lnTo>
                <a:lnTo>
                  <a:pt x="3810000" y="0"/>
                </a:lnTo>
                <a:lnTo>
                  <a:pt x="0" y="52754"/>
                </a:lnTo>
                <a:lnTo>
                  <a:pt x="11723" y="715107"/>
                </a:lnTo>
                <a:close/>
              </a:path>
            </a:pathLst>
          </a:cu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2" name="Otsikko 1">
            <a:extLst>
              <a:ext uri="{FF2B5EF4-FFF2-40B4-BE49-F238E27FC236}">
                <a16:creationId xmlns:a16="http://schemas.microsoft.com/office/drawing/2014/main" id="{9D8E2255-7194-28BE-7223-81EEFC1B47AB}"/>
              </a:ext>
            </a:extLst>
          </p:cNvPr>
          <p:cNvSpPr>
            <a:spLocks noGrp="1"/>
          </p:cNvSpPr>
          <p:nvPr>
            <p:ph type="title"/>
          </p:nvPr>
        </p:nvSpPr>
        <p:spPr/>
        <p:txBody>
          <a:bodyPr/>
          <a:lstStyle/>
          <a:p>
            <a:r>
              <a:rPr lang="fi-FI" noProof="0" dirty="0"/>
              <a:t>Fasilitaattorin ohjeet työpajan jälkeen</a:t>
            </a:r>
          </a:p>
        </p:txBody>
      </p:sp>
      <p:sp>
        <p:nvSpPr>
          <p:cNvPr id="3" name="Sisällön paikkamerkki 2">
            <a:extLst>
              <a:ext uri="{FF2B5EF4-FFF2-40B4-BE49-F238E27FC236}">
                <a16:creationId xmlns:a16="http://schemas.microsoft.com/office/drawing/2014/main" id="{E3CB5EA7-5E5B-65CB-ACC9-5894D0BF080C}"/>
              </a:ext>
            </a:extLst>
          </p:cNvPr>
          <p:cNvSpPr>
            <a:spLocks noGrp="1"/>
          </p:cNvSpPr>
          <p:nvPr>
            <p:ph idx="1"/>
          </p:nvPr>
        </p:nvSpPr>
        <p:spPr>
          <a:xfrm>
            <a:off x="838201" y="1577881"/>
            <a:ext cx="4365170" cy="4696201"/>
          </a:xfrm>
        </p:spPr>
        <p:txBody>
          <a:bodyPr vert="horz" lIns="91440" tIns="45720" rIns="91440" bIns="45720" rtlCol="0" anchor="t">
            <a:noAutofit/>
          </a:bodyPr>
          <a:lstStyle/>
          <a:p>
            <a:pPr>
              <a:lnSpc>
                <a:spcPct val="110000"/>
              </a:lnSpc>
              <a:spcBef>
                <a:spcPts val="1800"/>
              </a:spcBef>
              <a:buFont typeface=""/>
              <a:buChar char="•"/>
            </a:pPr>
            <a:r>
              <a:rPr lang="fi-FI" sz="1800" b="1" noProof="0" dirty="0"/>
              <a:t>Laadi yhteenveto</a:t>
            </a:r>
            <a:r>
              <a:rPr lang="fi-FI" sz="1800" noProof="0" dirty="0"/>
              <a:t> työpajan tuloksista. Tarvittaessa keskustele vielä muiden mahdollisten fasilitaattorien kanssa. Lähetä yhteenveto eteenpäin sovitulle jakelulistalle.</a:t>
            </a:r>
          </a:p>
          <a:p>
            <a:pPr>
              <a:lnSpc>
                <a:spcPct val="110000"/>
              </a:lnSpc>
              <a:spcBef>
                <a:spcPts val="1800"/>
              </a:spcBef>
              <a:buFont typeface=""/>
              <a:buChar char="•"/>
            </a:pPr>
            <a:r>
              <a:rPr lang="fi-FI" sz="1800" b="1" noProof="0" dirty="0"/>
              <a:t>Arvioi työpajan onnistumista</a:t>
            </a:r>
            <a:r>
              <a:rPr lang="fi-FI" sz="1800" noProof="0" dirty="0"/>
              <a:t> suhteessa asetettuihin tavoitteisiin. Pohdi, mitä voit oppia ja miten voit parantaa tulevia työpajoja.​</a:t>
            </a:r>
            <a:endParaRPr lang="fi-FI" sz="1800" b="1" noProof="0" dirty="0"/>
          </a:p>
          <a:p>
            <a:pPr>
              <a:lnSpc>
                <a:spcPct val="110000"/>
              </a:lnSpc>
              <a:spcBef>
                <a:spcPts val="1800"/>
              </a:spcBef>
            </a:pPr>
            <a:r>
              <a:rPr lang="fi-FI" sz="1800" b="1" noProof="0" dirty="0"/>
              <a:t>Jatkojalostakaa työpajan tuotoksia</a:t>
            </a:r>
            <a:r>
              <a:rPr lang="fi-FI" sz="1800" noProof="0" dirty="0"/>
              <a:t> sovitun ydinporukan, esimerkiksi strategiatyöryhmän, kanssa.</a:t>
            </a:r>
          </a:p>
        </p:txBody>
      </p:sp>
      <p:sp>
        <p:nvSpPr>
          <p:cNvPr id="33" name="Ellipsi 32">
            <a:extLst>
              <a:ext uri="{FF2B5EF4-FFF2-40B4-BE49-F238E27FC236}">
                <a16:creationId xmlns:a16="http://schemas.microsoft.com/office/drawing/2014/main" id="{95B9E287-CE3D-8B17-514E-871C719E2D19}"/>
              </a:ext>
              <a:ext uri="{C183D7F6-B498-43B3-948B-1728B52AA6E4}">
                <adec:decorative xmlns:adec="http://schemas.microsoft.com/office/drawing/2017/decorative" val="1"/>
              </a:ext>
            </a:extLst>
          </p:cNvPr>
          <p:cNvSpPr/>
          <p:nvPr/>
        </p:nvSpPr>
        <p:spPr>
          <a:xfrm>
            <a:off x="5696455" y="1628262"/>
            <a:ext cx="2521011" cy="2521011"/>
          </a:xfrm>
          <a:prstGeom prst="ellipse">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34" name="Tekstiruutu 33">
            <a:extLst>
              <a:ext uri="{FF2B5EF4-FFF2-40B4-BE49-F238E27FC236}">
                <a16:creationId xmlns:a16="http://schemas.microsoft.com/office/drawing/2014/main" id="{F7DDDB2E-0EF1-9FD0-FEEC-0CE63316F6E4}"/>
              </a:ext>
            </a:extLst>
          </p:cNvPr>
          <p:cNvSpPr txBox="1"/>
          <p:nvPr/>
        </p:nvSpPr>
        <p:spPr>
          <a:xfrm>
            <a:off x="6189013" y="2058621"/>
            <a:ext cx="4825416" cy="1246688"/>
          </a:xfrm>
          <a:prstGeom prst="rect">
            <a:avLst/>
          </a:prstGeom>
          <a:noFill/>
        </p:spPr>
        <p:txBody>
          <a:bodyPr wrap="square" rtlCol="0">
            <a:spAutoFit/>
          </a:bodyPr>
          <a:lstStyle/>
          <a:p>
            <a:pPr marR="0" lvl="0" defTabSz="914400" rtl="0" eaLnBrk="1" fontAlgn="auto" latinLnBrk="0" hangingPunct="1">
              <a:lnSpc>
                <a:spcPct val="90000"/>
              </a:lnSpc>
              <a:spcBef>
                <a:spcPts val="600"/>
              </a:spcBef>
              <a:spcAft>
                <a:spcPts val="600"/>
              </a:spcAft>
              <a:buClrTx/>
              <a:buSzTx/>
              <a:tabLst/>
              <a:defRPr/>
            </a:pPr>
            <a:r>
              <a:rPr lang="fi-FI" sz="1800" b="1" dirty="0">
                <a:solidFill>
                  <a:schemeClr val="tx1"/>
                </a:solidFill>
                <a:latin typeface="+mj-lt"/>
                <a:cs typeface="Arial"/>
              </a:rPr>
              <a:t>Tuotosten jatkotyöstäminen</a:t>
            </a:r>
            <a:endParaRPr kumimoji="0" lang="fi-FI" sz="1800" b="1" i="0" u="none" strike="noStrike" kern="1200" cap="none" spc="0" normalizeH="0" baseline="0" noProof="0" dirty="0">
              <a:ln>
                <a:noFill/>
              </a:ln>
              <a:solidFill>
                <a:schemeClr val="tx1"/>
              </a:solidFill>
              <a:effectLst/>
              <a:uLnTx/>
              <a:uFillTx/>
              <a:latin typeface="+mj-lt"/>
              <a:ea typeface="+mn-ea"/>
              <a:cs typeface="Arial"/>
            </a:endParaRPr>
          </a:p>
          <a:p>
            <a:pPr marR="0" lvl="0" defTabSz="914400" rtl="0" eaLnBrk="1" fontAlgn="auto" latinLnBrk="0" hangingPunct="1">
              <a:lnSpc>
                <a:spcPct val="90000"/>
              </a:lnSpc>
              <a:spcBef>
                <a:spcPts val="400"/>
              </a:spcBef>
              <a:spcAft>
                <a:spcPts val="0"/>
              </a:spcAft>
              <a:buClrTx/>
              <a:buSzTx/>
              <a:tabLst/>
              <a:defRPr/>
            </a:pPr>
            <a:r>
              <a:rPr lang="fi-FI" sz="1400" dirty="0">
                <a:solidFill>
                  <a:schemeClr val="tx1"/>
                </a:solidFill>
                <a:cs typeface="Arial"/>
              </a:rPr>
              <a:t>Työpajan tavoitteena on, että tuotettu materiaali on mahdollisimman valmista. Työpajojen tuotokset kuitenkin aina tarvitsevat jatkotyöstöä. Tämä tarkoittaa esimerkiksi tavoiteaihioiden ja mittareiden muotoilua ja täsmentämistä.</a:t>
            </a:r>
          </a:p>
        </p:txBody>
      </p:sp>
      <p:sp>
        <p:nvSpPr>
          <p:cNvPr id="31" name="Ellipsi 38">
            <a:extLst>
              <a:ext uri="{FF2B5EF4-FFF2-40B4-BE49-F238E27FC236}">
                <a16:creationId xmlns:a16="http://schemas.microsoft.com/office/drawing/2014/main" id="{A68CA5A8-DE60-D17D-BE54-2EDC9CEC5AD7}"/>
              </a:ext>
              <a:ext uri="{C183D7F6-B498-43B3-948B-1728B52AA6E4}">
                <adec:decorative xmlns:adec="http://schemas.microsoft.com/office/drawing/2017/decorative" val="1"/>
              </a:ext>
            </a:extLst>
          </p:cNvPr>
          <p:cNvSpPr/>
          <p:nvPr/>
        </p:nvSpPr>
        <p:spPr>
          <a:xfrm>
            <a:off x="10751599" y="704950"/>
            <a:ext cx="940777" cy="499940"/>
          </a:xfrm>
          <a:custGeom>
            <a:avLst/>
            <a:gdLst>
              <a:gd name="connsiteX0" fmla="*/ 0 w 1049215"/>
              <a:gd name="connsiteY0" fmla="*/ 524608 h 1049215"/>
              <a:gd name="connsiteX1" fmla="*/ 524608 w 1049215"/>
              <a:gd name="connsiteY1" fmla="*/ 0 h 1049215"/>
              <a:gd name="connsiteX2" fmla="*/ 1049216 w 1049215"/>
              <a:gd name="connsiteY2" fmla="*/ 524608 h 1049215"/>
              <a:gd name="connsiteX3" fmla="*/ 524608 w 1049215"/>
              <a:gd name="connsiteY3" fmla="*/ 1049216 h 1049215"/>
              <a:gd name="connsiteX4" fmla="*/ 0 w 1049215"/>
              <a:gd name="connsiteY4" fmla="*/ 524608 h 1049215"/>
              <a:gd name="connsiteX0" fmla="*/ 524608 w 1049216"/>
              <a:gd name="connsiteY0" fmla="*/ 1049216 h 1140656"/>
              <a:gd name="connsiteX1" fmla="*/ 0 w 1049216"/>
              <a:gd name="connsiteY1" fmla="*/ 524608 h 1140656"/>
              <a:gd name="connsiteX2" fmla="*/ 524608 w 1049216"/>
              <a:gd name="connsiteY2" fmla="*/ 0 h 1140656"/>
              <a:gd name="connsiteX3" fmla="*/ 1049216 w 1049216"/>
              <a:gd name="connsiteY3" fmla="*/ 524608 h 1140656"/>
              <a:gd name="connsiteX4" fmla="*/ 616048 w 1049216"/>
              <a:gd name="connsiteY4" fmla="*/ 1140656 h 1140656"/>
              <a:gd name="connsiteX0" fmla="*/ 524608 w 1049216"/>
              <a:gd name="connsiteY0" fmla="*/ 1049216 h 1049216"/>
              <a:gd name="connsiteX1" fmla="*/ 0 w 1049216"/>
              <a:gd name="connsiteY1" fmla="*/ 524608 h 1049216"/>
              <a:gd name="connsiteX2" fmla="*/ 524608 w 1049216"/>
              <a:gd name="connsiteY2" fmla="*/ 0 h 1049216"/>
              <a:gd name="connsiteX3" fmla="*/ 1049216 w 1049216"/>
              <a:gd name="connsiteY3" fmla="*/ 524608 h 1049216"/>
              <a:gd name="connsiteX0" fmla="*/ 524608 w 524608"/>
              <a:gd name="connsiteY0" fmla="*/ 1049216 h 1049216"/>
              <a:gd name="connsiteX1" fmla="*/ 0 w 524608"/>
              <a:gd name="connsiteY1" fmla="*/ 524608 h 1049216"/>
              <a:gd name="connsiteX2" fmla="*/ 524608 w 524608"/>
              <a:gd name="connsiteY2" fmla="*/ 0 h 1049216"/>
              <a:gd name="connsiteX0" fmla="*/ 534601 w 950770"/>
              <a:gd name="connsiteY0" fmla="*/ 1066801 h 1066801"/>
              <a:gd name="connsiteX1" fmla="*/ 9993 w 950770"/>
              <a:gd name="connsiteY1" fmla="*/ 542193 h 1066801"/>
              <a:gd name="connsiteX2" fmla="*/ 950770 w 950770"/>
              <a:gd name="connsiteY2" fmla="*/ 0 h 1066801"/>
              <a:gd name="connsiteX0" fmla="*/ 534601 w 950770"/>
              <a:gd name="connsiteY0" fmla="*/ 1066801 h 1066801"/>
              <a:gd name="connsiteX1" fmla="*/ 9993 w 950770"/>
              <a:gd name="connsiteY1" fmla="*/ 542193 h 1066801"/>
              <a:gd name="connsiteX2" fmla="*/ 950770 w 950770"/>
              <a:gd name="connsiteY2" fmla="*/ 0 h 1066801"/>
              <a:gd name="connsiteX0" fmla="*/ 524682 w 940851"/>
              <a:gd name="connsiteY0" fmla="*/ 1066801 h 1066801"/>
              <a:gd name="connsiteX1" fmla="*/ 74 w 940851"/>
              <a:gd name="connsiteY1" fmla="*/ 542193 h 1066801"/>
              <a:gd name="connsiteX2" fmla="*/ 940851 w 940851"/>
              <a:gd name="connsiteY2" fmla="*/ 0 h 1066801"/>
              <a:gd name="connsiteX0" fmla="*/ 0 w 940777"/>
              <a:gd name="connsiteY0" fmla="*/ 542193 h 542193"/>
              <a:gd name="connsiteX1" fmla="*/ 940777 w 940777"/>
              <a:gd name="connsiteY1" fmla="*/ 0 h 542193"/>
            </a:gdLst>
            <a:ahLst/>
            <a:cxnLst>
              <a:cxn ang="0">
                <a:pos x="connsiteX0" y="connsiteY0"/>
              </a:cxn>
              <a:cxn ang="0">
                <a:pos x="connsiteX1" y="connsiteY1"/>
              </a:cxn>
            </a:cxnLst>
            <a:rect l="l" t="t" r="r" b="b"/>
            <a:pathLst>
              <a:path w="940777" h="542193">
                <a:moveTo>
                  <a:pt x="0" y="542193"/>
                </a:moveTo>
                <a:cubicBezTo>
                  <a:pt x="4884" y="288193"/>
                  <a:pt x="-17172" y="17585"/>
                  <a:pt x="940777" y="0"/>
                </a:cubicBezTo>
              </a:path>
            </a:pathLst>
          </a:custGeom>
          <a:noFill/>
          <a:ln w="76200">
            <a:solidFill>
              <a:schemeClr val="tx1"/>
            </a:solidFill>
            <a:round/>
            <a:tailEnd type="arrow" w="sm" len="sm"/>
            <a:extLst>
              <a:ext uri="{C807C97D-BFC1-408E-A445-0C87EB9F89A2}">
                <ask:lineSketchStyleProps xmlns:ask="http://schemas.microsoft.com/office/drawing/2018/sketchyshapes">
                  <ask:type>
                    <ask:lineSketchNone/>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graphicFrame>
        <p:nvGraphicFramePr>
          <p:cNvPr id="8" name="Taulukko 7" descr="Taulukossa työpajan jälkeiset tehtävät, niiden aikataulutus ja työmääräarvio.">
            <a:extLst>
              <a:ext uri="{FF2B5EF4-FFF2-40B4-BE49-F238E27FC236}">
                <a16:creationId xmlns:a16="http://schemas.microsoft.com/office/drawing/2014/main" id="{23DC0163-2383-A25A-3839-08FA18FB7EB4}"/>
              </a:ext>
            </a:extLst>
          </p:cNvPr>
          <p:cNvGraphicFramePr>
            <a:graphicFrameLocks noGrp="1"/>
          </p:cNvGraphicFramePr>
          <p:nvPr>
            <p:extLst>
              <p:ext uri="{D42A27DB-BD31-4B8C-83A1-F6EECF244321}">
                <p14:modId xmlns:p14="http://schemas.microsoft.com/office/powerpoint/2010/main" val="1333929086"/>
              </p:ext>
            </p:extLst>
          </p:nvPr>
        </p:nvGraphicFramePr>
        <p:xfrm>
          <a:off x="5448403" y="3540179"/>
          <a:ext cx="5814078" cy="2733904"/>
        </p:xfrm>
        <a:graphic>
          <a:graphicData uri="http://schemas.openxmlformats.org/drawingml/2006/table">
            <a:tbl>
              <a:tblPr firstRow="1" bandRow="1">
                <a:tableStyleId>{5C22544A-7EE6-4342-B048-85BDC9FD1C3A}</a:tableStyleId>
              </a:tblPr>
              <a:tblGrid>
                <a:gridCol w="2015269">
                  <a:extLst>
                    <a:ext uri="{9D8B030D-6E8A-4147-A177-3AD203B41FA5}">
                      <a16:colId xmlns:a16="http://schemas.microsoft.com/office/drawing/2014/main" val="2504394231"/>
                    </a:ext>
                  </a:extLst>
                </a:gridCol>
                <a:gridCol w="2475647">
                  <a:extLst>
                    <a:ext uri="{9D8B030D-6E8A-4147-A177-3AD203B41FA5}">
                      <a16:colId xmlns:a16="http://schemas.microsoft.com/office/drawing/2014/main" val="670381190"/>
                    </a:ext>
                  </a:extLst>
                </a:gridCol>
                <a:gridCol w="1323162">
                  <a:extLst>
                    <a:ext uri="{9D8B030D-6E8A-4147-A177-3AD203B41FA5}">
                      <a16:colId xmlns:a16="http://schemas.microsoft.com/office/drawing/2014/main" val="56308196"/>
                    </a:ext>
                  </a:extLst>
                </a:gridCol>
              </a:tblGrid>
              <a:tr h="400678">
                <a:tc>
                  <a:txBody>
                    <a:bodyPr/>
                    <a:lstStyle/>
                    <a:p>
                      <a:pPr algn="ctr"/>
                      <a:r>
                        <a:rPr lang="fi-FI" sz="1200" dirty="0"/>
                        <a:t>Tehtävä</a:t>
                      </a:r>
                    </a:p>
                  </a:txBody>
                  <a:tcPr anchor="ctr">
                    <a:solidFill>
                      <a:schemeClr val="tx1"/>
                    </a:solidFill>
                  </a:tcPr>
                </a:tc>
                <a:tc>
                  <a:txBody>
                    <a:bodyPr/>
                    <a:lstStyle/>
                    <a:p>
                      <a:pPr algn="ctr"/>
                      <a:r>
                        <a:rPr lang="fi-FI" sz="1200" dirty="0"/>
                        <a:t>Aikataulu</a:t>
                      </a:r>
                    </a:p>
                  </a:txBody>
                  <a:tcPr anchor="ctr">
                    <a:solidFill>
                      <a:schemeClr val="tx1"/>
                    </a:solidFill>
                  </a:tcPr>
                </a:tc>
                <a:tc>
                  <a:txBody>
                    <a:bodyPr/>
                    <a:lstStyle/>
                    <a:p>
                      <a:pPr algn="ctr"/>
                      <a:r>
                        <a:rPr lang="fi-FI" sz="1200" dirty="0"/>
                        <a:t>Työmääräarvio</a:t>
                      </a:r>
                    </a:p>
                  </a:txBody>
                  <a:tcPr anchor="ctr">
                    <a:solidFill>
                      <a:schemeClr val="tx1"/>
                    </a:solidFill>
                  </a:tcPr>
                </a:tc>
                <a:extLst>
                  <a:ext uri="{0D108BD9-81ED-4DB2-BD59-A6C34878D82A}">
                    <a16:rowId xmlns:a16="http://schemas.microsoft.com/office/drawing/2014/main" val="2236678072"/>
                  </a:ext>
                </a:extLst>
              </a:tr>
              <a:tr h="618407">
                <a:tc>
                  <a:txBody>
                    <a:bodyPr/>
                    <a:lstStyle/>
                    <a:p>
                      <a:r>
                        <a:rPr lang="fi-FI" sz="1100" dirty="0"/>
                        <a:t>Palautteen analysointi</a:t>
                      </a:r>
                    </a:p>
                  </a:txBody>
                  <a:tcPr marL="180000" marR="46800" anchor="ctr">
                    <a:solidFill>
                      <a:schemeClr val="tx1">
                        <a:lumMod val="10000"/>
                        <a:lumOff val="9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100" dirty="0"/>
                        <a:t>Mahdollisimman pian pajan jälkeen, n. 1—2 viikkoa työpajan jälkeen</a:t>
                      </a:r>
                    </a:p>
                  </a:txBody>
                  <a:tcPr marL="180000" marR="46800" anchor="ctr">
                    <a:solidFill>
                      <a:schemeClr val="tx1">
                        <a:lumMod val="10000"/>
                        <a:lumOff val="90000"/>
                      </a:schemeClr>
                    </a:solidFill>
                  </a:tcPr>
                </a:tc>
                <a:tc rowSpan="3">
                  <a:txBody>
                    <a:bodyPr/>
                    <a:lstStyle/>
                    <a:p>
                      <a:endParaRPr lang="fi-FI" sz="1100" dirty="0"/>
                    </a:p>
                    <a:p>
                      <a:endParaRPr lang="fi-FI" sz="1100" dirty="0"/>
                    </a:p>
                    <a:p>
                      <a:endParaRPr lang="fi-FI" sz="1100" dirty="0"/>
                    </a:p>
                    <a:p>
                      <a:pPr algn="ctr"/>
                      <a:endParaRPr lang="fi-FI" sz="1100" dirty="0"/>
                    </a:p>
                    <a:p>
                      <a:pPr algn="ctr"/>
                      <a:r>
                        <a:rPr lang="fi-FI" sz="1100" dirty="0"/>
                        <a:t>n. 1—2 pv</a:t>
                      </a:r>
                    </a:p>
                  </a:txBody>
                  <a:tcPr>
                    <a:solidFill>
                      <a:schemeClr val="tx1">
                        <a:lumMod val="10000"/>
                        <a:lumOff val="90000"/>
                      </a:schemeClr>
                    </a:solidFill>
                  </a:tcPr>
                </a:tc>
                <a:extLst>
                  <a:ext uri="{0D108BD9-81ED-4DB2-BD59-A6C34878D82A}">
                    <a16:rowId xmlns:a16="http://schemas.microsoft.com/office/drawing/2014/main" val="158847845"/>
                  </a:ext>
                </a:extLst>
              </a:tr>
              <a:tr h="618407">
                <a:tc>
                  <a:txBody>
                    <a:bodyPr/>
                    <a:lstStyle/>
                    <a:p>
                      <a:r>
                        <a:rPr lang="fi-FI" sz="1100" dirty="0"/>
                        <a:t>Yhteenvedon tekeminen</a:t>
                      </a:r>
                    </a:p>
                  </a:txBody>
                  <a:tcPr marL="180000" marR="4680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100" dirty="0"/>
                        <a:t>Mahdollisimman pian pajan jälkeen, n. 1—2 viikkoa työpajan jälkeen</a:t>
                      </a:r>
                    </a:p>
                  </a:txBody>
                  <a:tcPr marL="180000" marR="46800" anchor="ctr"/>
                </a:tc>
                <a:tc vMerge="1">
                  <a:txBody>
                    <a:bodyPr/>
                    <a:lstStyle/>
                    <a:p>
                      <a:endParaRPr lang="fi-FI" sz="800"/>
                    </a:p>
                  </a:txBody>
                  <a:tcPr/>
                </a:tc>
                <a:extLst>
                  <a:ext uri="{0D108BD9-81ED-4DB2-BD59-A6C34878D82A}">
                    <a16:rowId xmlns:a16="http://schemas.microsoft.com/office/drawing/2014/main" val="456193618"/>
                  </a:ext>
                </a:extLst>
              </a:tr>
              <a:tr h="61840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100" dirty="0"/>
                        <a:t>Mahdollisten kiitosviestien ja tuotosten lähettäminen osallistujille</a:t>
                      </a:r>
                    </a:p>
                  </a:txBody>
                  <a:tcPr marL="180000" marR="46800" anchor="ctr">
                    <a:solidFill>
                      <a:schemeClr val="tx1">
                        <a:lumMod val="10000"/>
                        <a:lumOff val="9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100" dirty="0"/>
                        <a:t>Mahdollisimman pian pajan jälkeen, n. 1—2 viikkoa työpajan jälkeen</a:t>
                      </a:r>
                    </a:p>
                  </a:txBody>
                  <a:tcPr marL="180000" marR="46800" anchor="ctr">
                    <a:solidFill>
                      <a:schemeClr val="tx1">
                        <a:lumMod val="10000"/>
                        <a:lumOff val="90000"/>
                      </a:schemeClr>
                    </a:solidFill>
                  </a:tcPr>
                </a:tc>
                <a:tc vMerge="1">
                  <a:txBody>
                    <a:bodyPr/>
                    <a:lstStyle/>
                    <a:p>
                      <a:endParaRPr lang="fi-FI" sz="800"/>
                    </a:p>
                  </a:txBody>
                  <a:tcPr/>
                </a:tc>
                <a:extLst>
                  <a:ext uri="{0D108BD9-81ED-4DB2-BD59-A6C34878D82A}">
                    <a16:rowId xmlns:a16="http://schemas.microsoft.com/office/drawing/2014/main" val="3650102207"/>
                  </a:ext>
                </a:extLst>
              </a:tr>
              <a:tr h="47800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100" dirty="0"/>
                        <a:t>Tuotosten jatkojalostaminen</a:t>
                      </a:r>
                    </a:p>
                  </a:txBody>
                  <a:tcPr marL="180000" marR="4680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100" dirty="0"/>
                        <a:t>Työpajan jälkeen</a:t>
                      </a:r>
                    </a:p>
                  </a:txBody>
                  <a:tcPr marL="180000" marR="46800" anchor="ctr"/>
                </a:tc>
                <a:tc>
                  <a:txBody>
                    <a:bodyPr/>
                    <a:lstStyle/>
                    <a:p>
                      <a:endParaRPr lang="fi-FI" sz="1100" dirty="0"/>
                    </a:p>
                  </a:txBody>
                  <a:tcPr>
                    <a:noFill/>
                  </a:tcPr>
                </a:tc>
                <a:extLst>
                  <a:ext uri="{0D108BD9-81ED-4DB2-BD59-A6C34878D82A}">
                    <a16:rowId xmlns:a16="http://schemas.microsoft.com/office/drawing/2014/main" val="186607219"/>
                  </a:ext>
                </a:extLst>
              </a:tr>
            </a:tbl>
          </a:graphicData>
        </a:graphic>
      </p:graphicFrame>
      <p:grpSp>
        <p:nvGrpSpPr>
          <p:cNvPr id="24" name="Ryhmä 23">
            <a:extLst>
              <a:ext uri="{FF2B5EF4-FFF2-40B4-BE49-F238E27FC236}">
                <a16:creationId xmlns:a16="http://schemas.microsoft.com/office/drawing/2014/main" id="{A2120A13-AF4A-A7EC-BCFC-1FA3ABE3D783}"/>
              </a:ext>
              <a:ext uri="{C183D7F6-B498-43B3-948B-1728B52AA6E4}">
                <adec:decorative xmlns:adec="http://schemas.microsoft.com/office/drawing/2017/decorative" val="1"/>
              </a:ext>
            </a:extLst>
          </p:cNvPr>
          <p:cNvGrpSpPr/>
          <p:nvPr/>
        </p:nvGrpSpPr>
        <p:grpSpPr>
          <a:xfrm>
            <a:off x="250581" y="2736785"/>
            <a:ext cx="385224" cy="1384430"/>
            <a:chOff x="250581" y="242307"/>
            <a:chExt cx="385224" cy="1384430"/>
          </a:xfrm>
        </p:grpSpPr>
        <p:grpSp>
          <p:nvGrpSpPr>
            <p:cNvPr id="25" name="Ryhmä 24">
              <a:extLst>
                <a:ext uri="{FF2B5EF4-FFF2-40B4-BE49-F238E27FC236}">
                  <a16:creationId xmlns:a16="http://schemas.microsoft.com/office/drawing/2014/main" id="{9E3ADA23-885F-23E5-4FB4-C9AA768AC340}"/>
                </a:ext>
              </a:extLst>
            </p:cNvPr>
            <p:cNvGrpSpPr/>
            <p:nvPr/>
          </p:nvGrpSpPr>
          <p:grpSpPr>
            <a:xfrm>
              <a:off x="273561" y="284727"/>
              <a:ext cx="362244" cy="1342010"/>
              <a:chOff x="273561" y="284727"/>
              <a:chExt cx="362244" cy="1342010"/>
            </a:xfrm>
          </p:grpSpPr>
          <p:sp>
            <p:nvSpPr>
              <p:cNvPr id="27" name="Ellipsi 26">
                <a:extLst>
                  <a:ext uri="{FF2B5EF4-FFF2-40B4-BE49-F238E27FC236}">
                    <a16:creationId xmlns:a16="http://schemas.microsoft.com/office/drawing/2014/main" id="{27253C81-736F-A53C-DED6-39EBDFEC29E0}"/>
                  </a:ext>
                </a:extLst>
              </p:cNvPr>
              <p:cNvSpPr/>
              <p:nvPr/>
            </p:nvSpPr>
            <p:spPr>
              <a:xfrm>
                <a:off x="273561" y="284727"/>
                <a:ext cx="362244" cy="362244"/>
              </a:xfrm>
              <a:prstGeom prst="ellipse">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28" name="Ellipsi 27">
                <a:extLst>
                  <a:ext uri="{FF2B5EF4-FFF2-40B4-BE49-F238E27FC236}">
                    <a16:creationId xmlns:a16="http://schemas.microsoft.com/office/drawing/2014/main" id="{5EF93438-5740-C7E8-5CD9-1586135B1A06}"/>
                  </a:ext>
                </a:extLst>
              </p:cNvPr>
              <p:cNvSpPr/>
              <p:nvPr/>
            </p:nvSpPr>
            <p:spPr>
              <a:xfrm>
                <a:off x="273561" y="774610"/>
                <a:ext cx="362244" cy="362244"/>
              </a:xfrm>
              <a:prstGeom prst="ellipse">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sz="6000" b="1" dirty="0">
                  <a:solidFill>
                    <a:srgbClr val="105F72"/>
                  </a:solidFill>
                </a:endParaRPr>
              </a:p>
            </p:txBody>
          </p:sp>
          <p:sp>
            <p:nvSpPr>
              <p:cNvPr id="29" name="Ellipsi 28">
                <a:extLst>
                  <a:ext uri="{FF2B5EF4-FFF2-40B4-BE49-F238E27FC236}">
                    <a16:creationId xmlns:a16="http://schemas.microsoft.com/office/drawing/2014/main" id="{A0D2DC01-211C-911A-E155-5810BB0BCA5A}"/>
                  </a:ext>
                </a:extLst>
              </p:cNvPr>
              <p:cNvSpPr/>
              <p:nvPr/>
            </p:nvSpPr>
            <p:spPr>
              <a:xfrm>
                <a:off x="273561" y="1264493"/>
                <a:ext cx="362244" cy="362244"/>
              </a:xfrm>
              <a:prstGeom prst="ellipse">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grpSp>
        <p:pic>
          <p:nvPicPr>
            <p:cNvPr id="26" name="Kuva 25">
              <a:extLst>
                <a:ext uri="{FF2B5EF4-FFF2-40B4-BE49-F238E27FC236}">
                  <a16:creationId xmlns:a16="http://schemas.microsoft.com/office/drawing/2014/main" id="{501BAD36-56CB-AE08-3B3D-4E69DB8C2D9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50581" y="242307"/>
              <a:ext cx="362244" cy="362243"/>
            </a:xfrm>
            <a:prstGeom prst="rect">
              <a:avLst/>
            </a:prstGeom>
          </p:spPr>
        </p:pic>
      </p:grpSp>
    </p:spTree>
    <p:extLst>
      <p:ext uri="{BB962C8B-B14F-4D97-AF65-F5344CB8AC3E}">
        <p14:creationId xmlns:p14="http://schemas.microsoft.com/office/powerpoint/2010/main" val="14478986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7B110-B7F6-DA28-26AC-1D78296736F2}"/>
              </a:ext>
            </a:extLst>
          </p:cNvPr>
          <p:cNvSpPr>
            <a:spLocks noGrp="1"/>
          </p:cNvSpPr>
          <p:nvPr>
            <p:ph type="title"/>
          </p:nvPr>
        </p:nvSpPr>
        <p:spPr/>
        <p:txBody>
          <a:bodyPr/>
          <a:lstStyle/>
          <a:p>
            <a:r>
              <a:rPr lang="fi-FI" sz="4000" noProof="0" dirty="0"/>
              <a:t>Kuntastrategia — työpajan ohjelmarunko </a:t>
            </a:r>
            <a:endParaRPr lang="fi-FI" sz="4000" noProof="0" dirty="0">
              <a:solidFill>
                <a:srgbClr val="0E2841"/>
              </a:solidFill>
              <a:highlight>
                <a:srgbClr val="FFFF00"/>
              </a:highlight>
            </a:endParaRPr>
          </a:p>
        </p:txBody>
      </p:sp>
      <p:sp>
        <p:nvSpPr>
          <p:cNvPr id="4" name="Tekstiruutu 3">
            <a:extLst>
              <a:ext uri="{FF2B5EF4-FFF2-40B4-BE49-F238E27FC236}">
                <a16:creationId xmlns:a16="http://schemas.microsoft.com/office/drawing/2014/main" id="{17FC1116-7891-F471-1B7D-8D395FC029CA}"/>
              </a:ext>
            </a:extLst>
          </p:cNvPr>
          <p:cNvSpPr txBox="1"/>
          <p:nvPr/>
        </p:nvSpPr>
        <p:spPr>
          <a:xfrm>
            <a:off x="814572" y="1414393"/>
            <a:ext cx="10896600" cy="1077218"/>
          </a:xfrm>
          <a:prstGeom prst="rect">
            <a:avLst/>
          </a:prstGeom>
          <a:noFill/>
        </p:spPr>
        <p:txBody>
          <a:bodyPr wrap="square" lIns="91440" tIns="45720" rIns="91440" bIns="45720" anchor="t">
            <a:spAutoFit/>
          </a:bodyPr>
          <a:lstStyle/>
          <a:p>
            <a:pPr marL="71755"/>
            <a:r>
              <a:rPr lang="fi-FI" sz="1600" dirty="0"/>
              <a:t>Työpajan voi toteuttaa alla kuvatulla sisällöllä yhtenä päivänä tai vastaavasti kahtena eri päivänä, jolloin yhtä osiota voidaan käsitellä ensimmäisenä ja toista osiota toisena päivänä. Näin työpajailu pysyy mielekkäänä, eikä vie koko päivää osallistujilta. Lisäksi työpajojen välissä voidaan tarvittaessa käydä hedelmällistä keskustelua strategian sisällöistä ja jatkojalostaa niitä, mikä samalla vahvistaa osallisuutta ja sitoutumista.</a:t>
            </a:r>
          </a:p>
        </p:txBody>
      </p:sp>
      <p:sp>
        <p:nvSpPr>
          <p:cNvPr id="5" name="Text Placeholder 4">
            <a:extLst>
              <a:ext uri="{FF2B5EF4-FFF2-40B4-BE49-F238E27FC236}">
                <a16:creationId xmlns:a16="http://schemas.microsoft.com/office/drawing/2014/main" id="{026FA167-C8F7-38A7-07D1-D3EEDDE49A11}"/>
              </a:ext>
            </a:extLst>
          </p:cNvPr>
          <p:cNvSpPr>
            <a:spLocks noGrp="1"/>
          </p:cNvSpPr>
          <p:nvPr>
            <p:ph sz="half" idx="1"/>
          </p:nvPr>
        </p:nvSpPr>
        <p:spPr>
          <a:xfrm>
            <a:off x="838200" y="2666556"/>
            <a:ext cx="5181600" cy="3808413"/>
          </a:xfrm>
        </p:spPr>
        <p:txBody>
          <a:bodyPr vert="horz" lIns="91440" tIns="45720" rIns="91440" bIns="45720" rtlCol="0" anchor="t">
            <a:noAutofit/>
          </a:bodyPr>
          <a:lstStyle/>
          <a:p>
            <a:pPr marL="71755" indent="0">
              <a:spcAft>
                <a:spcPts val="800"/>
              </a:spcAft>
              <a:buNone/>
            </a:pPr>
            <a:r>
              <a:rPr lang="fi-FI" sz="1800" b="1" noProof="0" dirty="0">
                <a:solidFill>
                  <a:schemeClr val="tx1"/>
                </a:solidFill>
              </a:rPr>
              <a:t>Aamupäivä: Teemat ja tavoitteet</a:t>
            </a:r>
          </a:p>
          <a:p>
            <a:pPr marL="71755" indent="0">
              <a:buNone/>
            </a:pPr>
            <a:r>
              <a:rPr lang="fi-FI" sz="1600" noProof="0" dirty="0">
                <a:solidFill>
                  <a:schemeClr val="tx1"/>
                </a:solidFill>
              </a:rPr>
              <a:t>9.00 Alkusanat ja ohjeet työskentelyyn </a:t>
            </a:r>
          </a:p>
          <a:p>
            <a:pPr marL="71755" indent="0">
              <a:buNone/>
            </a:pPr>
            <a:r>
              <a:rPr lang="fi-FI" sz="1600" noProof="0" dirty="0">
                <a:solidFill>
                  <a:schemeClr val="tx1"/>
                </a:solidFill>
              </a:rPr>
              <a:t>9.10 </a:t>
            </a:r>
            <a:r>
              <a:rPr lang="fi-FI" sz="1600" noProof="0" dirty="0">
                <a:solidFill>
                  <a:schemeClr val="tx1"/>
                </a:solidFill>
                <a:ea typeface="+mn-lt"/>
                <a:cs typeface="+mn-lt"/>
              </a:rPr>
              <a:t>Johdanto tavoitteisiin ja teemoihin </a:t>
            </a:r>
          </a:p>
          <a:p>
            <a:pPr marL="71755" indent="0">
              <a:buNone/>
            </a:pPr>
            <a:r>
              <a:rPr lang="fi-FI" sz="1600" noProof="0" dirty="0">
                <a:solidFill>
                  <a:schemeClr val="tx1"/>
                </a:solidFill>
              </a:rPr>
              <a:t>9.30 Ryhmätyöskentely 1: Strategian päämäärät</a:t>
            </a:r>
          </a:p>
          <a:p>
            <a:pPr marL="71755" indent="0">
              <a:buNone/>
            </a:pPr>
            <a:r>
              <a:rPr lang="fi-FI" sz="1600" noProof="0" dirty="0">
                <a:solidFill>
                  <a:schemeClr val="tx1"/>
                </a:solidFill>
                <a:cs typeface="Segoe UI"/>
              </a:rPr>
              <a:t>10.30 Ryhmätyön purku kirjurien johdolla</a:t>
            </a:r>
            <a:endParaRPr lang="fi-FI" sz="1600" noProof="0" dirty="0">
              <a:solidFill>
                <a:schemeClr val="tx1"/>
              </a:solidFill>
            </a:endParaRPr>
          </a:p>
          <a:p>
            <a:pPr marL="71755" indent="0">
              <a:buNone/>
            </a:pPr>
            <a:r>
              <a:rPr lang="fi-FI" sz="1600" i="1" noProof="0" dirty="0">
                <a:solidFill>
                  <a:schemeClr val="accent3"/>
                </a:solidFill>
                <a:cs typeface="Segoe UI"/>
              </a:rPr>
              <a:t>10.40 Tauko</a:t>
            </a:r>
            <a:endParaRPr lang="fi-FI" sz="1600" i="1" noProof="0" dirty="0">
              <a:solidFill>
                <a:schemeClr val="accent3"/>
              </a:solidFill>
            </a:endParaRPr>
          </a:p>
          <a:p>
            <a:pPr marL="71755" indent="0">
              <a:buNone/>
            </a:pPr>
            <a:r>
              <a:rPr lang="fi-FI" sz="1600" noProof="0" dirty="0">
                <a:solidFill>
                  <a:schemeClr val="tx1"/>
                </a:solidFill>
              </a:rPr>
              <a:t>10.50 Ryhmätyöskentely 2: Tavoitteet</a:t>
            </a:r>
          </a:p>
          <a:p>
            <a:pPr marL="71755" indent="0">
              <a:buNone/>
            </a:pPr>
            <a:r>
              <a:rPr lang="fi-FI" sz="1600" noProof="0" dirty="0">
                <a:solidFill>
                  <a:schemeClr val="tx1"/>
                </a:solidFill>
              </a:rPr>
              <a:t>11.50 Ryhmätyön purku ja aamupäivän yhteenveto</a:t>
            </a:r>
          </a:p>
          <a:p>
            <a:pPr marL="71755" indent="0">
              <a:buNone/>
            </a:pPr>
            <a:r>
              <a:rPr lang="fi-FI" sz="1600" i="1" noProof="0" dirty="0">
                <a:solidFill>
                  <a:schemeClr val="accent3"/>
                </a:solidFill>
              </a:rPr>
              <a:t>12.00 Lounastauko</a:t>
            </a:r>
          </a:p>
        </p:txBody>
      </p:sp>
      <p:sp>
        <p:nvSpPr>
          <p:cNvPr id="7" name="Text Placeholder 6">
            <a:extLst>
              <a:ext uri="{FF2B5EF4-FFF2-40B4-BE49-F238E27FC236}">
                <a16:creationId xmlns:a16="http://schemas.microsoft.com/office/drawing/2014/main" id="{A6B2C14C-4A99-F73E-E8B0-6C2C0620AA16}"/>
              </a:ext>
            </a:extLst>
          </p:cNvPr>
          <p:cNvSpPr>
            <a:spLocks noGrp="1"/>
          </p:cNvSpPr>
          <p:nvPr>
            <p:ph sz="half" idx="2"/>
          </p:nvPr>
        </p:nvSpPr>
        <p:spPr>
          <a:xfrm>
            <a:off x="6172199" y="2666556"/>
            <a:ext cx="5571565" cy="3808413"/>
          </a:xfrm>
        </p:spPr>
        <p:txBody>
          <a:bodyPr vert="horz" lIns="91440" tIns="45720" rIns="91440" bIns="45720" rtlCol="0" anchor="t">
            <a:noAutofit/>
          </a:bodyPr>
          <a:lstStyle/>
          <a:p>
            <a:pPr marL="702000" indent="-720000">
              <a:spcAft>
                <a:spcPts val="800"/>
              </a:spcAft>
              <a:buNone/>
            </a:pPr>
            <a:r>
              <a:rPr lang="fi-FI" sz="1800" b="1" noProof="0" dirty="0"/>
              <a:t>Iltapäivä: Mittarit </a:t>
            </a:r>
          </a:p>
          <a:p>
            <a:pPr marL="702000" indent="-720000">
              <a:buNone/>
            </a:pPr>
            <a:r>
              <a:rPr lang="fi-FI" sz="1600" noProof="0" dirty="0"/>
              <a:t>13.00 Johdanto mittareihin </a:t>
            </a:r>
          </a:p>
          <a:p>
            <a:pPr marL="702000" indent="-720000">
              <a:buNone/>
            </a:pPr>
            <a:r>
              <a:rPr lang="fi-FI" sz="1600" noProof="0" dirty="0"/>
              <a:t>13.20 Ryhmätyöskentely 3: Vaikuttavuusmallin hahmottaminen ja vaikuttavuuspolun rakentaminen</a:t>
            </a:r>
          </a:p>
          <a:p>
            <a:pPr marL="702000" indent="-720000">
              <a:buNone/>
            </a:pPr>
            <a:r>
              <a:rPr lang="fi-FI" sz="1600" noProof="0" dirty="0"/>
              <a:t>14.20 Ryhmätyön purku</a:t>
            </a:r>
          </a:p>
          <a:p>
            <a:pPr marL="702000" indent="-720000">
              <a:buNone/>
            </a:pPr>
            <a:r>
              <a:rPr lang="fi-FI" sz="1600" i="1" noProof="0" dirty="0">
                <a:solidFill>
                  <a:schemeClr val="accent3"/>
                </a:solidFill>
              </a:rPr>
              <a:t>14.30 Tauko</a:t>
            </a:r>
          </a:p>
          <a:p>
            <a:pPr marL="702000" indent="-720000">
              <a:buNone/>
            </a:pPr>
            <a:r>
              <a:rPr lang="fi-FI" sz="1600" noProof="0" dirty="0"/>
              <a:t>14.40 Ryhmätyöskentely 4: Mittareiden valinta</a:t>
            </a:r>
          </a:p>
          <a:p>
            <a:pPr marL="702000" indent="-720000">
              <a:buNone/>
            </a:pPr>
            <a:r>
              <a:rPr lang="fi-FI" sz="1600" noProof="0" dirty="0"/>
              <a:t>15.40 Ryhmätyön purku</a:t>
            </a:r>
          </a:p>
          <a:p>
            <a:pPr marL="702000" indent="-720000">
              <a:buNone/>
            </a:pPr>
            <a:r>
              <a:rPr lang="fi-FI" sz="1600" noProof="0" dirty="0"/>
              <a:t>15.50 Päivän yhteenveto ja seuraavat askeleet</a:t>
            </a:r>
          </a:p>
          <a:p>
            <a:pPr marL="702000" indent="-720000">
              <a:buNone/>
            </a:pPr>
            <a:r>
              <a:rPr lang="fi-FI" sz="1600" i="1" noProof="0" dirty="0">
                <a:solidFill>
                  <a:schemeClr val="accent3"/>
                </a:solidFill>
              </a:rPr>
              <a:t>16.00 Työpaja päättyy</a:t>
            </a:r>
          </a:p>
        </p:txBody>
      </p:sp>
      <p:grpSp>
        <p:nvGrpSpPr>
          <p:cNvPr id="24" name="Ryhmä 23">
            <a:extLst>
              <a:ext uri="{FF2B5EF4-FFF2-40B4-BE49-F238E27FC236}">
                <a16:creationId xmlns:a16="http://schemas.microsoft.com/office/drawing/2014/main" id="{EFADB223-7ACF-6B61-DC5D-6E04CA9A16FC}"/>
              </a:ext>
              <a:ext uri="{C183D7F6-B498-43B3-948B-1728B52AA6E4}">
                <adec:decorative xmlns:adec="http://schemas.microsoft.com/office/drawing/2017/decorative" val="1"/>
              </a:ext>
            </a:extLst>
          </p:cNvPr>
          <p:cNvGrpSpPr/>
          <p:nvPr/>
        </p:nvGrpSpPr>
        <p:grpSpPr>
          <a:xfrm>
            <a:off x="250581" y="2736785"/>
            <a:ext cx="385224" cy="1384430"/>
            <a:chOff x="250581" y="242307"/>
            <a:chExt cx="385224" cy="1384430"/>
          </a:xfrm>
        </p:grpSpPr>
        <p:grpSp>
          <p:nvGrpSpPr>
            <p:cNvPr id="25" name="Ryhmä 24">
              <a:extLst>
                <a:ext uri="{FF2B5EF4-FFF2-40B4-BE49-F238E27FC236}">
                  <a16:creationId xmlns:a16="http://schemas.microsoft.com/office/drawing/2014/main" id="{5289ECD3-0AA7-E360-B6A0-995707E2BCAB}"/>
                </a:ext>
              </a:extLst>
            </p:cNvPr>
            <p:cNvGrpSpPr/>
            <p:nvPr/>
          </p:nvGrpSpPr>
          <p:grpSpPr>
            <a:xfrm>
              <a:off x="273561" y="284727"/>
              <a:ext cx="362244" cy="1342010"/>
              <a:chOff x="273561" y="284727"/>
              <a:chExt cx="362244" cy="1342010"/>
            </a:xfrm>
          </p:grpSpPr>
          <p:sp>
            <p:nvSpPr>
              <p:cNvPr id="27" name="Ellipsi 26">
                <a:extLst>
                  <a:ext uri="{FF2B5EF4-FFF2-40B4-BE49-F238E27FC236}">
                    <a16:creationId xmlns:a16="http://schemas.microsoft.com/office/drawing/2014/main" id="{88313DB5-E604-FE1D-6A95-0C66468D79BC}"/>
                  </a:ext>
                </a:extLst>
              </p:cNvPr>
              <p:cNvSpPr/>
              <p:nvPr/>
            </p:nvSpPr>
            <p:spPr>
              <a:xfrm>
                <a:off x="273561" y="284727"/>
                <a:ext cx="362244" cy="362244"/>
              </a:xfrm>
              <a:prstGeom prst="ellipse">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28" name="Ellipsi 27">
                <a:extLst>
                  <a:ext uri="{FF2B5EF4-FFF2-40B4-BE49-F238E27FC236}">
                    <a16:creationId xmlns:a16="http://schemas.microsoft.com/office/drawing/2014/main" id="{ACF18925-4D48-E362-D6EE-5A9354B86EE0}"/>
                  </a:ext>
                </a:extLst>
              </p:cNvPr>
              <p:cNvSpPr/>
              <p:nvPr/>
            </p:nvSpPr>
            <p:spPr>
              <a:xfrm>
                <a:off x="273561" y="774610"/>
                <a:ext cx="362244" cy="362244"/>
              </a:xfrm>
              <a:prstGeom prst="ellipse">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sz="6000" b="1" dirty="0">
                  <a:solidFill>
                    <a:srgbClr val="105F72"/>
                  </a:solidFill>
                </a:endParaRPr>
              </a:p>
            </p:txBody>
          </p:sp>
          <p:sp>
            <p:nvSpPr>
              <p:cNvPr id="29" name="Ellipsi 28">
                <a:extLst>
                  <a:ext uri="{FF2B5EF4-FFF2-40B4-BE49-F238E27FC236}">
                    <a16:creationId xmlns:a16="http://schemas.microsoft.com/office/drawing/2014/main" id="{773B2932-7501-7AAE-DB68-5017E8B46063}"/>
                  </a:ext>
                </a:extLst>
              </p:cNvPr>
              <p:cNvSpPr/>
              <p:nvPr/>
            </p:nvSpPr>
            <p:spPr>
              <a:xfrm>
                <a:off x="273561" y="1264493"/>
                <a:ext cx="362244" cy="362244"/>
              </a:xfrm>
              <a:prstGeom prst="ellipse">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grpSp>
        <p:pic>
          <p:nvPicPr>
            <p:cNvPr id="26" name="Kuva 25">
              <a:extLst>
                <a:ext uri="{FF2B5EF4-FFF2-40B4-BE49-F238E27FC236}">
                  <a16:creationId xmlns:a16="http://schemas.microsoft.com/office/drawing/2014/main" id="{DE2B7E00-39AA-C047-0286-6253D2DF940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50581" y="242307"/>
              <a:ext cx="362244" cy="362243"/>
            </a:xfrm>
            <a:prstGeom prst="rect">
              <a:avLst/>
            </a:prstGeom>
          </p:spPr>
        </p:pic>
      </p:grpSp>
    </p:spTree>
    <p:extLst>
      <p:ext uri="{BB962C8B-B14F-4D97-AF65-F5344CB8AC3E}">
        <p14:creationId xmlns:p14="http://schemas.microsoft.com/office/powerpoint/2010/main" val="6444243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B72FEEF-294B-B611-30CD-E3AEFB91A3F9}"/>
              </a:ext>
            </a:extLst>
          </p:cNvPr>
          <p:cNvSpPr>
            <a:spLocks noGrp="1"/>
          </p:cNvSpPr>
          <p:nvPr>
            <p:ph type="title"/>
          </p:nvPr>
        </p:nvSpPr>
        <p:spPr/>
        <p:txBody>
          <a:bodyPr>
            <a:normAutofit/>
          </a:bodyPr>
          <a:lstStyle/>
          <a:p>
            <a:r>
              <a:rPr lang="fi-FI" noProof="0" dirty="0"/>
              <a:t>Ennakkotehtävä </a:t>
            </a:r>
            <a:r>
              <a:rPr lang="fi-FI" sz="3200" noProof="0" dirty="0"/>
              <a:t>(valinnainen)</a:t>
            </a:r>
            <a:endParaRPr lang="fi-FI" noProof="0" dirty="0">
              <a:highlight>
                <a:srgbClr val="FFFF00"/>
              </a:highlight>
            </a:endParaRPr>
          </a:p>
        </p:txBody>
      </p:sp>
      <p:sp>
        <p:nvSpPr>
          <p:cNvPr id="3" name="Sisällön paikkamerkki 2">
            <a:extLst>
              <a:ext uri="{FF2B5EF4-FFF2-40B4-BE49-F238E27FC236}">
                <a16:creationId xmlns:a16="http://schemas.microsoft.com/office/drawing/2014/main" id="{F7105D33-B5A3-7877-8F22-2960A49EBF16}"/>
              </a:ext>
            </a:extLst>
          </p:cNvPr>
          <p:cNvSpPr>
            <a:spLocks noGrp="1"/>
          </p:cNvSpPr>
          <p:nvPr>
            <p:ph sz="half" idx="2"/>
          </p:nvPr>
        </p:nvSpPr>
        <p:spPr>
          <a:xfrm>
            <a:off x="839788" y="1614116"/>
            <a:ext cx="4450057" cy="4575548"/>
          </a:xfrm>
        </p:spPr>
        <p:txBody>
          <a:bodyPr vert="horz" lIns="91440" tIns="45720" rIns="91440" bIns="45720" rtlCol="0" anchor="t">
            <a:noAutofit/>
          </a:bodyPr>
          <a:lstStyle/>
          <a:p>
            <a:pPr marL="0" indent="0">
              <a:lnSpc>
                <a:spcPct val="100000"/>
              </a:lnSpc>
              <a:buNone/>
            </a:pPr>
            <a:r>
              <a:rPr lang="fi-FI" sz="1800" b="1" noProof="0" dirty="0">
                <a:cs typeface="Arial"/>
              </a:rPr>
              <a:t>Ennakkotehtävän tavoitteena on valmentaa työpajaan eli kuntastrategian teemojen, tavoitteiden ja mittareiden pohdintaan</a:t>
            </a:r>
            <a:r>
              <a:rPr lang="fi-FI" sz="1800" noProof="0" dirty="0">
                <a:cs typeface="Arial"/>
              </a:rPr>
              <a:t>. Ennakkotehtävä ei ole välttämätön, mutta suosittelemme sen tekemistä osallistujille, jotta he voivat orientoitua työpajaan ja strategiseen ajatteluun. Ennakkotehtävä voi olla esimerkiksi edellisen strategian arviointia tai siinä voidaan painottaa kysymyksiä ajankohtaisista toimintaympäristön muutoksista.</a:t>
            </a:r>
          </a:p>
          <a:p>
            <a:pPr>
              <a:lnSpc>
                <a:spcPct val="100000"/>
              </a:lnSpc>
            </a:pPr>
            <a:r>
              <a:rPr lang="fi-FI" sz="1600" b="1" noProof="0" dirty="0">
                <a:cs typeface="Arial"/>
              </a:rPr>
              <a:t>Voi sisältää</a:t>
            </a:r>
            <a:r>
              <a:rPr lang="fi-FI" sz="1600" noProof="0" dirty="0">
                <a:cs typeface="Arial"/>
              </a:rPr>
              <a:t> myös avointa kysymyksenasettelua, jolla kartoitetaan mm. kunnan vahvuuksia ja haasteita.</a:t>
            </a:r>
          </a:p>
        </p:txBody>
      </p:sp>
      <p:sp>
        <p:nvSpPr>
          <p:cNvPr id="35" name="Sisällön paikkamerkki 34">
            <a:extLst>
              <a:ext uri="{FF2B5EF4-FFF2-40B4-BE49-F238E27FC236}">
                <a16:creationId xmlns:a16="http://schemas.microsoft.com/office/drawing/2014/main" id="{64C26A98-F1EA-6CE0-066A-9C342A2D31A3}"/>
              </a:ext>
            </a:extLst>
          </p:cNvPr>
          <p:cNvSpPr>
            <a:spLocks noGrp="1"/>
          </p:cNvSpPr>
          <p:nvPr>
            <p:ph sz="quarter" idx="4"/>
          </p:nvPr>
        </p:nvSpPr>
        <p:spPr>
          <a:xfrm>
            <a:off x="5516808" y="1614116"/>
            <a:ext cx="5980778" cy="4575548"/>
          </a:xfrm>
        </p:spPr>
        <p:txBody>
          <a:bodyPr/>
          <a:lstStyle/>
          <a:p>
            <a:pPr>
              <a:lnSpc>
                <a:spcPct val="100000"/>
              </a:lnSpc>
            </a:pPr>
            <a:r>
              <a:rPr lang="fi-FI" sz="1600" b="1" noProof="0" dirty="0">
                <a:cs typeface="Arial"/>
              </a:rPr>
              <a:t>Haarukoi</a:t>
            </a:r>
            <a:r>
              <a:rPr lang="fi-FI" sz="1600" noProof="0" dirty="0">
                <a:cs typeface="Arial"/>
              </a:rPr>
              <a:t> työpajassa käsiteltäviä teemoja. Ennakkotehtävässä pyydetään esimerkiksi asettamaan tärkeysjärjestykseen teemoja, joita voidaan käsitellä työpajassa. Fasilitaattorin ja strategian laatimisen ydinryhmän tehtäväksi jää pohtia teemat, joista valintoja tehdään (esim. soveltaen Kuntalain 37 § sisältöjä, toimintaympäristöanalyysistä nousevat teemat, edellisen kuntastrategian sisällöt). Lisäksi ennakkotehtävässä voidaan kartoittaa mittaamisen haasteita.</a:t>
            </a:r>
            <a:endParaRPr lang="fi-FI" sz="1600" b="1" noProof="0" dirty="0">
              <a:cs typeface="Arial"/>
            </a:endParaRPr>
          </a:p>
          <a:p>
            <a:pPr>
              <a:lnSpc>
                <a:spcPct val="100000"/>
              </a:lnSpc>
            </a:pPr>
            <a:r>
              <a:rPr lang="fi-FI" sz="1600" b="1" noProof="0" dirty="0">
                <a:cs typeface="Arial"/>
              </a:rPr>
              <a:t>Voidaan toteuttaa</a:t>
            </a:r>
            <a:r>
              <a:rPr lang="fi-FI" sz="1600" noProof="0" dirty="0">
                <a:cs typeface="Arial"/>
              </a:rPr>
              <a:t> sähköisen kyselytyökalun avulla, kuten Forms, Webropol, Screen.io. Valitse siis työkalu, joka mahdollistaa avoimet kysymykset ja mahdollisesti myös äänestämisen/priorisoinnin. Ennakkotehtävä voi olla myös pelkkä pohdintatehtävä, jolloin vastauksia ei kerätä etukäteen.</a:t>
            </a:r>
          </a:p>
          <a:p>
            <a:pPr>
              <a:lnSpc>
                <a:spcPct val="100000"/>
              </a:lnSpc>
            </a:pPr>
            <a:r>
              <a:rPr lang="fi-FI" sz="1600" b="1" noProof="0" dirty="0">
                <a:cs typeface="Arial"/>
              </a:rPr>
              <a:t>Esimerkkikysymykset</a:t>
            </a:r>
            <a:r>
              <a:rPr lang="fi-FI" sz="1600" noProof="0" dirty="0">
                <a:cs typeface="Arial"/>
              </a:rPr>
              <a:t> löytyvät seuraavalta dialta. Kysymyksiä on mahdollista soveltaa, muokata, jättää pois, siltä osin kuin se on tarkoituksen mukaista.</a:t>
            </a:r>
            <a:endParaRPr lang="fi-FI" sz="1600" noProof="0" dirty="0">
              <a:highlight>
                <a:srgbClr val="FFFF00"/>
              </a:highlight>
              <a:cs typeface="Arial"/>
            </a:endParaRPr>
          </a:p>
        </p:txBody>
      </p:sp>
      <p:grpSp>
        <p:nvGrpSpPr>
          <p:cNvPr id="26" name="Ryhmä 25">
            <a:extLst>
              <a:ext uri="{FF2B5EF4-FFF2-40B4-BE49-F238E27FC236}">
                <a16:creationId xmlns:a16="http://schemas.microsoft.com/office/drawing/2014/main" id="{393B432A-37EC-1EBC-0768-2510506FDDF0}"/>
              </a:ext>
              <a:ext uri="{C183D7F6-B498-43B3-948B-1728B52AA6E4}">
                <adec:decorative xmlns:adec="http://schemas.microsoft.com/office/drawing/2017/decorative" val="1"/>
              </a:ext>
            </a:extLst>
          </p:cNvPr>
          <p:cNvGrpSpPr/>
          <p:nvPr/>
        </p:nvGrpSpPr>
        <p:grpSpPr>
          <a:xfrm>
            <a:off x="250581" y="2736785"/>
            <a:ext cx="385224" cy="1384430"/>
            <a:chOff x="250581" y="242307"/>
            <a:chExt cx="385224" cy="1384430"/>
          </a:xfrm>
        </p:grpSpPr>
        <p:grpSp>
          <p:nvGrpSpPr>
            <p:cNvPr id="27" name="Ryhmä 26">
              <a:extLst>
                <a:ext uri="{FF2B5EF4-FFF2-40B4-BE49-F238E27FC236}">
                  <a16:creationId xmlns:a16="http://schemas.microsoft.com/office/drawing/2014/main" id="{E588EC48-DF4F-189C-7EFF-D5A0615D4F2F}"/>
                </a:ext>
              </a:extLst>
            </p:cNvPr>
            <p:cNvGrpSpPr/>
            <p:nvPr/>
          </p:nvGrpSpPr>
          <p:grpSpPr>
            <a:xfrm>
              <a:off x="273561" y="284727"/>
              <a:ext cx="362244" cy="1342010"/>
              <a:chOff x="273561" y="284727"/>
              <a:chExt cx="362244" cy="1342010"/>
            </a:xfrm>
          </p:grpSpPr>
          <p:sp>
            <p:nvSpPr>
              <p:cNvPr id="29" name="Ellipsi 28">
                <a:extLst>
                  <a:ext uri="{FF2B5EF4-FFF2-40B4-BE49-F238E27FC236}">
                    <a16:creationId xmlns:a16="http://schemas.microsoft.com/office/drawing/2014/main" id="{038F665E-4D2D-2183-6503-E1DDCD6234AC}"/>
                  </a:ext>
                </a:extLst>
              </p:cNvPr>
              <p:cNvSpPr/>
              <p:nvPr/>
            </p:nvSpPr>
            <p:spPr>
              <a:xfrm>
                <a:off x="273561" y="284727"/>
                <a:ext cx="362244" cy="362244"/>
              </a:xfrm>
              <a:prstGeom prst="ellipse">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30" name="Ellipsi 29">
                <a:extLst>
                  <a:ext uri="{FF2B5EF4-FFF2-40B4-BE49-F238E27FC236}">
                    <a16:creationId xmlns:a16="http://schemas.microsoft.com/office/drawing/2014/main" id="{8746A91E-D092-001B-E419-5A019E2242E0}"/>
                  </a:ext>
                </a:extLst>
              </p:cNvPr>
              <p:cNvSpPr/>
              <p:nvPr/>
            </p:nvSpPr>
            <p:spPr>
              <a:xfrm>
                <a:off x="273561" y="774610"/>
                <a:ext cx="362244" cy="362244"/>
              </a:xfrm>
              <a:prstGeom prst="ellipse">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sz="6000" b="1" dirty="0">
                  <a:solidFill>
                    <a:srgbClr val="105F72"/>
                  </a:solidFill>
                </a:endParaRPr>
              </a:p>
            </p:txBody>
          </p:sp>
          <p:sp>
            <p:nvSpPr>
              <p:cNvPr id="31" name="Ellipsi 30">
                <a:extLst>
                  <a:ext uri="{FF2B5EF4-FFF2-40B4-BE49-F238E27FC236}">
                    <a16:creationId xmlns:a16="http://schemas.microsoft.com/office/drawing/2014/main" id="{A0B939E6-9071-9027-5F64-89FF86FDE10D}"/>
                  </a:ext>
                </a:extLst>
              </p:cNvPr>
              <p:cNvSpPr/>
              <p:nvPr/>
            </p:nvSpPr>
            <p:spPr>
              <a:xfrm>
                <a:off x="273561" y="1264493"/>
                <a:ext cx="362244" cy="362244"/>
              </a:xfrm>
              <a:prstGeom prst="ellipse">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grpSp>
        <p:pic>
          <p:nvPicPr>
            <p:cNvPr id="28" name="Kuva 27">
              <a:extLst>
                <a:ext uri="{FF2B5EF4-FFF2-40B4-BE49-F238E27FC236}">
                  <a16:creationId xmlns:a16="http://schemas.microsoft.com/office/drawing/2014/main" id="{94EE6041-6CAA-BBE4-381C-D92B756488A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50581" y="242307"/>
              <a:ext cx="362244" cy="362243"/>
            </a:xfrm>
            <a:prstGeom prst="rect">
              <a:avLst/>
            </a:prstGeom>
          </p:spPr>
        </p:pic>
      </p:grpSp>
    </p:spTree>
    <p:extLst>
      <p:ext uri="{BB962C8B-B14F-4D97-AF65-F5344CB8AC3E}">
        <p14:creationId xmlns:p14="http://schemas.microsoft.com/office/powerpoint/2010/main" val="21569495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B1639C-E5E6-3687-1A35-74ACD5073817}"/>
            </a:ext>
          </a:extLst>
        </p:cNvPr>
        <p:cNvGrpSpPr/>
        <p:nvPr/>
      </p:nvGrpSpPr>
      <p:grpSpPr>
        <a:xfrm>
          <a:off x="0" y="0"/>
          <a:ext cx="0" cy="0"/>
          <a:chOff x="0" y="0"/>
          <a:chExt cx="0" cy="0"/>
        </a:xfrm>
      </p:grpSpPr>
      <p:sp>
        <p:nvSpPr>
          <p:cNvPr id="12" name="Puolivapaa piirto 11">
            <a:extLst>
              <a:ext uri="{FF2B5EF4-FFF2-40B4-BE49-F238E27FC236}">
                <a16:creationId xmlns:a16="http://schemas.microsoft.com/office/drawing/2014/main" id="{1F95DE19-BC06-89CB-BD6D-51DC9983C571}"/>
              </a:ext>
              <a:ext uri="{C183D7F6-B498-43B3-948B-1728B52AA6E4}">
                <adec:decorative xmlns:adec="http://schemas.microsoft.com/office/drawing/2017/decorative" val="1"/>
              </a:ext>
            </a:extLst>
          </p:cNvPr>
          <p:cNvSpPr/>
          <p:nvPr/>
        </p:nvSpPr>
        <p:spPr>
          <a:xfrm>
            <a:off x="5438693" y="567951"/>
            <a:ext cx="5565912" cy="870199"/>
          </a:xfrm>
          <a:custGeom>
            <a:avLst/>
            <a:gdLst>
              <a:gd name="connsiteX0" fmla="*/ 0 w 3236181"/>
              <a:gd name="connsiteY0" fmla="*/ 532738 h 532738"/>
              <a:gd name="connsiteX1" fmla="*/ 3236181 w 3236181"/>
              <a:gd name="connsiteY1" fmla="*/ 500933 h 532738"/>
              <a:gd name="connsiteX2" fmla="*/ 3204375 w 3236181"/>
              <a:gd name="connsiteY2" fmla="*/ 0 h 532738"/>
              <a:gd name="connsiteX3" fmla="*/ 7951 w 3236181"/>
              <a:gd name="connsiteY3" fmla="*/ 7952 h 532738"/>
              <a:gd name="connsiteX4" fmla="*/ 0 w 3236181"/>
              <a:gd name="connsiteY4" fmla="*/ 532738 h 5327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36181" h="532738">
                <a:moveTo>
                  <a:pt x="0" y="532738"/>
                </a:moveTo>
                <a:lnTo>
                  <a:pt x="3236181" y="500933"/>
                </a:lnTo>
                <a:lnTo>
                  <a:pt x="3204375" y="0"/>
                </a:lnTo>
                <a:lnTo>
                  <a:pt x="7951" y="7952"/>
                </a:lnTo>
                <a:lnTo>
                  <a:pt x="0" y="532738"/>
                </a:lnTo>
                <a:close/>
              </a:path>
            </a:pathLst>
          </a:cu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2" name="Otsikko 1">
            <a:extLst>
              <a:ext uri="{FF2B5EF4-FFF2-40B4-BE49-F238E27FC236}">
                <a16:creationId xmlns:a16="http://schemas.microsoft.com/office/drawing/2014/main" id="{AA29B644-E685-1043-091E-9D80DFAF20D2}"/>
              </a:ext>
            </a:extLst>
          </p:cNvPr>
          <p:cNvSpPr>
            <a:spLocks noGrp="1"/>
          </p:cNvSpPr>
          <p:nvPr>
            <p:ph type="title"/>
          </p:nvPr>
        </p:nvSpPr>
        <p:spPr/>
        <p:txBody>
          <a:bodyPr>
            <a:normAutofit/>
          </a:bodyPr>
          <a:lstStyle/>
          <a:p>
            <a:r>
              <a:rPr lang="fi-FI" noProof="0" dirty="0"/>
              <a:t>Ennakkotehtävään esimerkkikysymyksiä</a:t>
            </a:r>
            <a:endParaRPr lang="fi-FI" noProof="0" dirty="0">
              <a:highlight>
                <a:srgbClr val="FFFF00"/>
              </a:highlight>
            </a:endParaRPr>
          </a:p>
        </p:txBody>
      </p:sp>
      <p:sp>
        <p:nvSpPr>
          <p:cNvPr id="11" name="Sisällön paikkamerkki 10">
            <a:extLst>
              <a:ext uri="{FF2B5EF4-FFF2-40B4-BE49-F238E27FC236}">
                <a16:creationId xmlns:a16="http://schemas.microsoft.com/office/drawing/2014/main" id="{DC0A6C42-4348-7EA7-0CB5-C55C1B1722B8}"/>
              </a:ext>
            </a:extLst>
          </p:cNvPr>
          <p:cNvSpPr>
            <a:spLocks noGrp="1"/>
          </p:cNvSpPr>
          <p:nvPr>
            <p:ph sz="half" idx="2"/>
          </p:nvPr>
        </p:nvSpPr>
        <p:spPr>
          <a:xfrm>
            <a:off x="914400" y="1890574"/>
            <a:ext cx="5083175" cy="4329612"/>
          </a:xfrm>
        </p:spPr>
        <p:txBody>
          <a:bodyPr/>
          <a:lstStyle/>
          <a:p>
            <a:pPr>
              <a:lnSpc>
                <a:spcPct val="100000"/>
              </a:lnSpc>
            </a:pPr>
            <a:r>
              <a:rPr lang="fi-FI" sz="1600" b="1" noProof="0" dirty="0"/>
              <a:t>Mikä on sinun käsityksesi kunnan tulevaisuuden näkymistä? TAI Millaiset asiat haastavat kunnan kehittämistä tulevaisuudessa?</a:t>
            </a:r>
            <a:endParaRPr lang="fi-FI" sz="1600" noProof="0" dirty="0"/>
          </a:p>
          <a:p>
            <a:pPr marL="230400" lvl="1" indent="0">
              <a:lnSpc>
                <a:spcPct val="100000"/>
              </a:lnSpc>
              <a:buNone/>
            </a:pPr>
            <a:r>
              <a:rPr lang="fi-FI" sz="1400" i="1" noProof="0" dirty="0"/>
              <a:t>Kysymyksen tavoitteena kartoittaa, mihin toimintaympä­ristön muutostekijöihin strategiatyössä täytyisi erityisesti pureutua.</a:t>
            </a:r>
          </a:p>
          <a:p>
            <a:pPr>
              <a:lnSpc>
                <a:spcPct val="100000"/>
              </a:lnSpc>
            </a:pPr>
            <a:r>
              <a:rPr lang="fi-FI" sz="1600" b="1" noProof="0" dirty="0"/>
              <a:t>Millaista kuntastrategiaa kunnan tulisi tavoitella? </a:t>
            </a:r>
          </a:p>
          <a:p>
            <a:pPr>
              <a:lnSpc>
                <a:spcPct val="100000"/>
              </a:lnSpc>
            </a:pPr>
            <a:r>
              <a:rPr lang="fi-FI" sz="1600" b="1" noProof="0" dirty="0"/>
              <a:t>Mitkä ovat mielestäsi tärkeimmät teemat strategialle? Valitse 5 tärkeintä TAI Priorisoi seuraavat strategian teemat tärkeysjärjestykseen.</a:t>
            </a:r>
          </a:p>
          <a:p>
            <a:pPr marL="230400" lvl="1" indent="0">
              <a:lnSpc>
                <a:spcPct val="100000"/>
              </a:lnSpc>
              <a:buNone/>
            </a:pPr>
            <a:r>
              <a:rPr lang="fi-FI" sz="1400" i="1" noProof="0" dirty="0"/>
              <a:t>Kirjoita valmiiksi lista mahdollisista strategisista teemoista.</a:t>
            </a:r>
          </a:p>
          <a:p>
            <a:pPr marL="230400" lvl="1" indent="0">
              <a:lnSpc>
                <a:spcPct val="100000"/>
              </a:lnSpc>
              <a:buNone/>
            </a:pPr>
            <a:r>
              <a:rPr lang="fi-FI" sz="1400" i="1" noProof="0" dirty="0"/>
              <a:t>Kysymyksen tavoitteena on selvittää, mitkä teemat ovat erityisen tärkeitä ja mitä teemoja työpajassa täytyy ainakin käsitellä.</a:t>
            </a:r>
          </a:p>
          <a:p>
            <a:pPr marL="230400" indent="-230400">
              <a:lnSpc>
                <a:spcPct val="100000"/>
              </a:lnSpc>
            </a:pPr>
            <a:r>
              <a:rPr lang="fi-FI" sz="1600" b="1" noProof="0" dirty="0"/>
              <a:t>Mitä pitäisi mielestäsi saada aikaan seuraavalla strategiakaudella?</a:t>
            </a:r>
            <a:endParaRPr lang="fi-FI" sz="1600" noProof="0" dirty="0"/>
          </a:p>
        </p:txBody>
      </p:sp>
      <p:sp>
        <p:nvSpPr>
          <p:cNvPr id="7" name="Sisällön paikkamerkki 6">
            <a:extLst>
              <a:ext uri="{FF2B5EF4-FFF2-40B4-BE49-F238E27FC236}">
                <a16:creationId xmlns:a16="http://schemas.microsoft.com/office/drawing/2014/main" id="{5BE800BB-9BDF-BB53-B6FF-1202F87E8A2F}"/>
              </a:ext>
            </a:extLst>
          </p:cNvPr>
          <p:cNvSpPr>
            <a:spLocks noGrp="1"/>
          </p:cNvSpPr>
          <p:nvPr>
            <p:ph sz="quarter" idx="4"/>
          </p:nvPr>
        </p:nvSpPr>
        <p:spPr>
          <a:xfrm>
            <a:off x="6169027" y="1890574"/>
            <a:ext cx="5186361" cy="4202114"/>
          </a:xfrm>
        </p:spPr>
        <p:txBody>
          <a:bodyPr vert="horz" lIns="91440" tIns="45720" rIns="91440" bIns="45720" rtlCol="0" anchor="t">
            <a:noAutofit/>
          </a:bodyPr>
          <a:lstStyle/>
          <a:p>
            <a:pPr>
              <a:lnSpc>
                <a:spcPct val="100000"/>
              </a:lnSpc>
            </a:pPr>
            <a:r>
              <a:rPr lang="fi-FI" sz="1600" b="1" noProof="0" dirty="0"/>
              <a:t>Puuttuuko mielestäsi jokin olennainen strateginen teema?</a:t>
            </a:r>
          </a:p>
          <a:p>
            <a:pPr marL="230400" lvl="1" indent="0">
              <a:lnSpc>
                <a:spcPct val="100000"/>
              </a:lnSpc>
              <a:buNone/>
            </a:pPr>
            <a:r>
              <a:rPr lang="fi-FI" sz="1400" i="1" noProof="0" dirty="0"/>
              <a:t>Kysymyksen tavoitteena on selvittää, mitä muuta, esimerkiksi jotain uutta näkökulmaa, pitäisi työpajassa käsitellä.</a:t>
            </a:r>
          </a:p>
          <a:p>
            <a:pPr>
              <a:lnSpc>
                <a:spcPct val="100000"/>
              </a:lnSpc>
            </a:pPr>
            <a:r>
              <a:rPr lang="fi-FI" sz="1600" b="1" noProof="0" dirty="0"/>
              <a:t>Mihin asioihin kunnan tulisi erityisesti vaikuttaa tärkeimmiksi nostamissasi teemoissa?</a:t>
            </a:r>
          </a:p>
          <a:p>
            <a:pPr>
              <a:lnSpc>
                <a:spcPct val="100000"/>
              </a:lnSpc>
            </a:pPr>
            <a:r>
              <a:rPr lang="fi-FI" sz="1600" b="1" noProof="0" dirty="0"/>
              <a:t>Millaisia strategian mittaamisen ja seurannan haasteita kunnassasi on?</a:t>
            </a:r>
          </a:p>
          <a:p>
            <a:pPr marL="230400" lvl="1" indent="0">
              <a:lnSpc>
                <a:spcPct val="100000"/>
              </a:lnSpc>
              <a:buNone/>
            </a:pPr>
            <a:r>
              <a:rPr lang="fi-FI" sz="1400" i="1" noProof="0" dirty="0"/>
              <a:t>Kysymyksen tavoitteena on kartoittaa, miten mittaamisen nykytila kunnassa koetaan.</a:t>
            </a:r>
          </a:p>
          <a:p>
            <a:pPr>
              <a:lnSpc>
                <a:spcPct val="100000"/>
              </a:lnSpc>
            </a:pPr>
            <a:r>
              <a:rPr lang="fi-FI" sz="1600" b="1" noProof="0" dirty="0"/>
              <a:t>Miten kunnan strategisia tavoitteita tulisi mielestäsi mitata?</a:t>
            </a:r>
          </a:p>
          <a:p>
            <a:pPr marL="230400" lvl="1" indent="0">
              <a:lnSpc>
                <a:spcPct val="100000"/>
              </a:lnSpc>
              <a:buNone/>
            </a:pPr>
            <a:r>
              <a:rPr lang="fi-FI" sz="1400" i="1" noProof="0" dirty="0"/>
              <a:t>Kysymyksen tavoitteena on selvittää, millaiset mittarit koetaan toimiviksi ja miten strategian ja mittareiden suhde ymmärretään.</a:t>
            </a:r>
          </a:p>
        </p:txBody>
      </p:sp>
      <p:grpSp>
        <p:nvGrpSpPr>
          <p:cNvPr id="26" name="Ryhmä 25">
            <a:extLst>
              <a:ext uri="{FF2B5EF4-FFF2-40B4-BE49-F238E27FC236}">
                <a16:creationId xmlns:a16="http://schemas.microsoft.com/office/drawing/2014/main" id="{DC609513-F1BD-C6D0-019C-960BA0AD184E}"/>
              </a:ext>
              <a:ext uri="{C183D7F6-B498-43B3-948B-1728B52AA6E4}">
                <adec:decorative xmlns:adec="http://schemas.microsoft.com/office/drawing/2017/decorative" val="1"/>
              </a:ext>
            </a:extLst>
          </p:cNvPr>
          <p:cNvGrpSpPr/>
          <p:nvPr/>
        </p:nvGrpSpPr>
        <p:grpSpPr>
          <a:xfrm>
            <a:off x="250581" y="2736785"/>
            <a:ext cx="385224" cy="1384430"/>
            <a:chOff x="250581" y="242307"/>
            <a:chExt cx="385224" cy="1384430"/>
          </a:xfrm>
        </p:grpSpPr>
        <p:grpSp>
          <p:nvGrpSpPr>
            <p:cNvPr id="27" name="Ryhmä 26">
              <a:extLst>
                <a:ext uri="{FF2B5EF4-FFF2-40B4-BE49-F238E27FC236}">
                  <a16:creationId xmlns:a16="http://schemas.microsoft.com/office/drawing/2014/main" id="{A976C5CD-7513-E177-6B89-063930B8A783}"/>
                </a:ext>
              </a:extLst>
            </p:cNvPr>
            <p:cNvGrpSpPr/>
            <p:nvPr/>
          </p:nvGrpSpPr>
          <p:grpSpPr>
            <a:xfrm>
              <a:off x="273561" y="284727"/>
              <a:ext cx="362244" cy="1342010"/>
              <a:chOff x="273561" y="284727"/>
              <a:chExt cx="362244" cy="1342010"/>
            </a:xfrm>
          </p:grpSpPr>
          <p:sp>
            <p:nvSpPr>
              <p:cNvPr id="29" name="Ellipsi 28">
                <a:extLst>
                  <a:ext uri="{FF2B5EF4-FFF2-40B4-BE49-F238E27FC236}">
                    <a16:creationId xmlns:a16="http://schemas.microsoft.com/office/drawing/2014/main" id="{C9AD27AE-5BFB-097E-2CEC-2B6DC9100A58}"/>
                  </a:ext>
                </a:extLst>
              </p:cNvPr>
              <p:cNvSpPr/>
              <p:nvPr/>
            </p:nvSpPr>
            <p:spPr>
              <a:xfrm>
                <a:off x="273561" y="284727"/>
                <a:ext cx="362244" cy="362244"/>
              </a:xfrm>
              <a:prstGeom prst="ellipse">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30" name="Ellipsi 29">
                <a:extLst>
                  <a:ext uri="{FF2B5EF4-FFF2-40B4-BE49-F238E27FC236}">
                    <a16:creationId xmlns:a16="http://schemas.microsoft.com/office/drawing/2014/main" id="{71A0B2EA-7F73-0A86-A318-73F3F8564BC9}"/>
                  </a:ext>
                </a:extLst>
              </p:cNvPr>
              <p:cNvSpPr/>
              <p:nvPr/>
            </p:nvSpPr>
            <p:spPr>
              <a:xfrm>
                <a:off x="273561" y="774610"/>
                <a:ext cx="362244" cy="362244"/>
              </a:xfrm>
              <a:prstGeom prst="ellipse">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sz="6000" b="1" dirty="0">
                  <a:solidFill>
                    <a:srgbClr val="105F72"/>
                  </a:solidFill>
                </a:endParaRPr>
              </a:p>
            </p:txBody>
          </p:sp>
          <p:sp>
            <p:nvSpPr>
              <p:cNvPr id="31" name="Ellipsi 30">
                <a:extLst>
                  <a:ext uri="{FF2B5EF4-FFF2-40B4-BE49-F238E27FC236}">
                    <a16:creationId xmlns:a16="http://schemas.microsoft.com/office/drawing/2014/main" id="{C0AB0AB0-1B53-DF4F-418A-C49AA907C8F1}"/>
                  </a:ext>
                </a:extLst>
              </p:cNvPr>
              <p:cNvSpPr/>
              <p:nvPr/>
            </p:nvSpPr>
            <p:spPr>
              <a:xfrm>
                <a:off x="273561" y="1264493"/>
                <a:ext cx="362244" cy="362244"/>
              </a:xfrm>
              <a:prstGeom prst="ellipse">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grpSp>
        <p:pic>
          <p:nvPicPr>
            <p:cNvPr id="28" name="Kuva 27">
              <a:extLst>
                <a:ext uri="{FF2B5EF4-FFF2-40B4-BE49-F238E27FC236}">
                  <a16:creationId xmlns:a16="http://schemas.microsoft.com/office/drawing/2014/main" id="{1DC1359E-7A93-8224-9C8E-1E7988C17ED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50581" y="242307"/>
              <a:ext cx="362244" cy="362243"/>
            </a:xfrm>
            <a:prstGeom prst="rect">
              <a:avLst/>
            </a:prstGeom>
          </p:spPr>
        </p:pic>
      </p:grpSp>
    </p:spTree>
    <p:extLst>
      <p:ext uri="{BB962C8B-B14F-4D97-AF65-F5344CB8AC3E}">
        <p14:creationId xmlns:p14="http://schemas.microsoft.com/office/powerpoint/2010/main" val="21625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78E3BD0-1D98-1267-277A-ED32A196C166}"/>
              </a:ext>
            </a:extLst>
          </p:cNvPr>
          <p:cNvSpPr>
            <a:spLocks noGrp="1"/>
          </p:cNvSpPr>
          <p:nvPr>
            <p:ph type="title"/>
          </p:nvPr>
        </p:nvSpPr>
        <p:spPr>
          <a:xfrm>
            <a:off x="544389" y="285615"/>
            <a:ext cx="11080241" cy="644525"/>
          </a:xfrm>
        </p:spPr>
        <p:txBody>
          <a:bodyPr>
            <a:normAutofit/>
          </a:bodyPr>
          <a:lstStyle/>
          <a:p>
            <a:r>
              <a:rPr lang="fi-FI" sz="4000" noProof="0" dirty="0"/>
              <a:t>Taulukkopohja </a:t>
            </a:r>
            <a:r>
              <a:rPr lang="fi-FI" sz="4000" b="0" noProof="0" dirty="0"/>
              <a:t>työpajan juoksutuksen laadintaan </a:t>
            </a:r>
            <a:r>
              <a:rPr lang="fi-FI" sz="2400" b="0" noProof="0" dirty="0"/>
              <a:t>1/2</a:t>
            </a:r>
            <a:endParaRPr lang="fi-FI" sz="4000" b="0" noProof="0" dirty="0"/>
          </a:p>
        </p:txBody>
      </p:sp>
      <p:sp>
        <p:nvSpPr>
          <p:cNvPr id="29" name="Tekstiruutu 28">
            <a:extLst>
              <a:ext uri="{FF2B5EF4-FFF2-40B4-BE49-F238E27FC236}">
                <a16:creationId xmlns:a16="http://schemas.microsoft.com/office/drawing/2014/main" id="{02E645FE-5BEC-B3BB-0D69-A9256CAA889D}"/>
              </a:ext>
            </a:extLst>
          </p:cNvPr>
          <p:cNvSpPr txBox="1"/>
          <p:nvPr/>
        </p:nvSpPr>
        <p:spPr>
          <a:xfrm>
            <a:off x="838199" y="880099"/>
            <a:ext cx="10347325" cy="276999"/>
          </a:xfrm>
          <a:prstGeom prst="rect">
            <a:avLst/>
          </a:prstGeom>
          <a:noFill/>
        </p:spPr>
        <p:txBody>
          <a:bodyPr wrap="square">
            <a:spAutoFit/>
          </a:bodyPr>
          <a:lstStyle/>
          <a:p>
            <a:pPr marL="71755" indent="0" algn="ctr">
              <a:buNone/>
            </a:pPr>
            <a:r>
              <a:rPr lang="fi-FI" sz="1200" dirty="0"/>
              <a:t>Voit käyttää taulukkoa apunasi työpajan juoksutusta suunnitellessasi. Tämä on esimerkki, joten </a:t>
            </a:r>
            <a:r>
              <a:rPr lang="fi-FI" sz="1200" b="1" dirty="0"/>
              <a:t>muokkaa juoksutusta </a:t>
            </a:r>
            <a:r>
              <a:rPr lang="fi-FI" sz="1200" dirty="0"/>
              <a:t>haluamallasi tavalla. </a:t>
            </a:r>
          </a:p>
        </p:txBody>
      </p:sp>
      <p:graphicFrame>
        <p:nvGraphicFramePr>
          <p:cNvPr id="4" name="Taulukko 3">
            <a:extLst>
              <a:ext uri="{FF2B5EF4-FFF2-40B4-BE49-F238E27FC236}">
                <a16:creationId xmlns:a16="http://schemas.microsoft.com/office/drawing/2014/main" id="{030FB0D0-E37C-D0AE-63FC-C9D2DCE63874}"/>
              </a:ext>
            </a:extLst>
          </p:cNvPr>
          <p:cNvGraphicFramePr>
            <a:graphicFrameLocks noGrp="1"/>
          </p:cNvGraphicFramePr>
          <p:nvPr>
            <p:extLst>
              <p:ext uri="{D42A27DB-BD31-4B8C-83A1-F6EECF244321}">
                <p14:modId xmlns:p14="http://schemas.microsoft.com/office/powerpoint/2010/main" val="1107294759"/>
              </p:ext>
            </p:extLst>
          </p:nvPr>
        </p:nvGraphicFramePr>
        <p:xfrm>
          <a:off x="250581" y="1252327"/>
          <a:ext cx="11667859" cy="5376135"/>
        </p:xfrm>
        <a:graphic>
          <a:graphicData uri="http://schemas.openxmlformats.org/drawingml/2006/table">
            <a:tbl>
              <a:tblPr firstRow="1" bandRow="1">
                <a:tableStyleId>{5C22544A-7EE6-4342-B048-85BDC9FD1C3A}</a:tableStyleId>
              </a:tblPr>
              <a:tblGrid>
                <a:gridCol w="808522">
                  <a:extLst>
                    <a:ext uri="{9D8B030D-6E8A-4147-A177-3AD203B41FA5}">
                      <a16:colId xmlns:a16="http://schemas.microsoft.com/office/drawing/2014/main" val="3882342877"/>
                    </a:ext>
                  </a:extLst>
                </a:gridCol>
                <a:gridCol w="2661543">
                  <a:extLst>
                    <a:ext uri="{9D8B030D-6E8A-4147-A177-3AD203B41FA5}">
                      <a16:colId xmlns:a16="http://schemas.microsoft.com/office/drawing/2014/main" val="3503990463"/>
                    </a:ext>
                  </a:extLst>
                </a:gridCol>
                <a:gridCol w="3507090">
                  <a:extLst>
                    <a:ext uri="{9D8B030D-6E8A-4147-A177-3AD203B41FA5}">
                      <a16:colId xmlns:a16="http://schemas.microsoft.com/office/drawing/2014/main" val="2013473899"/>
                    </a:ext>
                  </a:extLst>
                </a:gridCol>
                <a:gridCol w="3458567">
                  <a:extLst>
                    <a:ext uri="{9D8B030D-6E8A-4147-A177-3AD203B41FA5}">
                      <a16:colId xmlns:a16="http://schemas.microsoft.com/office/drawing/2014/main" val="1988629586"/>
                    </a:ext>
                  </a:extLst>
                </a:gridCol>
                <a:gridCol w="1232137">
                  <a:extLst>
                    <a:ext uri="{9D8B030D-6E8A-4147-A177-3AD203B41FA5}">
                      <a16:colId xmlns:a16="http://schemas.microsoft.com/office/drawing/2014/main" val="470540187"/>
                    </a:ext>
                  </a:extLst>
                </a:gridCol>
              </a:tblGrid>
              <a:tr h="280225">
                <a:tc>
                  <a:txBody>
                    <a:bodyPr/>
                    <a:lstStyle/>
                    <a:p>
                      <a:pPr algn="ctr"/>
                      <a:r>
                        <a:rPr lang="fi-FI" sz="1000" dirty="0"/>
                        <a:t>Aikataulu</a:t>
                      </a:r>
                      <a:endParaRPr lang="fi-FI" sz="800" dirty="0"/>
                    </a:p>
                  </a:txBody>
                  <a:tcPr>
                    <a:solidFill>
                      <a:schemeClr val="tx1"/>
                    </a:solidFill>
                  </a:tcPr>
                </a:tc>
                <a:tc>
                  <a:txBody>
                    <a:bodyPr/>
                    <a:lstStyle/>
                    <a:p>
                      <a:pPr algn="ctr"/>
                      <a:r>
                        <a:rPr lang="fi-FI" sz="1000" dirty="0"/>
                        <a:t>Sisältö (esimerkit)</a:t>
                      </a:r>
                      <a:endParaRPr lang="fi-FI" sz="800" dirty="0"/>
                    </a:p>
                  </a:txBody>
                  <a:tcPr>
                    <a:solidFill>
                      <a:schemeClr val="tx1"/>
                    </a:solidFill>
                  </a:tcPr>
                </a:tc>
                <a:tc>
                  <a:txBody>
                    <a:bodyPr/>
                    <a:lstStyle/>
                    <a:p>
                      <a:pPr algn="ctr"/>
                      <a:r>
                        <a:rPr lang="fi-FI" sz="1000" dirty="0"/>
                        <a:t>Osion tavoite / pääkysymys</a:t>
                      </a:r>
                    </a:p>
                  </a:txBody>
                  <a:tcPr>
                    <a:solidFill>
                      <a:schemeClr val="tx1"/>
                    </a:solidFill>
                  </a:tcPr>
                </a:tc>
                <a:tc>
                  <a:txBody>
                    <a:bodyPr/>
                    <a:lstStyle/>
                    <a:p>
                      <a:pPr algn="ctr"/>
                      <a:r>
                        <a:rPr lang="fi-FI" sz="1000" dirty="0"/>
                        <a:t>Diat / materiaalit /menetelmät</a:t>
                      </a:r>
                    </a:p>
                  </a:txBody>
                  <a:tcPr>
                    <a:solidFill>
                      <a:schemeClr val="tx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i-FI" sz="1000" dirty="0"/>
                        <a:t>Vastuu</a:t>
                      </a:r>
                    </a:p>
                  </a:txBody>
                  <a:tcPr>
                    <a:solidFill>
                      <a:schemeClr val="tx1"/>
                    </a:solidFill>
                  </a:tcPr>
                </a:tc>
                <a:extLst>
                  <a:ext uri="{0D108BD9-81ED-4DB2-BD59-A6C34878D82A}">
                    <a16:rowId xmlns:a16="http://schemas.microsoft.com/office/drawing/2014/main" val="2826519737"/>
                  </a:ext>
                </a:extLst>
              </a:tr>
              <a:tr h="549984">
                <a:tc>
                  <a:txBody>
                    <a:bodyPr/>
                    <a:lstStyle/>
                    <a:p>
                      <a:r>
                        <a:rPr lang="fi-FI" sz="1400" b="1" dirty="0"/>
                        <a:t>10 min</a:t>
                      </a:r>
                    </a:p>
                  </a:txBody>
                  <a:tcPr marL="108000" marR="46800" marT="72000" marB="46800">
                    <a:solidFill>
                      <a:schemeClr val="tx1">
                        <a:lumMod val="10000"/>
                        <a:lumOff val="90000"/>
                      </a:schemeClr>
                    </a:solidFill>
                  </a:tcPr>
                </a:tc>
                <a:tc>
                  <a:txBody>
                    <a:bodyPr/>
                    <a:lstStyle/>
                    <a:p>
                      <a:r>
                        <a:rPr lang="fi-FI" sz="1400" b="1" dirty="0"/>
                        <a:t>Alkusanat</a:t>
                      </a:r>
                      <a:r>
                        <a:rPr lang="fi-FI" sz="1400" dirty="0"/>
                        <a:t> ja ohjeet työskentelyyn</a:t>
                      </a:r>
                      <a:endParaRPr lang="fi-FI" sz="1400" b="1" dirty="0"/>
                    </a:p>
                  </a:txBody>
                  <a:tcPr marL="108000" marR="46800" marT="72000" marB="46800">
                    <a:solidFill>
                      <a:schemeClr val="tx1">
                        <a:lumMod val="10000"/>
                        <a:lumOff val="90000"/>
                      </a:schemeClr>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i-FI" sz="1000" dirty="0"/>
                        <a:t>Päivän ohjelman esitteleminen ja päivän tavoitteen kirkastaminen</a:t>
                      </a:r>
                    </a:p>
                    <a:p>
                      <a:pPr marL="171450" marR="0" lvl="0" indent="-171450" algn="l" rtl="0" eaLnBrk="1" fontAlgn="auto" latinLnBrk="0" hangingPunct="1">
                        <a:lnSpc>
                          <a:spcPct val="100000"/>
                        </a:lnSpc>
                        <a:spcBef>
                          <a:spcPts val="0"/>
                        </a:spcBef>
                        <a:spcAft>
                          <a:spcPts val="0"/>
                        </a:spcAft>
                        <a:buClrTx/>
                        <a:buSzTx/>
                        <a:buFont typeface="Arial" panose="020B0604020202020204" pitchFamily="34" charset="0"/>
                        <a:buChar char="•"/>
                      </a:pPr>
                      <a:r>
                        <a:rPr lang="fi-FI" sz="1000" dirty="0"/>
                        <a:t>Työtapojen esittely </a:t>
                      </a:r>
                    </a:p>
                  </a:txBody>
                  <a:tcPr>
                    <a:solidFill>
                      <a:schemeClr val="tx1">
                        <a:lumMod val="10000"/>
                        <a:lumOff val="90000"/>
                      </a:schemeClr>
                    </a:solidFill>
                  </a:tcPr>
                </a:tc>
                <a:tc>
                  <a:txBody>
                    <a:bodyPr/>
                    <a:lstStyle/>
                    <a:p>
                      <a:pPr marL="171450" marR="0" lvl="0" indent="-171450" algn="l" rtl="0" eaLnBrk="1" fontAlgn="auto" latinLnBrk="0" hangingPunct="1">
                        <a:lnSpc>
                          <a:spcPct val="100000"/>
                        </a:lnSpc>
                        <a:spcBef>
                          <a:spcPts val="0"/>
                        </a:spcBef>
                        <a:spcAft>
                          <a:spcPts val="0"/>
                        </a:spcAft>
                        <a:buClrTx/>
                        <a:buSzTx/>
                        <a:buFont typeface="Arial" panose="020B0604020202020204" pitchFamily="34" charset="0"/>
                        <a:buChar char="•"/>
                      </a:pPr>
                      <a:r>
                        <a:rPr lang="fi-FI" sz="1000" dirty="0"/>
                        <a:t>Dia 38: "Työpajan ohjelma"  (muokattuna päivän aikataulu, ohjeet työskentelyyn, tavoite)</a:t>
                      </a:r>
                    </a:p>
                  </a:txBody>
                  <a:tcPr>
                    <a:solidFill>
                      <a:schemeClr val="tx1">
                        <a:lumMod val="10000"/>
                        <a:lumOff val="90000"/>
                      </a:schemeClr>
                    </a:solidFill>
                  </a:tcPr>
                </a:tc>
                <a:tc>
                  <a:txBody>
                    <a:bodyPr/>
                    <a:lstStyle/>
                    <a:p>
                      <a:r>
                        <a:rPr lang="fi-FI" sz="1000" dirty="0"/>
                        <a:t>Pääfasilitaattori</a:t>
                      </a:r>
                      <a:br>
                        <a:rPr lang="fi-FI" sz="1000" dirty="0"/>
                      </a:br>
                      <a:endParaRPr lang="fi-FI" sz="1000" dirty="0"/>
                    </a:p>
                  </a:txBody>
                  <a:tcPr>
                    <a:solidFill>
                      <a:schemeClr val="tx1">
                        <a:lumMod val="10000"/>
                        <a:lumOff val="90000"/>
                      </a:schemeClr>
                    </a:solidFill>
                  </a:tcPr>
                </a:tc>
                <a:extLst>
                  <a:ext uri="{0D108BD9-81ED-4DB2-BD59-A6C34878D82A}">
                    <a16:rowId xmlns:a16="http://schemas.microsoft.com/office/drawing/2014/main" val="714728"/>
                  </a:ext>
                </a:extLst>
              </a:tr>
              <a:tr h="589766">
                <a:tc>
                  <a:txBody>
                    <a:bodyPr/>
                    <a:lstStyle/>
                    <a:p>
                      <a:r>
                        <a:rPr lang="fi-FI" sz="1400" b="1" dirty="0"/>
                        <a:t>20 min</a:t>
                      </a:r>
                    </a:p>
                  </a:txBody>
                  <a:tcPr marL="108000" marR="46800" marT="72000" marB="46800">
                    <a:solidFill>
                      <a:schemeClr val="tx1">
                        <a:lumMod val="10000"/>
                        <a:lumOff val="90000"/>
                      </a:schemeClr>
                    </a:solidFill>
                  </a:tcPr>
                </a:tc>
                <a:tc>
                  <a:txBody>
                    <a:bodyPr/>
                    <a:lstStyle/>
                    <a:p>
                      <a:r>
                        <a:rPr lang="fi-FI" sz="1400" b="1" dirty="0">
                          <a:ea typeface="+mn-lt"/>
                          <a:cs typeface="+mn-lt"/>
                        </a:rPr>
                        <a:t>Johdanto</a:t>
                      </a:r>
                      <a:r>
                        <a:rPr lang="fi-FI" sz="1400" dirty="0">
                          <a:ea typeface="+mn-lt"/>
                          <a:cs typeface="+mn-lt"/>
                        </a:rPr>
                        <a:t> </a:t>
                      </a:r>
                      <a:br>
                        <a:rPr lang="fi-FI" sz="1400" dirty="0">
                          <a:ea typeface="+mn-lt"/>
                          <a:cs typeface="+mn-lt"/>
                        </a:rPr>
                      </a:br>
                      <a:r>
                        <a:rPr lang="fi-FI" sz="1400" dirty="0">
                          <a:ea typeface="+mn-lt"/>
                          <a:cs typeface="+mn-lt"/>
                        </a:rPr>
                        <a:t>tavoitteisiin ja teemoihin </a:t>
                      </a:r>
                      <a:endParaRPr lang="fi-FI" sz="1400" b="1" dirty="0"/>
                    </a:p>
                  </a:txBody>
                  <a:tcPr marL="108000" marR="46800" marT="72000" marB="46800">
                    <a:solidFill>
                      <a:schemeClr val="tx1">
                        <a:lumMod val="10000"/>
                        <a:lumOff val="90000"/>
                      </a:schemeClr>
                    </a:solidFill>
                  </a:tcPr>
                </a:tc>
                <a:tc>
                  <a:txBody>
                    <a:bodyPr/>
                    <a:lstStyle/>
                    <a:p>
                      <a:pPr marL="171450" marR="0" lvl="0" indent="-171450" algn="l" rtl="0" eaLnBrk="1" fontAlgn="auto" latinLnBrk="0" hangingPunct="1">
                        <a:lnSpc>
                          <a:spcPct val="100000"/>
                        </a:lnSpc>
                        <a:spcBef>
                          <a:spcPts val="0"/>
                        </a:spcBef>
                        <a:spcAft>
                          <a:spcPts val="0"/>
                        </a:spcAft>
                        <a:buClrTx/>
                        <a:buSzTx/>
                        <a:buFont typeface="Arial" panose="020B0604020202020204" pitchFamily="34" charset="0"/>
                        <a:buChar char="•"/>
                      </a:pPr>
                      <a:r>
                        <a:rPr lang="fi-FI" sz="1000" dirty="0">
                          <a:ea typeface="+mn-lt"/>
                          <a:cs typeface="+mn-lt"/>
                        </a:rPr>
                        <a:t>Kunnan tilannekuvan läpikäynti ja toimintaympäristön muutostekijöistä kertominen (15—20 min). Mahdollisen ennakkotehtävän läpikäynti (5 min). </a:t>
                      </a:r>
                    </a:p>
                  </a:txBody>
                  <a:tcPr>
                    <a:solidFill>
                      <a:schemeClr val="tx1">
                        <a:lumMod val="10000"/>
                        <a:lumOff val="90000"/>
                      </a:schemeClr>
                    </a:solidFill>
                  </a:tcPr>
                </a:tc>
                <a:tc>
                  <a:txBody>
                    <a:bodyPr/>
                    <a:lstStyle/>
                    <a:p>
                      <a:pPr marL="171450" marR="0" lvl="0" indent="-171450" algn="l" rtl="0" eaLnBrk="1" fontAlgn="auto" latinLnBrk="0" hangingPunct="1">
                        <a:lnSpc>
                          <a:spcPct val="100000"/>
                        </a:lnSpc>
                        <a:spcBef>
                          <a:spcPts val="0"/>
                        </a:spcBef>
                        <a:spcAft>
                          <a:spcPts val="0"/>
                        </a:spcAft>
                        <a:buClrTx/>
                        <a:buSzTx/>
                        <a:buFont typeface="Arial" panose="020B0604020202020204" pitchFamily="34" charset="0"/>
                        <a:buChar char="•"/>
                      </a:pPr>
                      <a:r>
                        <a:rPr lang="fi-FI" sz="1000" dirty="0"/>
                        <a:t>Diat 20—26</a:t>
                      </a:r>
                      <a:endParaRPr lang="fi-FI" sz="1000" dirty="0">
                        <a:ea typeface="+mn-lt"/>
                        <a:cs typeface="+mn-lt"/>
                      </a:endParaRPr>
                    </a:p>
                  </a:txBody>
                  <a:tcPr>
                    <a:solidFill>
                      <a:schemeClr val="tx1">
                        <a:lumMod val="10000"/>
                        <a:lumOff val="90000"/>
                      </a:schemeClr>
                    </a:solidFill>
                  </a:tcPr>
                </a:tc>
                <a:tc>
                  <a:txBody>
                    <a:bodyPr/>
                    <a:lstStyle/>
                    <a:p>
                      <a:r>
                        <a:rPr lang="fi-FI" sz="1000" dirty="0"/>
                        <a:t>Pääfasilitaattori</a:t>
                      </a:r>
                    </a:p>
                  </a:txBody>
                  <a:tcPr>
                    <a:solidFill>
                      <a:schemeClr val="tx1">
                        <a:lumMod val="10000"/>
                        <a:lumOff val="90000"/>
                      </a:schemeClr>
                    </a:solidFill>
                  </a:tcPr>
                </a:tc>
                <a:extLst>
                  <a:ext uri="{0D108BD9-81ED-4DB2-BD59-A6C34878D82A}">
                    <a16:rowId xmlns:a16="http://schemas.microsoft.com/office/drawing/2014/main" val="3355437765"/>
                  </a:ext>
                </a:extLst>
              </a:tr>
              <a:tr h="688989">
                <a:tc>
                  <a:txBody>
                    <a:bodyPr/>
                    <a:lstStyle/>
                    <a:p>
                      <a:r>
                        <a:rPr lang="fi-FI" sz="1400" b="1" dirty="0"/>
                        <a:t>60 min</a:t>
                      </a:r>
                    </a:p>
                    <a:p>
                      <a:r>
                        <a:rPr lang="fi-FI" sz="900" dirty="0"/>
                        <a:t>teemoittain työstö</a:t>
                      </a:r>
                    </a:p>
                  </a:txBody>
                  <a:tcPr marL="108000" marR="46800" marT="72000" marB="46800">
                    <a:solidFill>
                      <a:schemeClr val="tx1">
                        <a:lumMod val="10000"/>
                        <a:lumOff val="90000"/>
                      </a:schemeClr>
                    </a:solidFill>
                  </a:tcPr>
                </a:tc>
                <a:tc>
                  <a:txBody>
                    <a:bodyPr/>
                    <a:lstStyle/>
                    <a:p>
                      <a:r>
                        <a:rPr lang="fi-FI" sz="1400" b="0" dirty="0"/>
                        <a:t>Ryhmätyöskentely 1</a:t>
                      </a:r>
                      <a:r>
                        <a:rPr lang="fi-FI" sz="1400" dirty="0"/>
                        <a:t>:</a:t>
                      </a:r>
                      <a:br>
                        <a:rPr lang="fi-FI" sz="1400" dirty="0"/>
                      </a:br>
                      <a:r>
                        <a:rPr lang="fi-FI" sz="1400" b="1" dirty="0"/>
                        <a:t>Strategiset päämäärät</a:t>
                      </a:r>
                      <a:r>
                        <a:rPr lang="fi-FI" sz="1400" dirty="0"/>
                        <a:t> ja nykytilanne</a:t>
                      </a:r>
                    </a:p>
                  </a:txBody>
                  <a:tcPr marL="108000" marR="46800" marT="72000" marB="46800">
                    <a:solidFill>
                      <a:schemeClr val="tx1">
                        <a:lumMod val="10000"/>
                        <a:lumOff val="90000"/>
                      </a:schemeClr>
                    </a:solidFill>
                  </a:tcPr>
                </a:tc>
                <a:tc>
                  <a:txBody>
                    <a:bodyPr/>
                    <a:lstStyle/>
                    <a:p>
                      <a:pPr marL="171450" indent="-171450">
                        <a:buFont typeface="Arial" panose="020B0604020202020204" pitchFamily="34" charset="0"/>
                        <a:buChar char="•"/>
                      </a:pPr>
                      <a:r>
                        <a:rPr lang="fi-FI" sz="1000" dirty="0"/>
                        <a:t>Kysymys: Mihin kyseisessä teemassa halutaan erityisesti pyrkiä? Mikä teemassa nostetaan päämääräksi? </a:t>
                      </a:r>
                    </a:p>
                    <a:p>
                      <a:pPr marL="171450" indent="-171450">
                        <a:buFont typeface="Arial" panose="020B0604020202020204" pitchFamily="34" charset="0"/>
                        <a:buChar char="•"/>
                      </a:pPr>
                      <a:r>
                        <a:rPr lang="fi-FI" sz="1000" dirty="0"/>
                        <a:t>Jokaiselle valitulle teemalle muodostetaan päämääräaihio </a:t>
                      </a:r>
                    </a:p>
                  </a:txBody>
                  <a:tcPr>
                    <a:solidFill>
                      <a:schemeClr val="tx1">
                        <a:lumMod val="10000"/>
                        <a:lumOff val="90000"/>
                      </a:schemeClr>
                    </a:solidFill>
                  </a:tcPr>
                </a:tc>
                <a:tc>
                  <a:txBody>
                    <a:bodyPr/>
                    <a:lstStyle/>
                    <a:p>
                      <a:pPr marL="171450" indent="-171450">
                        <a:buFont typeface="Arial"/>
                        <a:buChar char="•"/>
                      </a:pPr>
                      <a:r>
                        <a:rPr lang="fi-FI" sz="1000" dirty="0"/>
                        <a:t>Dia 31: "Ryhmätyöskentely 1.", tehtävänanto</a:t>
                      </a:r>
                    </a:p>
                    <a:p>
                      <a:pPr marL="171450" indent="-171450">
                        <a:buFont typeface="Arial" panose="020B0604020202020204" pitchFamily="34" charset="0"/>
                        <a:buChar char="•"/>
                      </a:pPr>
                      <a:r>
                        <a:rPr lang="fi-FI" sz="1000" dirty="0"/>
                        <a:t>Ryhmätyöskentely: Valtuutetut kiertävät teemapisteet, kirjuri kirjaa keskustelua. Kirjuri tiivistää ryhmien keskusteluja, ryhmät jatkojalostavat ideoita. </a:t>
                      </a:r>
                    </a:p>
                  </a:txBody>
                  <a:tcPr>
                    <a:solidFill>
                      <a:schemeClr val="tx1">
                        <a:lumMod val="10000"/>
                        <a:lumOff val="90000"/>
                      </a:schemeClr>
                    </a:solidFill>
                  </a:tcPr>
                </a:tc>
                <a:tc>
                  <a:txBody>
                    <a:bodyPr/>
                    <a:lstStyle/>
                    <a:p>
                      <a:r>
                        <a:rPr lang="fi-FI" sz="1000" dirty="0"/>
                        <a:t>Pääfasilitaattori vastaa aikataulusta. Ryhmillä kirjurit.</a:t>
                      </a:r>
                    </a:p>
                  </a:txBody>
                  <a:tcPr>
                    <a:solidFill>
                      <a:schemeClr val="tx1">
                        <a:lumMod val="10000"/>
                        <a:lumOff val="90000"/>
                      </a:schemeClr>
                    </a:solidFill>
                  </a:tcPr>
                </a:tc>
                <a:extLst>
                  <a:ext uri="{0D108BD9-81ED-4DB2-BD59-A6C34878D82A}">
                    <a16:rowId xmlns:a16="http://schemas.microsoft.com/office/drawing/2014/main" val="3714781888"/>
                  </a:ext>
                </a:extLst>
              </a:tr>
              <a:tr h="566928">
                <a:tc>
                  <a:txBody>
                    <a:bodyPr/>
                    <a:lstStyle/>
                    <a:p>
                      <a:r>
                        <a:rPr lang="fi-FI" sz="1400" b="1" dirty="0">
                          <a:cs typeface="Segoe UI"/>
                        </a:rPr>
                        <a:t>10 min</a:t>
                      </a:r>
                      <a:endParaRPr lang="fi-FI" sz="1400" b="1" dirty="0"/>
                    </a:p>
                  </a:txBody>
                  <a:tcPr marL="108000" marR="46800" marT="72000" marB="46800">
                    <a:solidFill>
                      <a:schemeClr val="tx1">
                        <a:lumMod val="10000"/>
                        <a:lumOff val="90000"/>
                      </a:schemeClr>
                    </a:solidFill>
                  </a:tcPr>
                </a:tc>
                <a:tc>
                  <a:txBody>
                    <a:bodyPr/>
                    <a:lstStyle/>
                    <a:p>
                      <a:r>
                        <a:rPr lang="fi-FI" sz="1400" b="1" dirty="0">
                          <a:cs typeface="Segoe UI"/>
                        </a:rPr>
                        <a:t>Ryhmätyön purku</a:t>
                      </a:r>
                      <a:r>
                        <a:rPr lang="fi-FI" sz="1400" dirty="0">
                          <a:cs typeface="Segoe UI"/>
                        </a:rPr>
                        <a:t> kirjurien johdolla</a:t>
                      </a:r>
                      <a:endParaRPr lang="fi-FI" sz="1400" b="1" dirty="0"/>
                    </a:p>
                  </a:txBody>
                  <a:tcPr marL="108000" marR="46800" marT="72000" marB="46800">
                    <a:solidFill>
                      <a:schemeClr val="tx1">
                        <a:lumMod val="10000"/>
                        <a:lumOff val="90000"/>
                      </a:schemeClr>
                    </a:solidFill>
                  </a:tcPr>
                </a:tc>
                <a:tc>
                  <a:txBody>
                    <a:bodyPr/>
                    <a:lstStyle/>
                    <a:p>
                      <a:pPr marL="171450" marR="0" lvl="0" indent="-171450" algn="l" rtl="0" eaLnBrk="1" fontAlgn="auto" latinLnBrk="0" hangingPunct="1">
                        <a:lnSpc>
                          <a:spcPct val="100000"/>
                        </a:lnSpc>
                        <a:spcBef>
                          <a:spcPts val="0"/>
                        </a:spcBef>
                        <a:spcAft>
                          <a:spcPts val="0"/>
                        </a:spcAft>
                        <a:buClrTx/>
                        <a:buSzTx/>
                        <a:buFont typeface="Arial" panose="020B0604020202020204" pitchFamily="34" charset="0"/>
                        <a:buChar char="•"/>
                      </a:pPr>
                      <a:r>
                        <a:rPr lang="fi-FI" sz="1000" dirty="0"/>
                        <a:t>Jokainen kirjuri kertoo, mistä teemassa keskusteltiin sekä esittelee ryhmätyössä muodostettu aihio päämäärästä </a:t>
                      </a:r>
                    </a:p>
                  </a:txBody>
                  <a:tcPr>
                    <a:solidFill>
                      <a:schemeClr val="tx1">
                        <a:lumMod val="10000"/>
                        <a:lumOff val="90000"/>
                      </a:schemeClr>
                    </a:solidFill>
                  </a:tcPr>
                </a:tc>
                <a:tc>
                  <a:txBody>
                    <a:bodyPr/>
                    <a:lstStyle/>
                    <a:p>
                      <a:pPr marL="171450" indent="-171450">
                        <a:buFont typeface="Arial" panose="020B0604020202020204" pitchFamily="34" charset="0"/>
                        <a:buChar char="•"/>
                      </a:pPr>
                      <a:r>
                        <a:rPr lang="fi-FI" sz="1000" dirty="0"/>
                        <a:t>Kaikki yhdessä</a:t>
                      </a:r>
                    </a:p>
                    <a:p>
                      <a:pPr marL="171450" indent="-171450">
                        <a:buFont typeface="Arial" panose="020B0604020202020204" pitchFamily="34" charset="0"/>
                        <a:buChar char="•"/>
                      </a:pPr>
                      <a:r>
                        <a:rPr lang="fi-FI" sz="1000" dirty="0"/>
                        <a:t>Kirjurit esittelevät suullisesti tuotokset (tukena muistiinpanot)</a:t>
                      </a:r>
                    </a:p>
                  </a:txBody>
                  <a:tcPr>
                    <a:solidFill>
                      <a:schemeClr val="tx1">
                        <a:lumMod val="10000"/>
                        <a:lumOff val="90000"/>
                      </a:schemeClr>
                    </a:solidFill>
                  </a:tcPr>
                </a:tc>
                <a:tc>
                  <a:txBody>
                    <a:bodyPr/>
                    <a:lstStyle/>
                    <a:p>
                      <a:r>
                        <a:rPr lang="fi-FI" sz="1000" dirty="0"/>
                        <a:t>Pääfasilitaattori vastaa aikataulusta, kirjurit purusta</a:t>
                      </a:r>
                    </a:p>
                  </a:txBody>
                  <a:tcPr>
                    <a:solidFill>
                      <a:schemeClr val="tx1">
                        <a:lumMod val="10000"/>
                        <a:lumOff val="90000"/>
                      </a:schemeClr>
                    </a:solidFill>
                  </a:tcPr>
                </a:tc>
                <a:extLst>
                  <a:ext uri="{0D108BD9-81ED-4DB2-BD59-A6C34878D82A}">
                    <a16:rowId xmlns:a16="http://schemas.microsoft.com/office/drawing/2014/main" val="2294927960"/>
                  </a:ext>
                </a:extLst>
              </a:tr>
              <a:tr h="261418">
                <a:tc gridSpan="5">
                  <a:txBody>
                    <a:bodyPr/>
                    <a:lstStyle/>
                    <a:p>
                      <a:r>
                        <a:rPr lang="fi-FI" sz="1400" b="1" i="1" dirty="0">
                          <a:cs typeface="Segoe UI"/>
                        </a:rPr>
                        <a:t>10 min </a:t>
                      </a:r>
                      <a:r>
                        <a:rPr lang="fi-FI" sz="1400" i="1" dirty="0">
                          <a:cs typeface="Segoe UI"/>
                        </a:rPr>
                        <a:t>Tauko</a:t>
                      </a:r>
                      <a:endParaRPr lang="fi-FI" sz="1400" i="1" dirty="0"/>
                    </a:p>
                  </a:txBody>
                  <a:tcPr marL="108000" marR="46800" marT="72000" marB="46800">
                    <a:solidFill>
                      <a:schemeClr val="tx1">
                        <a:lumMod val="10000"/>
                        <a:lumOff val="90000"/>
                        <a:alpha val="50000"/>
                      </a:schemeClr>
                    </a:solidFill>
                  </a:tcPr>
                </a:tc>
                <a:tc hMerge="1">
                  <a:txBody>
                    <a:bodyPr/>
                    <a:lstStyle/>
                    <a:p>
                      <a:endParaRPr lang="fi-FI"/>
                    </a:p>
                  </a:txBody>
                  <a:tcPr/>
                </a:tc>
                <a:tc hMerge="1">
                  <a:txBody>
                    <a:bodyPr/>
                    <a:lstStyle/>
                    <a:p>
                      <a:endParaRPr lang="fi-FI"/>
                    </a:p>
                  </a:txBody>
                  <a:tcPr/>
                </a:tc>
                <a:tc hMerge="1">
                  <a:txBody>
                    <a:bodyPr/>
                    <a:lstStyle/>
                    <a:p>
                      <a:endParaRPr lang="fi-FI"/>
                    </a:p>
                  </a:txBody>
                  <a:tcPr/>
                </a:tc>
                <a:tc hMerge="1">
                  <a:txBody>
                    <a:bodyPr/>
                    <a:lstStyle/>
                    <a:p>
                      <a:endParaRPr lang="fi-FI" sz="1000"/>
                    </a:p>
                  </a:txBody>
                  <a:tcPr>
                    <a:solidFill>
                      <a:schemeClr val="bg2">
                        <a:lumMod val="90000"/>
                      </a:schemeClr>
                    </a:solidFill>
                  </a:tcPr>
                </a:tc>
                <a:extLst>
                  <a:ext uri="{0D108BD9-81ED-4DB2-BD59-A6C34878D82A}">
                    <a16:rowId xmlns:a16="http://schemas.microsoft.com/office/drawing/2014/main" val="3005551933"/>
                  </a:ext>
                </a:extLst>
              </a:tr>
              <a:tr h="794632">
                <a:tc>
                  <a:txBody>
                    <a:bodyPr/>
                    <a:lstStyle/>
                    <a:p>
                      <a:r>
                        <a:rPr lang="fi-FI" sz="1400" b="1" dirty="0"/>
                        <a:t>60 min</a:t>
                      </a:r>
                    </a:p>
                    <a:p>
                      <a:r>
                        <a:rPr lang="fi-FI" sz="900" dirty="0"/>
                        <a:t>teemoittain työstö</a:t>
                      </a:r>
                    </a:p>
                  </a:txBody>
                  <a:tcPr marL="108000" marR="46800" marT="72000" marB="46800">
                    <a:solidFill>
                      <a:schemeClr val="tx1">
                        <a:lumMod val="10000"/>
                        <a:lumOff val="90000"/>
                      </a:schemeClr>
                    </a:solidFill>
                  </a:tcPr>
                </a:tc>
                <a:tc>
                  <a:txBody>
                    <a:bodyPr/>
                    <a:lstStyle/>
                    <a:p>
                      <a:r>
                        <a:rPr lang="fi-FI" sz="1400" b="0" dirty="0"/>
                        <a:t>Ryhmätyöskentely 2</a:t>
                      </a:r>
                      <a:r>
                        <a:rPr lang="fi-FI" sz="1400" dirty="0"/>
                        <a:t>: </a:t>
                      </a:r>
                      <a:r>
                        <a:rPr lang="fi-FI" sz="1400" b="1" dirty="0"/>
                        <a:t>Tavoiteltavat tulokset</a:t>
                      </a:r>
                      <a:r>
                        <a:rPr lang="fi-FI" sz="1400" dirty="0"/>
                        <a:t> ja muutokset</a:t>
                      </a:r>
                    </a:p>
                  </a:txBody>
                  <a:tcPr marL="108000" marR="46800" marT="72000" marB="46800">
                    <a:solidFill>
                      <a:schemeClr val="tx1">
                        <a:lumMod val="10000"/>
                        <a:lumOff val="90000"/>
                      </a:schemeClr>
                    </a:solidFill>
                  </a:tcPr>
                </a:tc>
                <a:tc>
                  <a:txBody>
                    <a:bodyPr/>
                    <a:lstStyle/>
                    <a:p>
                      <a:pPr marL="171450" indent="-171450">
                        <a:buFont typeface="Arial" panose="020B0604020202020204" pitchFamily="34" charset="0"/>
                        <a:buChar char="•"/>
                      </a:pPr>
                      <a:r>
                        <a:rPr lang="fi-FI" sz="1000" dirty="0"/>
                        <a:t>Kysymys: Mitä tavoitteita päämäärään pääsemiseksi tarvitaan?</a:t>
                      </a:r>
                    </a:p>
                    <a:p>
                      <a:pPr marL="171450" indent="-171450">
                        <a:buFont typeface="Arial" panose="020B0604020202020204" pitchFamily="34" charset="0"/>
                        <a:buChar char="•"/>
                      </a:pPr>
                      <a:r>
                        <a:rPr lang="fi-FI" sz="1000" dirty="0"/>
                        <a:t>Osiossa on muodostettu tavoiteaihioita, joita seuraavassa osiossa priorisoidaan </a:t>
                      </a:r>
                    </a:p>
                  </a:txBody>
                  <a:tcPr>
                    <a:solidFill>
                      <a:schemeClr val="tx1">
                        <a:lumMod val="10000"/>
                        <a:lumOff val="90000"/>
                      </a:schemeClr>
                    </a:solidFill>
                  </a:tcPr>
                </a:tc>
                <a:tc>
                  <a:txBody>
                    <a:bodyPr/>
                    <a:lstStyle/>
                    <a:p>
                      <a:pPr marL="171450" indent="-171450">
                        <a:buFont typeface="Arial" panose="020B0604020202020204" pitchFamily="34" charset="0"/>
                        <a:buChar char="•"/>
                      </a:pPr>
                      <a:r>
                        <a:rPr lang="fi-FI" sz="1000" dirty="0"/>
                        <a:t>Dia 32: "Ryhmätyöskentely 2.", tehtävänanto</a:t>
                      </a:r>
                    </a:p>
                    <a:p>
                      <a:pPr marL="171450" indent="-171450">
                        <a:buFont typeface="Arial" panose="020B0604020202020204" pitchFamily="34" charset="0"/>
                        <a:buChar char="•"/>
                      </a:pPr>
                      <a:r>
                        <a:rPr lang="fi-FI" sz="1000" dirty="0"/>
                        <a:t>Ryhmätyöskentely teemapisteillä: Syvennytään ja jatkojalostetaan ideoista tavoiteaihioita. Kirjuri kirjaa sähköiselle alustalle aihiot äänestämistä priorisointia varten</a:t>
                      </a:r>
                    </a:p>
                  </a:txBody>
                  <a:tcPr>
                    <a:solidFill>
                      <a:schemeClr val="tx1">
                        <a:lumMod val="10000"/>
                        <a:lumOff val="9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000" dirty="0"/>
                        <a:t>Pääfasilitaattori vastaa aikataulusta. Ryhmillä kirjurit.</a:t>
                      </a:r>
                    </a:p>
                  </a:txBody>
                  <a:tcPr>
                    <a:solidFill>
                      <a:schemeClr val="tx1">
                        <a:lumMod val="10000"/>
                        <a:lumOff val="90000"/>
                      </a:schemeClr>
                    </a:solidFill>
                  </a:tcPr>
                </a:tc>
                <a:extLst>
                  <a:ext uri="{0D108BD9-81ED-4DB2-BD59-A6C34878D82A}">
                    <a16:rowId xmlns:a16="http://schemas.microsoft.com/office/drawing/2014/main" val="470590163"/>
                  </a:ext>
                </a:extLst>
              </a:tr>
              <a:tr h="859480">
                <a:tc>
                  <a:txBody>
                    <a:bodyPr/>
                    <a:lstStyle/>
                    <a:p>
                      <a:r>
                        <a:rPr lang="fi-FI" sz="1400" b="1" dirty="0"/>
                        <a:t>10 min </a:t>
                      </a:r>
                    </a:p>
                  </a:txBody>
                  <a:tcPr marL="108000" marR="46800" marT="72000" marB="46800">
                    <a:solidFill>
                      <a:schemeClr val="tx1">
                        <a:lumMod val="10000"/>
                        <a:lumOff val="90000"/>
                      </a:schemeClr>
                    </a:solidFill>
                  </a:tcPr>
                </a:tc>
                <a:tc>
                  <a:txBody>
                    <a:bodyPr/>
                    <a:lstStyle/>
                    <a:p>
                      <a:r>
                        <a:rPr lang="fi-FI" sz="1400" b="1" dirty="0"/>
                        <a:t>Ryhmätyön purku</a:t>
                      </a:r>
                      <a:r>
                        <a:rPr lang="fi-FI" sz="1400" dirty="0"/>
                        <a:t> ja aamupäivän yhteenveto</a:t>
                      </a:r>
                      <a:endParaRPr lang="fi-FI" sz="1400" b="1" dirty="0"/>
                    </a:p>
                  </a:txBody>
                  <a:tcPr marL="108000" marR="46800" marT="72000" marB="46800">
                    <a:solidFill>
                      <a:schemeClr val="tx1">
                        <a:lumMod val="10000"/>
                        <a:lumOff val="90000"/>
                      </a:schemeClr>
                    </a:solidFill>
                  </a:tcPr>
                </a:tc>
                <a:tc>
                  <a:txBody>
                    <a:bodyPr/>
                    <a:lstStyle/>
                    <a:p>
                      <a:pPr marL="171450" marR="0" lvl="0" indent="-171450" algn="l" rtl="0" eaLnBrk="1" fontAlgn="auto" latinLnBrk="0" hangingPunct="1">
                        <a:lnSpc>
                          <a:spcPct val="100000"/>
                        </a:lnSpc>
                        <a:spcBef>
                          <a:spcPts val="0"/>
                        </a:spcBef>
                        <a:spcAft>
                          <a:spcPts val="0"/>
                        </a:spcAft>
                        <a:buClrTx/>
                        <a:buSzTx/>
                        <a:buFont typeface="Arial" panose="020B0604020202020204" pitchFamily="34" charset="0"/>
                        <a:buChar char="•"/>
                      </a:pPr>
                      <a:r>
                        <a:rPr lang="fi-FI" sz="1000" dirty="0"/>
                        <a:t>Kysymys: Aseta tavoitteet tärkeysjärjestykseen TAI valitse tavoitteista kolme tärkeintä.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i-FI" sz="1000" dirty="0"/>
                        <a:t>Teema kerrallaan pääfasilitaattori laittaa tavoitteet äänestykseen</a:t>
                      </a:r>
                    </a:p>
                  </a:txBody>
                  <a:tcPr>
                    <a:solidFill>
                      <a:schemeClr val="tx1">
                        <a:lumMod val="10000"/>
                        <a:lumOff val="90000"/>
                      </a:schemeClr>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i-FI" sz="1000" dirty="0"/>
                        <a:t>Kaikki yhdessä</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i-FI" sz="1000" dirty="0"/>
                        <a:t>Valkokankaalla sähköinen työkalu heijastettuna</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i-FI" sz="1000" dirty="0"/>
                        <a:t>Esitellään sähköinen työkalu osallistujille ja varmistetaan pääsy alustalle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i-FI" sz="1000" dirty="0"/>
                        <a:t>Jokainen osallistuja äänestää teema kerrallaan omalla laitteellansa</a:t>
                      </a:r>
                    </a:p>
                  </a:txBody>
                  <a:tcPr>
                    <a:solidFill>
                      <a:schemeClr val="tx1">
                        <a:lumMod val="10000"/>
                        <a:lumOff val="90000"/>
                      </a:schemeClr>
                    </a:solidFill>
                  </a:tcPr>
                </a:tc>
                <a:tc>
                  <a:txBody>
                    <a:bodyPr/>
                    <a:lstStyle/>
                    <a:p>
                      <a:r>
                        <a:rPr lang="fi-FI" sz="1000" dirty="0"/>
                        <a:t>Pääfasilitaattori</a:t>
                      </a:r>
                    </a:p>
                  </a:txBody>
                  <a:tcPr>
                    <a:solidFill>
                      <a:schemeClr val="tx1">
                        <a:lumMod val="10000"/>
                        <a:lumOff val="90000"/>
                      </a:schemeClr>
                    </a:solidFill>
                  </a:tcPr>
                </a:tc>
                <a:extLst>
                  <a:ext uri="{0D108BD9-81ED-4DB2-BD59-A6C34878D82A}">
                    <a16:rowId xmlns:a16="http://schemas.microsoft.com/office/drawing/2014/main" val="311062581"/>
                  </a:ext>
                </a:extLst>
              </a:tr>
              <a:tr h="0">
                <a:tc gridSpan="5">
                  <a:txBody>
                    <a:bodyPr/>
                    <a:lstStyle/>
                    <a:p>
                      <a:r>
                        <a:rPr lang="fi-FI" sz="1400" b="1" i="1" dirty="0"/>
                        <a:t>XX min </a:t>
                      </a:r>
                      <a:r>
                        <a:rPr lang="fi-FI" sz="1400" i="1" dirty="0"/>
                        <a:t>Lounastauko</a:t>
                      </a:r>
                    </a:p>
                  </a:txBody>
                  <a:tcPr>
                    <a:solidFill>
                      <a:schemeClr val="tx1">
                        <a:lumMod val="10000"/>
                        <a:lumOff val="90000"/>
                        <a:alpha val="50000"/>
                      </a:schemeClr>
                    </a:solidFill>
                  </a:tcPr>
                </a:tc>
                <a:tc hMerge="1">
                  <a:txBody>
                    <a:bodyPr/>
                    <a:lstStyle/>
                    <a:p>
                      <a:endParaRPr lang="fi-FI"/>
                    </a:p>
                  </a:txBody>
                  <a:tcPr/>
                </a:tc>
                <a:tc hMerge="1">
                  <a:txBody>
                    <a:bodyPr/>
                    <a:lstStyle/>
                    <a:p>
                      <a:endParaRPr lang="fi-FI"/>
                    </a:p>
                  </a:txBody>
                  <a:tcPr/>
                </a:tc>
                <a:tc hMerge="1">
                  <a:txBody>
                    <a:bodyPr/>
                    <a:lstStyle/>
                    <a:p>
                      <a:endParaRPr lang="fi-FI"/>
                    </a:p>
                  </a:txBody>
                  <a:tcPr/>
                </a:tc>
                <a:tc hMerge="1">
                  <a:txBody>
                    <a:bodyPr/>
                    <a:lstStyle/>
                    <a:p>
                      <a:endParaRPr lang="fi-FI" sz="1000"/>
                    </a:p>
                  </a:txBody>
                  <a:tcPr>
                    <a:solidFill>
                      <a:schemeClr val="bg2">
                        <a:lumMod val="90000"/>
                      </a:schemeClr>
                    </a:solidFill>
                  </a:tcPr>
                </a:tc>
                <a:extLst>
                  <a:ext uri="{0D108BD9-81ED-4DB2-BD59-A6C34878D82A}">
                    <a16:rowId xmlns:a16="http://schemas.microsoft.com/office/drawing/2014/main" val="3238616579"/>
                  </a:ext>
                </a:extLst>
              </a:tr>
            </a:tbl>
          </a:graphicData>
        </a:graphic>
      </p:graphicFrame>
    </p:spTree>
    <p:extLst>
      <p:ext uri="{BB962C8B-B14F-4D97-AF65-F5344CB8AC3E}">
        <p14:creationId xmlns:p14="http://schemas.microsoft.com/office/powerpoint/2010/main" val="38649898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78E3BD0-1D98-1267-277A-ED32A196C166}"/>
              </a:ext>
            </a:extLst>
          </p:cNvPr>
          <p:cNvSpPr>
            <a:spLocks noGrp="1"/>
          </p:cNvSpPr>
          <p:nvPr>
            <p:ph type="title"/>
          </p:nvPr>
        </p:nvSpPr>
        <p:spPr>
          <a:xfrm>
            <a:off x="539978" y="285615"/>
            <a:ext cx="11080239" cy="644525"/>
          </a:xfrm>
        </p:spPr>
        <p:txBody>
          <a:bodyPr>
            <a:normAutofit/>
          </a:bodyPr>
          <a:lstStyle/>
          <a:p>
            <a:r>
              <a:rPr lang="fi-FI" sz="4000" noProof="0" dirty="0"/>
              <a:t>Taulukkopohja </a:t>
            </a:r>
            <a:r>
              <a:rPr lang="fi-FI" sz="4000" b="0" noProof="0" dirty="0"/>
              <a:t>työpajan juoksutuksen laadintaan </a:t>
            </a:r>
            <a:r>
              <a:rPr lang="fi-FI" sz="2400" b="0" noProof="0" dirty="0"/>
              <a:t>2/2</a:t>
            </a:r>
            <a:endParaRPr lang="fi-FI" sz="4000" b="0" noProof="0" dirty="0"/>
          </a:p>
        </p:txBody>
      </p:sp>
      <p:graphicFrame>
        <p:nvGraphicFramePr>
          <p:cNvPr id="4" name="Taulukko 3">
            <a:extLst>
              <a:ext uri="{FF2B5EF4-FFF2-40B4-BE49-F238E27FC236}">
                <a16:creationId xmlns:a16="http://schemas.microsoft.com/office/drawing/2014/main" id="{030FB0D0-E37C-D0AE-63FC-C9D2DCE63874}"/>
              </a:ext>
            </a:extLst>
          </p:cNvPr>
          <p:cNvGraphicFramePr>
            <a:graphicFrameLocks noGrp="1"/>
          </p:cNvGraphicFramePr>
          <p:nvPr>
            <p:extLst>
              <p:ext uri="{D42A27DB-BD31-4B8C-83A1-F6EECF244321}">
                <p14:modId xmlns:p14="http://schemas.microsoft.com/office/powerpoint/2010/main" val="3916456592"/>
              </p:ext>
            </p:extLst>
          </p:nvPr>
        </p:nvGraphicFramePr>
        <p:xfrm>
          <a:off x="250581" y="964689"/>
          <a:ext cx="11667858" cy="5715779"/>
        </p:xfrm>
        <a:graphic>
          <a:graphicData uri="http://schemas.openxmlformats.org/drawingml/2006/table">
            <a:tbl>
              <a:tblPr firstRow="1" bandRow="1">
                <a:tableStyleId>{5C22544A-7EE6-4342-B048-85BDC9FD1C3A}</a:tableStyleId>
              </a:tblPr>
              <a:tblGrid>
                <a:gridCol w="806942">
                  <a:extLst>
                    <a:ext uri="{9D8B030D-6E8A-4147-A177-3AD203B41FA5}">
                      <a16:colId xmlns:a16="http://schemas.microsoft.com/office/drawing/2014/main" val="3882342877"/>
                    </a:ext>
                  </a:extLst>
                </a:gridCol>
                <a:gridCol w="2321781">
                  <a:extLst>
                    <a:ext uri="{9D8B030D-6E8A-4147-A177-3AD203B41FA5}">
                      <a16:colId xmlns:a16="http://schemas.microsoft.com/office/drawing/2014/main" val="3385861260"/>
                    </a:ext>
                  </a:extLst>
                </a:gridCol>
                <a:gridCol w="3848432">
                  <a:extLst>
                    <a:ext uri="{9D8B030D-6E8A-4147-A177-3AD203B41FA5}">
                      <a16:colId xmlns:a16="http://schemas.microsoft.com/office/drawing/2014/main" val="1666245632"/>
                    </a:ext>
                  </a:extLst>
                </a:gridCol>
                <a:gridCol w="119034">
                  <a:extLst>
                    <a:ext uri="{9D8B030D-6E8A-4147-A177-3AD203B41FA5}">
                      <a16:colId xmlns:a16="http://schemas.microsoft.com/office/drawing/2014/main" val="2763228115"/>
                    </a:ext>
                  </a:extLst>
                </a:gridCol>
                <a:gridCol w="3339533">
                  <a:extLst>
                    <a:ext uri="{9D8B030D-6E8A-4147-A177-3AD203B41FA5}">
                      <a16:colId xmlns:a16="http://schemas.microsoft.com/office/drawing/2014/main" val="584530881"/>
                    </a:ext>
                  </a:extLst>
                </a:gridCol>
                <a:gridCol w="1232136">
                  <a:extLst>
                    <a:ext uri="{9D8B030D-6E8A-4147-A177-3AD203B41FA5}">
                      <a16:colId xmlns:a16="http://schemas.microsoft.com/office/drawing/2014/main" val="470540187"/>
                    </a:ext>
                  </a:extLst>
                </a:gridCol>
              </a:tblGrid>
              <a:tr h="280225">
                <a:tc>
                  <a:txBody>
                    <a:bodyPr/>
                    <a:lstStyle/>
                    <a:p>
                      <a:pPr algn="ctr"/>
                      <a:r>
                        <a:rPr lang="fi-FI" sz="1000" dirty="0">
                          <a:latin typeface="+mn-lt"/>
                        </a:rPr>
                        <a:t>Aikataulu</a:t>
                      </a:r>
                      <a:endParaRPr lang="fi-FI" sz="800" dirty="0">
                        <a:latin typeface="+mn-lt"/>
                      </a:endParaRPr>
                    </a:p>
                  </a:txBody>
                  <a:tcPr>
                    <a:solidFill>
                      <a:schemeClr val="tx1"/>
                    </a:solidFill>
                  </a:tcPr>
                </a:tc>
                <a:tc>
                  <a:txBody>
                    <a:bodyPr/>
                    <a:lstStyle/>
                    <a:p>
                      <a:pPr algn="ctr"/>
                      <a:r>
                        <a:rPr lang="fi-FI" sz="1000" dirty="0">
                          <a:latin typeface="+mn-lt"/>
                        </a:rPr>
                        <a:t>Sisältö (esimerkit)</a:t>
                      </a:r>
                      <a:endParaRPr lang="fi-FI" sz="800" dirty="0">
                        <a:latin typeface="+mn-lt"/>
                      </a:endParaRPr>
                    </a:p>
                  </a:txBody>
                  <a:tcPr>
                    <a:solidFill>
                      <a:schemeClr val="tx1"/>
                    </a:solidFill>
                  </a:tcPr>
                </a:tc>
                <a:tc>
                  <a:txBody>
                    <a:bodyPr/>
                    <a:lstStyle/>
                    <a:p>
                      <a:pPr algn="ctr"/>
                      <a:r>
                        <a:rPr lang="fi-FI" sz="1000" dirty="0">
                          <a:latin typeface="+mn-lt"/>
                        </a:rPr>
                        <a:t>Osion tavoite / pääkysymys</a:t>
                      </a:r>
                      <a:endParaRPr lang="fi-FI" sz="800" dirty="0">
                        <a:latin typeface="+mn-lt"/>
                      </a:endParaRPr>
                    </a:p>
                  </a:txBody>
                  <a:tcPr>
                    <a:solidFill>
                      <a:schemeClr val="tx1"/>
                    </a:solidFill>
                  </a:tcPr>
                </a:tc>
                <a:tc gridSpan="2">
                  <a:txBody>
                    <a:bodyPr/>
                    <a:lstStyle/>
                    <a:p>
                      <a:pPr algn="ctr"/>
                      <a:r>
                        <a:rPr lang="fi-FI" sz="1000" dirty="0">
                          <a:latin typeface="+mn-lt"/>
                        </a:rPr>
                        <a:t>Diat / materiaalit / menetelmät</a:t>
                      </a:r>
                      <a:endParaRPr lang="fi-FI" sz="800" dirty="0">
                        <a:latin typeface="+mn-lt"/>
                      </a:endParaRPr>
                    </a:p>
                  </a:txBody>
                  <a:tcPr>
                    <a:solidFill>
                      <a:schemeClr val="tx1"/>
                    </a:solidFill>
                  </a:tcPr>
                </a:tc>
                <a:tc hMerge="1">
                  <a:txBody>
                    <a:bodyPr/>
                    <a:lstStyle/>
                    <a:p>
                      <a:pPr algn="ctr"/>
                      <a:r>
                        <a:rPr lang="fi-FI" sz="1000">
                          <a:latin typeface="+mn-lt"/>
                        </a:rPr>
                        <a:t>Diat/ materiaalit/menetelmät</a:t>
                      </a:r>
                    </a:p>
                  </a:txBody>
                  <a:tcPr>
                    <a:solidFill>
                      <a:schemeClr val="tx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i-FI" sz="1000" dirty="0">
                          <a:latin typeface="+mn-lt"/>
                        </a:rPr>
                        <a:t>Vastuu</a:t>
                      </a:r>
                    </a:p>
                  </a:txBody>
                  <a:tcPr>
                    <a:solidFill>
                      <a:schemeClr val="tx1"/>
                    </a:solidFill>
                  </a:tcPr>
                </a:tc>
                <a:extLst>
                  <a:ext uri="{0D108BD9-81ED-4DB2-BD59-A6C34878D82A}">
                    <a16:rowId xmlns:a16="http://schemas.microsoft.com/office/drawing/2014/main" val="2826519737"/>
                  </a:ext>
                </a:extLst>
              </a:tr>
              <a:tr h="199104">
                <a:tc>
                  <a:txBody>
                    <a:bodyPr/>
                    <a:lstStyle/>
                    <a:p>
                      <a:r>
                        <a:rPr lang="fi-FI" sz="1400" b="1" dirty="0">
                          <a:latin typeface="Aptos"/>
                          <a:cs typeface="Segoe UI"/>
                        </a:rPr>
                        <a:t>20 min</a:t>
                      </a:r>
                      <a:endParaRPr lang="fi-FI" sz="1400" b="1" dirty="0">
                        <a:latin typeface="Aptos"/>
                      </a:endParaRPr>
                    </a:p>
                  </a:txBody>
                  <a:tcPr marL="108000" marR="46800" marT="72000" marB="46800" anchor="ctr">
                    <a:solidFill>
                      <a:schemeClr val="tx1">
                        <a:lumMod val="10000"/>
                        <a:lumOff val="90000"/>
                      </a:schemeClr>
                    </a:solidFill>
                  </a:tcPr>
                </a:tc>
                <a:tc>
                  <a:txBody>
                    <a:bodyPr/>
                    <a:lstStyle/>
                    <a:p>
                      <a:r>
                        <a:rPr lang="fi-FI" sz="1400" b="1" dirty="0">
                          <a:latin typeface="Aptos"/>
                          <a:cs typeface="Segoe UI"/>
                        </a:rPr>
                        <a:t>Johdanto</a:t>
                      </a:r>
                      <a:r>
                        <a:rPr lang="fi-FI" sz="1400" dirty="0">
                          <a:latin typeface="Aptos"/>
                          <a:cs typeface="Segoe UI"/>
                        </a:rPr>
                        <a:t> mittareihin </a:t>
                      </a:r>
                      <a:endParaRPr lang="fi-FI" sz="1400" b="1" dirty="0">
                        <a:latin typeface="Aptos"/>
                      </a:endParaRPr>
                    </a:p>
                  </a:txBody>
                  <a:tcPr marL="108000" marR="46800" marT="72000" marB="46800" anchor="ctr">
                    <a:solidFill>
                      <a:schemeClr val="tx1">
                        <a:lumMod val="10000"/>
                        <a:lumOff val="90000"/>
                      </a:schemeClr>
                    </a:solidFill>
                  </a:tcPr>
                </a:tc>
                <a:tc>
                  <a:txBody>
                    <a:bodyPr/>
                    <a:lstStyle/>
                    <a:p>
                      <a:r>
                        <a:rPr lang="fi-FI" sz="1000" dirty="0">
                          <a:solidFill>
                            <a:schemeClr val="tx1"/>
                          </a:solidFill>
                          <a:latin typeface="Aptos"/>
                          <a:ea typeface="+mn-lt"/>
                          <a:cs typeface="+mn-lt"/>
                        </a:rPr>
                        <a:t>Osallistujille ymmärrys siitä, mitä mittareilla tarkoitetaan ja miten niitä luodaan. Samalla käsitys vaikuttavuuspolun rakentumisesta. </a:t>
                      </a:r>
                      <a:endParaRPr lang="fi-FI" sz="1400" b="1" dirty="0">
                        <a:latin typeface="Aptos"/>
                      </a:endParaRPr>
                    </a:p>
                  </a:txBody>
                  <a:tcPr>
                    <a:solidFill>
                      <a:schemeClr val="tx1">
                        <a:lumMod val="10000"/>
                        <a:lumOff val="90000"/>
                      </a:schemeClr>
                    </a:solidFill>
                  </a:tcPr>
                </a:tc>
                <a:tc gridSpan="2">
                  <a:txBody>
                    <a:bodyPr/>
                    <a:lstStyle/>
                    <a:p>
                      <a:r>
                        <a:rPr lang="fi-FI" sz="1000" dirty="0">
                          <a:solidFill>
                            <a:schemeClr val="tx1"/>
                          </a:solidFill>
                          <a:latin typeface="Aptos"/>
                        </a:rPr>
                        <a:t>Dia 27–29.</a:t>
                      </a:r>
                      <a:endParaRPr lang="fi-FI" sz="1400" b="1" dirty="0">
                        <a:latin typeface="Aptos"/>
                      </a:endParaRPr>
                    </a:p>
                  </a:txBody>
                  <a:tcPr>
                    <a:solidFill>
                      <a:schemeClr val="tx1">
                        <a:lumMod val="10000"/>
                        <a:lumOff val="90000"/>
                      </a:schemeClr>
                    </a:solidFill>
                  </a:tcPr>
                </a:tc>
                <a:tc hMerge="1">
                  <a:txBody>
                    <a:bodyPr/>
                    <a:lstStyle/>
                    <a:p>
                      <a:pPr marL="171450" marR="0" lvl="0" indent="-171450" algn="l" rtl="0" eaLnBrk="1" fontAlgn="auto" latinLnBrk="0" hangingPunct="1">
                        <a:lnSpc>
                          <a:spcPct val="100000"/>
                        </a:lnSpc>
                        <a:spcBef>
                          <a:spcPts val="0"/>
                        </a:spcBef>
                        <a:spcAft>
                          <a:spcPts val="0"/>
                        </a:spcAft>
                        <a:buClrTx/>
                        <a:buSzTx/>
                        <a:buFont typeface="Arial" panose="020B0604020202020204" pitchFamily="34" charset="0"/>
                        <a:buChar char="•"/>
                      </a:pPr>
                      <a:r>
                        <a:rPr lang="fi-FI" sz="1000">
                          <a:solidFill>
                            <a:schemeClr val="tx1"/>
                          </a:solidFill>
                          <a:latin typeface="Aptos"/>
                        </a:rPr>
                        <a:t>Dia 27–29.</a:t>
                      </a:r>
                    </a:p>
                  </a:txBody>
                  <a:tcPr>
                    <a:solidFill>
                      <a:schemeClr val="tx2">
                        <a:lumMod val="10000"/>
                        <a:lumOff val="90000"/>
                      </a:schemeClr>
                    </a:solidFill>
                  </a:tcPr>
                </a:tc>
                <a:tc>
                  <a:txBody>
                    <a:bodyPr/>
                    <a:lstStyle/>
                    <a:p>
                      <a:r>
                        <a:rPr lang="fi-FI" sz="1000" dirty="0">
                          <a:solidFill>
                            <a:schemeClr val="tx1"/>
                          </a:solidFill>
                          <a:latin typeface="Aptos"/>
                        </a:rPr>
                        <a:t>Pääfasilitaattori</a:t>
                      </a:r>
                      <a:br>
                        <a:rPr lang="fi-FI" sz="1000" dirty="0">
                          <a:solidFill>
                            <a:schemeClr val="tx1"/>
                          </a:solidFill>
                          <a:latin typeface="Aptos"/>
                        </a:rPr>
                      </a:br>
                      <a:endParaRPr lang="fi-FI" sz="1000" dirty="0">
                        <a:solidFill>
                          <a:schemeClr val="tx1"/>
                        </a:solidFill>
                        <a:latin typeface="Aptos"/>
                      </a:endParaRPr>
                    </a:p>
                  </a:txBody>
                  <a:tcPr>
                    <a:solidFill>
                      <a:schemeClr val="tx1">
                        <a:lumMod val="10000"/>
                        <a:lumOff val="90000"/>
                      </a:schemeClr>
                    </a:solidFill>
                  </a:tcPr>
                </a:tc>
                <a:extLst>
                  <a:ext uri="{0D108BD9-81ED-4DB2-BD59-A6C34878D82A}">
                    <a16:rowId xmlns:a16="http://schemas.microsoft.com/office/drawing/2014/main" val="714728"/>
                  </a:ext>
                </a:extLst>
              </a:tr>
              <a:tr h="850392">
                <a:tc>
                  <a:txBody>
                    <a:bodyPr/>
                    <a:lstStyle/>
                    <a:p>
                      <a:r>
                        <a:rPr lang="fi-FI" sz="1400" b="1" dirty="0">
                          <a:latin typeface="Aptos"/>
                          <a:cs typeface="Segoe UI"/>
                        </a:rPr>
                        <a:t>60 min</a:t>
                      </a:r>
                    </a:p>
                    <a:p>
                      <a:pPr marL="0" marR="0" lvl="0" indent="0" algn="l" defTabSz="914400" rtl="0" eaLnBrk="1" fontAlgn="auto" latinLnBrk="0" hangingPunct="1">
                        <a:lnSpc>
                          <a:spcPct val="100000"/>
                        </a:lnSpc>
                        <a:spcBef>
                          <a:spcPts val="0"/>
                        </a:spcBef>
                        <a:spcAft>
                          <a:spcPts val="0"/>
                        </a:spcAft>
                        <a:buClrTx/>
                        <a:buSzTx/>
                        <a:buFontTx/>
                        <a:buNone/>
                        <a:tabLst/>
                        <a:defRPr/>
                      </a:pPr>
                      <a:r>
                        <a:rPr lang="fi-FI" sz="900" noProof="0" dirty="0">
                          <a:latin typeface="Aptos"/>
                          <a:ea typeface="+mn-lt"/>
                          <a:cs typeface="+mn-lt"/>
                        </a:rPr>
                        <a:t>yksilö­tehtävä</a:t>
                      </a:r>
                      <a:r>
                        <a:rPr lang="en-US" sz="900" dirty="0">
                          <a:latin typeface="Aptos"/>
                          <a:ea typeface="+mn-lt"/>
                          <a:cs typeface="+mn-lt"/>
                        </a:rPr>
                        <a:t> n. 10 min, </a:t>
                      </a:r>
                      <a:r>
                        <a:rPr lang="fi-FI" sz="900" noProof="0" dirty="0">
                          <a:latin typeface="Aptos"/>
                          <a:ea typeface="+mn-lt"/>
                          <a:cs typeface="+mn-lt"/>
                        </a:rPr>
                        <a:t>ryhmä­tehtävä</a:t>
                      </a:r>
                      <a:r>
                        <a:rPr lang="en-US" sz="900" dirty="0">
                          <a:latin typeface="Aptos"/>
                          <a:ea typeface="+mn-lt"/>
                          <a:cs typeface="+mn-lt"/>
                        </a:rPr>
                        <a:t> n. 50 min</a:t>
                      </a:r>
                    </a:p>
                  </a:txBody>
                  <a:tcPr marL="108000" marR="46800" marT="72000" marB="46800" anchor="ctr">
                    <a:solidFill>
                      <a:schemeClr val="tx1">
                        <a:lumMod val="10000"/>
                        <a:lumOff val="90000"/>
                      </a:schemeClr>
                    </a:solidFill>
                  </a:tcPr>
                </a:tc>
                <a:tc>
                  <a:txBody>
                    <a:bodyPr/>
                    <a:lstStyle/>
                    <a:p>
                      <a:r>
                        <a:rPr lang="fi-FI" sz="1400" dirty="0">
                          <a:latin typeface="Aptos"/>
                          <a:cs typeface="Segoe UI"/>
                        </a:rPr>
                        <a:t>Ryhmätyöskentely</a:t>
                      </a:r>
                      <a:r>
                        <a:rPr lang="fi-FI" sz="1400" dirty="0">
                          <a:latin typeface="Aptos"/>
                          <a:ea typeface="+mn-lt"/>
                          <a:cs typeface="Segoe UI"/>
                        </a:rPr>
                        <a:t> 3:</a:t>
                      </a:r>
                      <a:br>
                        <a:rPr lang="fi-FI" sz="1400" dirty="0">
                          <a:latin typeface="Aptos"/>
                          <a:ea typeface="+mn-lt"/>
                          <a:cs typeface="Segoe UI"/>
                        </a:rPr>
                      </a:br>
                      <a:r>
                        <a:rPr lang="fi-FI" sz="1400" b="1" dirty="0">
                          <a:latin typeface="+mn-lt"/>
                          <a:ea typeface="+mn-lt"/>
                          <a:cs typeface="Segoe UI"/>
                        </a:rPr>
                        <a:t>Mihin kunta pystyy</a:t>
                      </a:r>
                      <a:r>
                        <a:rPr lang="fi-FI" sz="1400" dirty="0">
                          <a:latin typeface="+mn-lt"/>
                          <a:ea typeface="+mn-lt"/>
                          <a:cs typeface="Segoe UI"/>
                        </a:rPr>
                        <a:t> vaikuttamaan?</a:t>
                      </a:r>
                      <a:endParaRPr lang="fi-FI" sz="1400" dirty="0">
                        <a:latin typeface="Aptos"/>
                      </a:endParaRPr>
                    </a:p>
                  </a:txBody>
                  <a:tcPr marL="108000" marR="46800" marT="72000" marB="46800" anchor="ctr">
                    <a:solidFill>
                      <a:schemeClr val="tx1">
                        <a:lumMod val="10000"/>
                        <a:lumOff val="90000"/>
                      </a:schemeClr>
                    </a:solidFill>
                  </a:tcPr>
                </a:tc>
                <a:tc>
                  <a:txBody>
                    <a:bodyPr/>
                    <a:lstStyle/>
                    <a:p>
                      <a:pPr marL="172800" marR="0" lvl="0" indent="-172800" algn="l" rtl="0" eaLnBrk="1" fontAlgn="auto" latinLnBrk="0" hangingPunct="1">
                        <a:lnSpc>
                          <a:spcPct val="100000"/>
                        </a:lnSpc>
                        <a:spcBef>
                          <a:spcPts val="0"/>
                        </a:spcBef>
                        <a:spcAft>
                          <a:spcPts val="0"/>
                        </a:spcAft>
                        <a:buClrTx/>
                        <a:buSzTx/>
                        <a:buFont typeface="Arial" panose="020B0604020202020204" pitchFamily="34" charset="0"/>
                        <a:buChar char="•"/>
                      </a:pPr>
                      <a:r>
                        <a:rPr lang="fi-FI" sz="1000" dirty="0">
                          <a:solidFill>
                            <a:schemeClr val="tx1"/>
                          </a:solidFill>
                          <a:latin typeface="Aptos"/>
                        </a:rPr>
                        <a:t>Yksilötehtävän kysymys: Pohdi hetken itsenäisesti, mitä kunta voi tehdä aiemmin keskusteltujen  tavoitteiden osalta?​</a:t>
                      </a:r>
                    </a:p>
                    <a:p>
                      <a:pPr marL="172800" marR="0" lvl="0" indent="-1728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i-FI" sz="1000" dirty="0">
                          <a:solidFill>
                            <a:schemeClr val="tx1"/>
                          </a:solidFill>
                          <a:latin typeface="Aptos"/>
                        </a:rPr>
                        <a:t>Ryhmätyön kysymys: Mihin kunta pystyy vaikuttamaan kyseisen tavoitteen eri osa-alueilla? Listatkaa tavoitteiden alle tärkeimpiä asioita.​</a:t>
                      </a:r>
                      <a:endParaRPr lang="fi-FI" sz="1400" dirty="0">
                        <a:latin typeface="Aptos"/>
                      </a:endParaRPr>
                    </a:p>
                  </a:txBody>
                  <a:tcPr>
                    <a:solidFill>
                      <a:schemeClr val="tx1">
                        <a:lumMod val="10000"/>
                        <a:lumOff val="90000"/>
                      </a:schemeClr>
                    </a:solidFill>
                  </a:tcPr>
                </a:tc>
                <a:tc gridSpan="2">
                  <a:txBody>
                    <a:bodyPr/>
                    <a:lstStyle/>
                    <a:p>
                      <a:pPr marL="171450" indent="-171450">
                        <a:buFont typeface="Arial" panose="020B0604020202020204" pitchFamily="34" charset="0"/>
                        <a:buChar char="•"/>
                      </a:pPr>
                      <a:r>
                        <a:rPr lang="fi-FI" sz="1000" dirty="0">
                          <a:solidFill>
                            <a:schemeClr val="tx1"/>
                          </a:solidFill>
                          <a:latin typeface="Aptos"/>
                        </a:rPr>
                        <a:t>Dia 33:"Ryhmätyöskentely 3.", Tehtävänanto.</a:t>
                      </a:r>
                    </a:p>
                    <a:p>
                      <a:pPr marL="171450" indent="-171450">
                        <a:buFont typeface="Arial" panose="020B0604020202020204" pitchFamily="34" charset="0"/>
                        <a:buChar char="•"/>
                      </a:pPr>
                      <a:r>
                        <a:rPr lang="fi-FI" sz="1000" dirty="0">
                          <a:solidFill>
                            <a:schemeClr val="tx1"/>
                          </a:solidFill>
                          <a:latin typeface="Aptos"/>
                        </a:rPr>
                        <a:t>Yksilötehtävä: Itsenäinen pohtiminen ja mahdollinen kirjaus sähköiselle alustalle tai post-it –lapuille.</a:t>
                      </a:r>
                    </a:p>
                    <a:p>
                      <a:pPr marL="171450" indent="-171450">
                        <a:buFont typeface="Arial" panose="020B0604020202020204" pitchFamily="34" charset="0"/>
                        <a:buChar char="•"/>
                      </a:pPr>
                      <a:r>
                        <a:rPr lang="fi-FI" sz="1000" dirty="0">
                          <a:solidFill>
                            <a:schemeClr val="tx1"/>
                          </a:solidFill>
                          <a:latin typeface="Aptos"/>
                        </a:rPr>
                        <a:t>Ryhmässä on yksi kirjuri, joka tiivistää ryhmän keskustelun (sähköinen työkalu tai fläppitaulu). Keskustelun yhteenveto käydään läpi purkukeskustelussa ennen taukoa.</a:t>
                      </a:r>
                    </a:p>
                    <a:p>
                      <a:pPr marL="171450" lvl="0" indent="-171450">
                        <a:buFont typeface="Arial" panose="020B0604020202020204" pitchFamily="34" charset="0"/>
                        <a:buChar char="•"/>
                      </a:pPr>
                      <a:r>
                        <a:rPr lang="fi-FI" sz="1000" dirty="0">
                          <a:solidFill>
                            <a:schemeClr val="tx1"/>
                          </a:solidFill>
                          <a:latin typeface="Aptos"/>
                        </a:rPr>
                        <a:t>Dia 29 hyvä pitää näytillä tehtävänannon jälkeen.  </a:t>
                      </a:r>
                    </a:p>
                    <a:p>
                      <a:pPr marL="171450" lvl="0" indent="-171450">
                        <a:buFont typeface="Arial" panose="020B0604020202020204" pitchFamily="34" charset="0"/>
                        <a:buChar char="•"/>
                      </a:pPr>
                      <a:r>
                        <a:rPr lang="fi-FI" sz="1000" dirty="0">
                          <a:solidFill>
                            <a:schemeClr val="tx1"/>
                          </a:solidFill>
                          <a:latin typeface="Aptos"/>
                        </a:rPr>
                        <a:t>Halutessasi voit tehdä äänestyksiä/priorisointeja. </a:t>
                      </a:r>
                      <a:endParaRPr lang="fi-FI" sz="1400" dirty="0">
                        <a:latin typeface="Aptos"/>
                      </a:endParaRPr>
                    </a:p>
                  </a:txBody>
                  <a:tcPr>
                    <a:solidFill>
                      <a:schemeClr val="tx1">
                        <a:lumMod val="10000"/>
                        <a:lumOff val="90000"/>
                      </a:schemeClr>
                    </a:solidFill>
                  </a:tcPr>
                </a:tc>
                <a:tc hMerge="1">
                  <a:txBody>
                    <a:bodyPr/>
                    <a:lstStyle/>
                    <a:p>
                      <a:pPr marL="171450" indent="-171450">
                        <a:buFont typeface="Arial" panose="020B0604020202020204" pitchFamily="34" charset="0"/>
                        <a:buChar char="•"/>
                      </a:pPr>
                      <a:r>
                        <a:rPr lang="fi-FI" sz="1000">
                          <a:solidFill>
                            <a:schemeClr val="tx1"/>
                          </a:solidFill>
                          <a:latin typeface="Aptos"/>
                        </a:rPr>
                        <a:t>Dia 33:"Ryhmätyöskentely 3.", Tehtävänanto.</a:t>
                      </a:r>
                    </a:p>
                    <a:p>
                      <a:pPr marL="171450" indent="-171450">
                        <a:buFont typeface="Arial" panose="020B0604020202020204" pitchFamily="34" charset="0"/>
                        <a:buChar char="•"/>
                      </a:pPr>
                      <a:r>
                        <a:rPr lang="fi-FI" sz="1000">
                          <a:solidFill>
                            <a:schemeClr val="tx1"/>
                          </a:solidFill>
                          <a:latin typeface="Aptos"/>
                        </a:rPr>
                        <a:t>Yksilötehtävä: Itsenäinen pohtiminen ja mahdollinen kirjaus sähköiselle alustalle tai post-it –lapuille.</a:t>
                      </a:r>
                    </a:p>
                    <a:p>
                      <a:pPr marL="171450" indent="-171450">
                        <a:buFont typeface="Arial" panose="020B0604020202020204" pitchFamily="34" charset="0"/>
                        <a:buChar char="•"/>
                      </a:pPr>
                      <a:r>
                        <a:rPr lang="fi-FI" sz="1000">
                          <a:solidFill>
                            <a:schemeClr val="tx1"/>
                          </a:solidFill>
                          <a:latin typeface="Aptos"/>
                        </a:rPr>
                        <a:t>Ryhmässä on yksi kirjuri, joka tiivistää ryhmän keskustelun (sähköinen työkalu tai fläppitaulu). Keskustelun yhteenveto käydään läpi purkukeskustelussa ennen taukoa.</a:t>
                      </a:r>
                    </a:p>
                    <a:p>
                      <a:pPr marL="171450" lvl="0" indent="-171450">
                        <a:buFont typeface="Arial" panose="020B0604020202020204" pitchFamily="34" charset="0"/>
                        <a:buChar char="•"/>
                      </a:pPr>
                      <a:r>
                        <a:rPr lang="fi-FI" sz="1000">
                          <a:solidFill>
                            <a:schemeClr val="tx1"/>
                          </a:solidFill>
                          <a:latin typeface="Aptos"/>
                        </a:rPr>
                        <a:t>Dia 29 hyvä pitää näytillä tehtävänannon jälkeen.  </a:t>
                      </a:r>
                    </a:p>
                    <a:p>
                      <a:pPr marL="171450" lvl="0" indent="-171450">
                        <a:buFont typeface="Arial" panose="020B0604020202020204" pitchFamily="34" charset="0"/>
                        <a:buChar char="•"/>
                      </a:pPr>
                      <a:r>
                        <a:rPr lang="fi-FI" sz="1000">
                          <a:solidFill>
                            <a:schemeClr val="tx1"/>
                          </a:solidFill>
                          <a:latin typeface="Aptos"/>
                        </a:rPr>
                        <a:t>Halutessasi voit tehdä äänestyksiä/priorisointeja. </a:t>
                      </a:r>
                    </a:p>
                  </a:txBody>
                  <a:tcPr>
                    <a:solidFill>
                      <a:schemeClr val="tx2">
                        <a:lumMod val="10000"/>
                        <a:lumOff val="90000"/>
                      </a:schemeClr>
                    </a:solidFill>
                  </a:tcPr>
                </a:tc>
                <a:tc>
                  <a:txBody>
                    <a:bodyPr/>
                    <a:lstStyle/>
                    <a:p>
                      <a:r>
                        <a:rPr lang="fi-FI" sz="1000" dirty="0">
                          <a:solidFill>
                            <a:schemeClr val="tx1"/>
                          </a:solidFill>
                          <a:latin typeface="Aptos"/>
                        </a:rPr>
                        <a:t>Pääfasilitaattori vastaa aikataulusta. Kirjuri ryhmien tuotoksesta.</a:t>
                      </a:r>
                    </a:p>
                  </a:txBody>
                  <a:tcPr>
                    <a:solidFill>
                      <a:schemeClr val="tx1">
                        <a:lumMod val="10000"/>
                        <a:lumOff val="90000"/>
                      </a:schemeClr>
                    </a:solidFill>
                  </a:tcPr>
                </a:tc>
                <a:extLst>
                  <a:ext uri="{0D108BD9-81ED-4DB2-BD59-A6C34878D82A}">
                    <a16:rowId xmlns:a16="http://schemas.microsoft.com/office/drawing/2014/main" val="3355437765"/>
                  </a:ext>
                </a:extLst>
              </a:tr>
              <a:tr h="681048">
                <a:tc>
                  <a:txBody>
                    <a:bodyPr/>
                    <a:lstStyle/>
                    <a:p>
                      <a:r>
                        <a:rPr lang="fi-FI" sz="1400" b="1" dirty="0">
                          <a:latin typeface="Aptos"/>
                          <a:cs typeface="Segoe UI"/>
                        </a:rPr>
                        <a:t>10 min</a:t>
                      </a:r>
                      <a:endParaRPr lang="fi-FI" sz="1400" b="1" dirty="0">
                        <a:latin typeface="Aptos"/>
                      </a:endParaRPr>
                    </a:p>
                  </a:txBody>
                  <a:tcPr marL="108000" marR="46800" marT="72000" marB="46800" anchor="ctr">
                    <a:solidFill>
                      <a:schemeClr val="tx1">
                        <a:lumMod val="10000"/>
                        <a:lumOff val="90000"/>
                      </a:schemeClr>
                    </a:solidFill>
                  </a:tcPr>
                </a:tc>
                <a:tc>
                  <a:txBody>
                    <a:bodyPr/>
                    <a:lstStyle/>
                    <a:p>
                      <a:r>
                        <a:rPr lang="fi-FI" sz="1400" b="1" dirty="0">
                          <a:latin typeface="Aptos"/>
                          <a:cs typeface="Segoe UI"/>
                        </a:rPr>
                        <a:t>Ryhmätyön purku</a:t>
                      </a:r>
                      <a:endParaRPr lang="fi-FI" sz="1400" b="1" dirty="0">
                        <a:latin typeface="Aptos"/>
                      </a:endParaRPr>
                    </a:p>
                  </a:txBody>
                  <a:tcPr marL="108000" marR="46800" marT="72000" marB="46800" anchor="ctr">
                    <a:solidFill>
                      <a:schemeClr val="tx1">
                        <a:lumMod val="10000"/>
                        <a:lumOff val="90000"/>
                      </a:schemeClr>
                    </a:solidFill>
                  </a:tcPr>
                </a:tc>
                <a:tc>
                  <a:txBody>
                    <a:bodyPr/>
                    <a:lstStyle/>
                    <a:p>
                      <a:r>
                        <a:rPr lang="fi-FI" sz="1000" dirty="0">
                          <a:solidFill>
                            <a:schemeClr val="tx1"/>
                          </a:solidFill>
                          <a:latin typeface="Aptos"/>
                        </a:rPr>
                        <a:t>Jokainen kirjuri kertoo, mistä teemassa keskusteltiin</a:t>
                      </a:r>
                      <a:endParaRPr lang="fi-FI" sz="1400" b="1" dirty="0">
                        <a:latin typeface="Aptos"/>
                      </a:endParaRPr>
                    </a:p>
                  </a:txBody>
                  <a:tcPr>
                    <a:solidFill>
                      <a:schemeClr val="tx1">
                        <a:lumMod val="10000"/>
                        <a:lumOff val="90000"/>
                      </a:schemeClr>
                    </a:solidFill>
                  </a:tcPr>
                </a:tc>
                <a:tc gridSpan="2">
                  <a:txBody>
                    <a:bodyPr/>
                    <a:lstStyle/>
                    <a:p>
                      <a:pPr marL="171450" indent="-171450">
                        <a:buFont typeface="Arial" panose="020B0604020202020204" pitchFamily="34" charset="0"/>
                        <a:buChar char="•"/>
                      </a:pPr>
                      <a:r>
                        <a:rPr lang="fi-FI" sz="1000" dirty="0">
                          <a:solidFill>
                            <a:schemeClr val="tx1"/>
                          </a:solidFill>
                          <a:latin typeface="Aptos"/>
                        </a:rPr>
                        <a:t>Kaikki yhdessä.</a:t>
                      </a:r>
                    </a:p>
                    <a:p>
                      <a:pPr marL="171450" indent="-171450">
                        <a:buFont typeface="Arial" panose="020B0604020202020204" pitchFamily="34" charset="0"/>
                        <a:buChar char="•"/>
                      </a:pPr>
                      <a:r>
                        <a:rPr lang="fi-FI" sz="1000" dirty="0">
                          <a:solidFill>
                            <a:schemeClr val="tx1"/>
                          </a:solidFill>
                          <a:latin typeface="Aptos"/>
                        </a:rPr>
                        <a:t>Kirjurit esittelevät suullisesti tuotokset (tukena muistiinpanot).</a:t>
                      </a:r>
                      <a:endParaRPr lang="fi-FI" sz="1400" b="1" dirty="0">
                        <a:latin typeface="Aptos"/>
                      </a:endParaRPr>
                    </a:p>
                  </a:txBody>
                  <a:tcPr>
                    <a:solidFill>
                      <a:schemeClr val="tx1">
                        <a:lumMod val="10000"/>
                        <a:lumOff val="90000"/>
                      </a:schemeClr>
                    </a:solidFill>
                  </a:tcPr>
                </a:tc>
                <a:tc hMerge="1">
                  <a:txBody>
                    <a:bodyPr/>
                    <a:lstStyle/>
                    <a:p>
                      <a:pPr marL="171450" indent="-171450">
                        <a:buFont typeface="Arial" panose="020B0604020202020204" pitchFamily="34" charset="0"/>
                        <a:buChar char="•"/>
                      </a:pPr>
                      <a:r>
                        <a:rPr lang="fi-FI" sz="1000">
                          <a:solidFill>
                            <a:schemeClr val="tx1"/>
                          </a:solidFill>
                          <a:latin typeface="Aptos"/>
                        </a:rPr>
                        <a:t>Kaikki yhdessä.</a:t>
                      </a:r>
                    </a:p>
                    <a:p>
                      <a:pPr marL="171450" indent="-171450">
                        <a:buFont typeface="Arial" panose="020B0604020202020204" pitchFamily="34" charset="0"/>
                        <a:buChar char="•"/>
                      </a:pPr>
                      <a:r>
                        <a:rPr lang="fi-FI" sz="1000">
                          <a:solidFill>
                            <a:schemeClr val="tx1"/>
                          </a:solidFill>
                          <a:latin typeface="Aptos"/>
                        </a:rPr>
                        <a:t>Kirjurit esittelevät suullisesti tuotokset (tukena muistiinpanot).</a:t>
                      </a:r>
                    </a:p>
                  </a:txBody>
                  <a:tcPr>
                    <a:solidFill>
                      <a:schemeClr val="tx2">
                        <a:lumMod val="10000"/>
                        <a:lumOff val="90000"/>
                      </a:schemeClr>
                    </a:solidFill>
                  </a:tcPr>
                </a:tc>
                <a:tc>
                  <a:txBody>
                    <a:bodyPr/>
                    <a:lstStyle/>
                    <a:p>
                      <a:r>
                        <a:rPr lang="fi-FI" sz="1000" dirty="0">
                          <a:solidFill>
                            <a:schemeClr val="tx1"/>
                          </a:solidFill>
                          <a:latin typeface="Aptos"/>
                        </a:rPr>
                        <a:t>Pääfasilitaattori vastaa aikataulusta, kirjurit purusta.</a:t>
                      </a:r>
                    </a:p>
                  </a:txBody>
                  <a:tcPr>
                    <a:solidFill>
                      <a:schemeClr val="tx1">
                        <a:lumMod val="10000"/>
                        <a:lumOff val="90000"/>
                      </a:schemeClr>
                    </a:solidFill>
                  </a:tcPr>
                </a:tc>
                <a:extLst>
                  <a:ext uri="{0D108BD9-81ED-4DB2-BD59-A6C34878D82A}">
                    <a16:rowId xmlns:a16="http://schemas.microsoft.com/office/drawing/2014/main" val="3714781888"/>
                  </a:ext>
                </a:extLst>
              </a:tr>
              <a:tr h="257437">
                <a:tc gridSpan="6">
                  <a:txBody>
                    <a:bodyPr/>
                    <a:lstStyle/>
                    <a:p>
                      <a:r>
                        <a:rPr lang="fi-FI" sz="1400" b="1" i="1" dirty="0">
                          <a:solidFill>
                            <a:schemeClr val="tx1"/>
                          </a:solidFill>
                          <a:latin typeface="Aptos"/>
                          <a:cs typeface="Segoe UI"/>
                        </a:rPr>
                        <a:t>10 min </a:t>
                      </a:r>
                      <a:r>
                        <a:rPr lang="fi-FI" sz="1400" i="1" dirty="0">
                          <a:solidFill>
                            <a:schemeClr val="tx1"/>
                          </a:solidFill>
                          <a:latin typeface="Aptos"/>
                          <a:cs typeface="Segoe UI"/>
                        </a:rPr>
                        <a:t>Tauko</a:t>
                      </a:r>
                    </a:p>
                  </a:txBody>
                  <a:tcPr marL="108000" marR="46800" marT="72000" marB="46800" anchor="ctr">
                    <a:solidFill>
                      <a:schemeClr val="tx1">
                        <a:lumMod val="10000"/>
                        <a:lumOff val="90000"/>
                        <a:alpha val="50000"/>
                      </a:schemeClr>
                    </a:solidFill>
                  </a:tcPr>
                </a:tc>
                <a:tc hMerge="1">
                  <a:txBody>
                    <a:bodyPr/>
                    <a:lstStyle/>
                    <a:p>
                      <a:endParaRPr lang="fi-FI"/>
                    </a:p>
                  </a:txBody>
                  <a:tcPr/>
                </a:tc>
                <a:tc hMerge="1">
                  <a:txBody>
                    <a:bodyPr/>
                    <a:lstStyle/>
                    <a:p>
                      <a:endParaRPr lang="fi-FI"/>
                    </a:p>
                  </a:txBody>
                  <a:tcPr/>
                </a:tc>
                <a:tc hMerge="1">
                  <a:txBody>
                    <a:bodyPr/>
                    <a:lstStyle/>
                    <a:p>
                      <a:endParaRPr lang="fi-FI"/>
                    </a:p>
                  </a:txBody>
                  <a:tcPr/>
                </a:tc>
                <a:tc hMerge="1">
                  <a:txBody>
                    <a:bodyPr/>
                    <a:lstStyle/>
                    <a:p>
                      <a:endParaRPr lang="fi-FI" sz="1000" i="1">
                        <a:latin typeface="Segoe UI"/>
                        <a:cs typeface="Segoe UI"/>
                      </a:endParaRPr>
                    </a:p>
                  </a:txBody>
                  <a:tcPr>
                    <a:solidFill>
                      <a:schemeClr val="tx2">
                        <a:lumMod val="10000"/>
                        <a:lumOff val="90000"/>
                      </a:schemeClr>
                    </a:solidFill>
                  </a:tcPr>
                </a:tc>
                <a:tc hMerge="1">
                  <a:txBody>
                    <a:bodyPr/>
                    <a:lstStyle/>
                    <a:p>
                      <a:endParaRPr lang="fi-FI" sz="900">
                        <a:latin typeface="Aptos"/>
                      </a:endParaRPr>
                    </a:p>
                  </a:txBody>
                  <a:tcPr>
                    <a:solidFill>
                      <a:schemeClr val="bg2">
                        <a:lumMod val="90000"/>
                      </a:schemeClr>
                    </a:solidFill>
                  </a:tcPr>
                </a:tc>
                <a:extLst>
                  <a:ext uri="{0D108BD9-81ED-4DB2-BD59-A6C34878D82A}">
                    <a16:rowId xmlns:a16="http://schemas.microsoft.com/office/drawing/2014/main" val="2294927960"/>
                  </a:ext>
                </a:extLst>
              </a:tr>
              <a:tr h="1293394">
                <a:tc>
                  <a:txBody>
                    <a:bodyPr/>
                    <a:lstStyle/>
                    <a:p>
                      <a:r>
                        <a:rPr lang="fi-FI" sz="1400" b="1" dirty="0">
                          <a:latin typeface="Aptos"/>
                          <a:cs typeface="Segoe UI"/>
                        </a:rPr>
                        <a:t>60 min</a:t>
                      </a:r>
                    </a:p>
                    <a:p>
                      <a:pPr marL="0" marR="0" lvl="0" indent="0" algn="l" defTabSz="914400" rtl="0" eaLnBrk="1" fontAlgn="auto" latinLnBrk="0" hangingPunct="1">
                        <a:lnSpc>
                          <a:spcPct val="100000"/>
                        </a:lnSpc>
                        <a:spcBef>
                          <a:spcPts val="0"/>
                        </a:spcBef>
                        <a:spcAft>
                          <a:spcPts val="0"/>
                        </a:spcAft>
                        <a:buClrTx/>
                        <a:buSzTx/>
                        <a:buFontTx/>
                        <a:buNone/>
                        <a:tabLst/>
                        <a:defRPr/>
                      </a:pPr>
                      <a:r>
                        <a:rPr lang="fi-FI" sz="900" noProof="0" dirty="0">
                          <a:latin typeface="+mn-lt"/>
                          <a:ea typeface="+mn-lt"/>
                          <a:cs typeface="+mn-lt"/>
                        </a:rPr>
                        <a:t>yksilö­tehtävä</a:t>
                      </a:r>
                      <a:r>
                        <a:rPr lang="en-US" sz="900" dirty="0">
                          <a:latin typeface="+mn-lt"/>
                          <a:ea typeface="+mn-lt"/>
                          <a:cs typeface="+mn-lt"/>
                        </a:rPr>
                        <a:t> n. 10 min, </a:t>
                      </a:r>
                      <a:r>
                        <a:rPr lang="fi-FI" sz="900" noProof="0" dirty="0">
                          <a:latin typeface="+mn-lt"/>
                          <a:ea typeface="+mn-lt"/>
                          <a:cs typeface="+mn-lt"/>
                        </a:rPr>
                        <a:t>ryhmä­tehtävä</a:t>
                      </a:r>
                      <a:r>
                        <a:rPr lang="en-US" sz="900" dirty="0">
                          <a:latin typeface="+mn-lt"/>
                          <a:ea typeface="+mn-lt"/>
                          <a:cs typeface="+mn-lt"/>
                        </a:rPr>
                        <a:t> n. 50 min</a:t>
                      </a:r>
                    </a:p>
                  </a:txBody>
                  <a:tcPr marL="108000" marR="46800" marT="72000" marB="46800" anchor="ctr">
                    <a:solidFill>
                      <a:schemeClr val="tx1">
                        <a:lumMod val="10000"/>
                        <a:lumOff val="9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400" dirty="0">
                          <a:latin typeface="Aptos"/>
                          <a:cs typeface="Segoe UI"/>
                        </a:rPr>
                        <a:t>Ryhmätyöskentely 4: </a:t>
                      </a:r>
                      <a:r>
                        <a:rPr lang="fi-FI" sz="1400" b="1" dirty="0">
                          <a:latin typeface="Aptos"/>
                          <a:cs typeface="Segoe UI"/>
                        </a:rPr>
                        <a:t>Mittareiden valinta</a:t>
                      </a:r>
                      <a:endParaRPr lang="en-US" sz="1400" b="1" dirty="0">
                        <a:latin typeface="Aptos"/>
                        <a:ea typeface="+mn-lt"/>
                        <a:cs typeface="+mn-lt"/>
                      </a:endParaRPr>
                    </a:p>
                  </a:txBody>
                  <a:tcPr marL="108000" marR="46800" marT="72000" marB="46800" anchor="ctr">
                    <a:solidFill>
                      <a:schemeClr val="tx1">
                        <a:lumMod val="10000"/>
                        <a:lumOff val="90000"/>
                      </a:schemeClr>
                    </a:solidFill>
                  </a:tcPr>
                </a:tc>
                <a:tc gridSpan="2">
                  <a:txBody>
                    <a:bodyPr/>
                    <a:lstStyle/>
                    <a:p>
                      <a:pPr marL="171450" marR="0" lvl="0" indent="-171450" algn="l" rtl="0" eaLnBrk="1" fontAlgn="auto" latinLnBrk="0" hangingPunct="1">
                        <a:lnSpc>
                          <a:spcPct val="100000"/>
                        </a:lnSpc>
                        <a:spcBef>
                          <a:spcPts val="0"/>
                        </a:spcBef>
                        <a:spcAft>
                          <a:spcPts val="0"/>
                        </a:spcAft>
                        <a:buClrTx/>
                        <a:buSzTx/>
                        <a:buFont typeface="Arial" panose="020B0604020202020204" pitchFamily="34" charset="0"/>
                        <a:buChar char="•"/>
                      </a:pPr>
                      <a:r>
                        <a:rPr lang="fi-FI" sz="1000" dirty="0">
                          <a:solidFill>
                            <a:schemeClr val="tx1"/>
                          </a:solidFill>
                          <a:latin typeface="Aptos"/>
                          <a:cs typeface="Segoe UI"/>
                        </a:rPr>
                        <a:t>Yksilötehtävän kysymys: Pohdi erilaisia mittareita (laadullisia ja määrällisiä), joilla tavoitetta/tavoitteita voidaan mitata. </a:t>
                      </a:r>
                    </a:p>
                    <a:p>
                      <a:pPr marL="171450" marR="0" lvl="0" indent="-171450" algn="l" rtl="0" eaLnBrk="1" fontAlgn="auto" latinLnBrk="0" hangingPunct="1">
                        <a:lnSpc>
                          <a:spcPct val="100000"/>
                        </a:lnSpc>
                        <a:spcBef>
                          <a:spcPts val="0"/>
                        </a:spcBef>
                        <a:spcAft>
                          <a:spcPts val="0"/>
                        </a:spcAft>
                        <a:buClrTx/>
                        <a:buSzTx/>
                        <a:buFont typeface="Arial" panose="020B0604020202020204" pitchFamily="34" charset="0"/>
                        <a:buChar char="•"/>
                      </a:pPr>
                      <a:r>
                        <a:rPr lang="fi-FI" sz="1000" dirty="0">
                          <a:solidFill>
                            <a:schemeClr val="tx1"/>
                          </a:solidFill>
                          <a:latin typeface="Aptos"/>
                          <a:cs typeface="Segoe UI"/>
                        </a:rPr>
                        <a:t>Ryhmätyön kysymys: Ovatko mittarit ilmiselvät kyseiselle teemalle / tavoitteelle?  Tunnistakaa tärkeimmät mittarit, jotka kuvaavat parhaiten vaikuttavuutta sekä asioita, joihin kunta voi toiminnallaan vaikuttaa sekä on mahdollista kerätä (tiedonkeruu mahdollista myös pienellä budjetilla​.</a:t>
                      </a:r>
                      <a:endParaRPr lang="en-US" sz="1400" b="1" dirty="0">
                        <a:latin typeface="Aptos"/>
                        <a:ea typeface="+mn-lt"/>
                        <a:cs typeface="+mn-lt"/>
                      </a:endParaRPr>
                    </a:p>
                  </a:txBody>
                  <a:tcPr>
                    <a:solidFill>
                      <a:schemeClr val="tx1">
                        <a:lumMod val="10000"/>
                        <a:lumOff val="90000"/>
                      </a:schemeClr>
                    </a:solidFill>
                  </a:tcPr>
                </a:tc>
                <a:tc hMerge="1">
                  <a:txBody>
                    <a:bodyPr/>
                    <a:lstStyle/>
                    <a:p>
                      <a:pPr marL="171450" marR="0" lvl="0" indent="-171450" algn="l" rtl="0" eaLnBrk="1" fontAlgn="auto" latinLnBrk="0" hangingPunct="1">
                        <a:lnSpc>
                          <a:spcPct val="100000"/>
                        </a:lnSpc>
                        <a:spcBef>
                          <a:spcPts val="0"/>
                        </a:spcBef>
                        <a:spcAft>
                          <a:spcPts val="0"/>
                        </a:spcAft>
                        <a:buClrTx/>
                        <a:buSzTx/>
                        <a:buFont typeface="Arial" panose="020B0604020202020204" pitchFamily="34" charset="0"/>
                        <a:buChar char="•"/>
                      </a:pPr>
                      <a:endParaRPr lang="en-US" sz="1400" b="1">
                        <a:latin typeface="Aptos"/>
                        <a:ea typeface="+mn-lt"/>
                        <a:cs typeface="+mn-lt"/>
                      </a:endParaRPr>
                    </a:p>
                  </a:txBody>
                  <a:tcPr>
                    <a:solidFill>
                      <a:schemeClr val="tx2">
                        <a:lumMod val="10000"/>
                        <a:lumOff val="90000"/>
                      </a:schemeClr>
                    </a:solidFill>
                  </a:tcPr>
                </a:tc>
                <a:tc>
                  <a:txBody>
                    <a:bodyPr/>
                    <a:lstStyle/>
                    <a:p>
                      <a:pPr marL="171450" indent="-171450">
                        <a:buFont typeface="Arial" panose="020B0604020202020204" pitchFamily="34" charset="0"/>
                        <a:buChar char="•"/>
                      </a:pPr>
                      <a:r>
                        <a:rPr lang="fi-FI" sz="1000" dirty="0">
                          <a:solidFill>
                            <a:schemeClr val="tx1"/>
                          </a:solidFill>
                          <a:latin typeface="Aptos"/>
                        </a:rPr>
                        <a:t>Dia 34: "Ryhmätyöskentely 4." , tehtävänanto</a:t>
                      </a:r>
                    </a:p>
                    <a:p>
                      <a:pPr marL="171450" lvl="0" indent="-171450">
                        <a:buFont typeface="Arial" panose="020B0604020202020204" pitchFamily="34" charset="0"/>
                        <a:buChar char="•"/>
                      </a:pPr>
                      <a:r>
                        <a:rPr lang="fi-FI" sz="1000" dirty="0">
                          <a:solidFill>
                            <a:schemeClr val="tx1"/>
                          </a:solidFill>
                          <a:latin typeface="Aptos"/>
                        </a:rPr>
                        <a:t>Yksilötehtävä: Itsenäinen pohtiminen </a:t>
                      </a:r>
                    </a:p>
                    <a:p>
                      <a:pPr marL="171450" indent="-171450">
                        <a:buFont typeface="Arial" panose="020B0604020202020204" pitchFamily="34" charset="0"/>
                        <a:buChar char="•"/>
                      </a:pPr>
                      <a:r>
                        <a:rPr lang="fi-FI" sz="1000" dirty="0">
                          <a:solidFill>
                            <a:schemeClr val="tx1"/>
                          </a:solidFill>
                          <a:latin typeface="Aptos"/>
                        </a:rPr>
                        <a:t>Ryhmässä on yksi kirjuri, joka tiivistää ryhmän keskustelun (sähköinen työkalu tai fläppitaulu). Keskustelun yhteenveto käydään läpi purkukeskustelussa ennen taukoa.</a:t>
                      </a:r>
                    </a:p>
                  </a:txBody>
                  <a:tcPr>
                    <a:solidFill>
                      <a:schemeClr val="tx1">
                        <a:lumMod val="10000"/>
                        <a:lumOff val="9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000" dirty="0">
                          <a:solidFill>
                            <a:schemeClr val="tx1"/>
                          </a:solidFill>
                          <a:latin typeface="Aptos"/>
                        </a:rPr>
                        <a:t>Pääfasilitaattori vastaa aikataulusta, kirjurit ryhmien tuotoksista.</a:t>
                      </a:r>
                    </a:p>
                  </a:txBody>
                  <a:tcPr>
                    <a:solidFill>
                      <a:schemeClr val="tx1">
                        <a:lumMod val="10000"/>
                        <a:lumOff val="90000"/>
                      </a:schemeClr>
                    </a:solidFill>
                  </a:tcPr>
                </a:tc>
                <a:extLst>
                  <a:ext uri="{0D108BD9-81ED-4DB2-BD59-A6C34878D82A}">
                    <a16:rowId xmlns:a16="http://schemas.microsoft.com/office/drawing/2014/main" val="3005551933"/>
                  </a:ext>
                </a:extLst>
              </a:tr>
              <a:tr h="420563">
                <a:tc>
                  <a:txBody>
                    <a:bodyPr/>
                    <a:lstStyle/>
                    <a:p>
                      <a:r>
                        <a:rPr lang="fi-FI" sz="1400" b="1" dirty="0">
                          <a:latin typeface="Aptos"/>
                          <a:cs typeface="Segoe UI"/>
                        </a:rPr>
                        <a:t>10 min</a:t>
                      </a:r>
                      <a:endParaRPr lang="fi-FI" sz="1400" b="1" dirty="0">
                        <a:latin typeface="Aptos"/>
                      </a:endParaRPr>
                    </a:p>
                  </a:txBody>
                  <a:tcPr marL="108000" marR="46800" marT="72000" marB="46800" anchor="ctr">
                    <a:solidFill>
                      <a:schemeClr val="tx1">
                        <a:lumMod val="10000"/>
                        <a:lumOff val="90000"/>
                      </a:schemeClr>
                    </a:solidFill>
                  </a:tcPr>
                </a:tc>
                <a:tc>
                  <a:txBody>
                    <a:bodyPr/>
                    <a:lstStyle/>
                    <a:p>
                      <a:r>
                        <a:rPr lang="fi-FI" sz="1400" b="1" dirty="0">
                          <a:latin typeface="Aptos"/>
                          <a:cs typeface="Segoe UI"/>
                        </a:rPr>
                        <a:t>Ryhmätyön purku</a:t>
                      </a:r>
                      <a:r>
                        <a:rPr lang="fi-FI" sz="1400" dirty="0">
                          <a:latin typeface="Aptos"/>
                          <a:cs typeface="Segoe UI"/>
                        </a:rPr>
                        <a:t> ja päivän yhteenveto</a:t>
                      </a:r>
                      <a:endParaRPr lang="fi-FI" sz="1400" b="1" dirty="0">
                        <a:latin typeface="Aptos"/>
                      </a:endParaRPr>
                    </a:p>
                  </a:txBody>
                  <a:tcPr marL="108000" marR="46800" marT="72000" marB="46800" anchor="ctr">
                    <a:solidFill>
                      <a:schemeClr val="tx1">
                        <a:lumMod val="10000"/>
                        <a:lumOff val="90000"/>
                      </a:schemeClr>
                    </a:solidFill>
                  </a:tcPr>
                </a:tc>
                <a:tc gridSpan="2">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i-FI" sz="1000" dirty="0">
                          <a:solidFill>
                            <a:schemeClr val="tx1"/>
                          </a:solidFill>
                          <a:latin typeface="Aptos"/>
                        </a:rPr>
                        <a:t>Jokainen kirjuri kertoo, mistä teemassa keskusteltiin.</a:t>
                      </a:r>
                    </a:p>
                  </a:txBody>
                  <a:tcPr>
                    <a:solidFill>
                      <a:schemeClr val="tx1">
                        <a:lumMod val="10000"/>
                        <a:lumOff val="90000"/>
                      </a:schemeClr>
                    </a:solidFill>
                  </a:tcPr>
                </a:tc>
                <a:tc hMerge="1">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fi-FI" sz="1000">
                        <a:solidFill>
                          <a:schemeClr val="tx1"/>
                        </a:solidFill>
                        <a:latin typeface="Aptos"/>
                      </a:endParaRPr>
                    </a:p>
                  </a:txBody>
                  <a:tcPr>
                    <a:solidFill>
                      <a:schemeClr val="tx2">
                        <a:lumMod val="10000"/>
                        <a:lumOff val="90000"/>
                      </a:schemeClr>
                    </a:solidFill>
                  </a:tcPr>
                </a:tc>
                <a:tc>
                  <a:txBody>
                    <a:bodyPr/>
                    <a:lstStyle/>
                    <a:p>
                      <a:pPr marL="171450" indent="-171450">
                        <a:buFont typeface="Arial" panose="020B0604020202020204" pitchFamily="34" charset="0"/>
                        <a:buChar char="•"/>
                      </a:pPr>
                      <a:r>
                        <a:rPr lang="fi-FI" sz="1000" dirty="0">
                          <a:solidFill>
                            <a:schemeClr val="tx1"/>
                          </a:solidFill>
                          <a:latin typeface="Aptos"/>
                        </a:rPr>
                        <a:t>Kaikki yhdessä</a:t>
                      </a:r>
                    </a:p>
                    <a:p>
                      <a:pPr marL="171450" indent="-171450">
                        <a:buFont typeface="Arial" panose="020B0604020202020204" pitchFamily="34" charset="0"/>
                        <a:buChar char="•"/>
                      </a:pPr>
                      <a:r>
                        <a:rPr lang="fi-FI" sz="1000" dirty="0">
                          <a:solidFill>
                            <a:schemeClr val="tx1"/>
                          </a:solidFill>
                          <a:latin typeface="Aptos"/>
                        </a:rPr>
                        <a:t>Kirjurit purkavat ryhmien tuotokset suullisesti</a:t>
                      </a:r>
                    </a:p>
                    <a:p>
                      <a:pPr marL="171450" indent="-171450">
                        <a:buFont typeface="Arial" panose="020B0604020202020204" pitchFamily="34" charset="0"/>
                        <a:buChar char="•"/>
                      </a:pPr>
                      <a:r>
                        <a:rPr lang="fi-FI" sz="1000" dirty="0">
                          <a:solidFill>
                            <a:schemeClr val="tx1"/>
                          </a:solidFill>
                          <a:latin typeface="Aptos"/>
                        </a:rPr>
                        <a:t>Yhteistä keskustelua mittareista</a:t>
                      </a:r>
                    </a:p>
                  </a:txBody>
                  <a:tcPr>
                    <a:solidFill>
                      <a:schemeClr val="tx1">
                        <a:lumMod val="10000"/>
                        <a:lumOff val="9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000" dirty="0">
                          <a:solidFill>
                            <a:schemeClr val="tx1"/>
                          </a:solidFill>
                          <a:latin typeface="Aptos"/>
                        </a:rPr>
                        <a:t>Pääfasilitaattori vastaa aikataulusta, kirjurit purusta.</a:t>
                      </a:r>
                    </a:p>
                  </a:txBody>
                  <a:tcPr>
                    <a:solidFill>
                      <a:schemeClr val="tx1">
                        <a:lumMod val="10000"/>
                        <a:lumOff val="90000"/>
                      </a:schemeClr>
                    </a:solidFill>
                  </a:tcPr>
                </a:tc>
                <a:extLst>
                  <a:ext uri="{0D108BD9-81ED-4DB2-BD59-A6C34878D82A}">
                    <a16:rowId xmlns:a16="http://schemas.microsoft.com/office/drawing/2014/main" val="470590163"/>
                  </a:ext>
                </a:extLst>
              </a:tr>
              <a:tr h="234635">
                <a:tc>
                  <a:txBody>
                    <a:bodyPr/>
                    <a:lstStyle/>
                    <a:p>
                      <a:r>
                        <a:rPr lang="fi-FI" sz="1400" b="1" dirty="0">
                          <a:latin typeface="Aptos"/>
                          <a:cs typeface="Segoe UI"/>
                        </a:rPr>
                        <a:t>10 min</a:t>
                      </a:r>
                    </a:p>
                  </a:txBody>
                  <a:tcPr marL="108000" marR="46800" marT="72000" marB="46800" anchor="ctr">
                    <a:lnB w="38100" cap="flat" cmpd="sng" algn="ctr">
                      <a:solidFill>
                        <a:schemeClr val="tx1"/>
                      </a:solidFill>
                      <a:prstDash val="solid"/>
                      <a:round/>
                      <a:headEnd type="none" w="med" len="med"/>
                      <a:tailEnd type="none" w="med" len="med"/>
                    </a:lnB>
                    <a:solidFill>
                      <a:schemeClr val="tx1">
                        <a:lumMod val="10000"/>
                        <a:lumOff val="90000"/>
                      </a:schemeClr>
                    </a:solidFill>
                  </a:tcPr>
                </a:tc>
                <a:tc>
                  <a:txBody>
                    <a:bodyPr/>
                    <a:lstStyle/>
                    <a:p>
                      <a:r>
                        <a:rPr lang="fi-FI" sz="1400" b="1" dirty="0">
                          <a:latin typeface="Aptos"/>
                          <a:cs typeface="Segoe UI"/>
                        </a:rPr>
                        <a:t>Päivän yhteenveto</a:t>
                      </a:r>
                      <a:r>
                        <a:rPr lang="fi-FI" sz="1400" dirty="0">
                          <a:latin typeface="Aptos"/>
                          <a:cs typeface="Segoe UI"/>
                        </a:rPr>
                        <a:t> ja seuraavat askeleet</a:t>
                      </a:r>
                      <a:endParaRPr lang="fi-FI" sz="1400" b="1" dirty="0">
                        <a:latin typeface="Aptos"/>
                        <a:cs typeface="Segoe UI"/>
                      </a:endParaRPr>
                    </a:p>
                  </a:txBody>
                  <a:tcPr marL="108000" marR="46800" marT="72000" marB="46800" anchor="ctr">
                    <a:lnB w="38100" cap="flat" cmpd="sng" algn="ctr">
                      <a:solidFill>
                        <a:schemeClr val="tx1"/>
                      </a:solidFill>
                      <a:prstDash val="solid"/>
                      <a:round/>
                      <a:headEnd type="none" w="med" len="med"/>
                      <a:tailEnd type="none" w="med" len="med"/>
                    </a:lnB>
                    <a:solidFill>
                      <a:schemeClr val="tx1">
                        <a:lumMod val="10000"/>
                        <a:lumOff val="90000"/>
                      </a:schemeClr>
                    </a:solidFill>
                  </a:tcPr>
                </a:tc>
                <a:tc gridSpan="2">
                  <a:txBody>
                    <a:bodyPr/>
                    <a:lstStyle/>
                    <a:p>
                      <a:pPr marL="171450" marR="0" lvl="0" indent="-171450" algn="l">
                        <a:lnSpc>
                          <a:spcPct val="100000"/>
                        </a:lnSpc>
                        <a:spcBef>
                          <a:spcPts val="0"/>
                        </a:spcBef>
                        <a:spcAft>
                          <a:spcPts val="0"/>
                        </a:spcAft>
                        <a:buClr>
                          <a:srgbClr val="000000"/>
                        </a:buClr>
                        <a:buFont typeface="Arial,Sans-Serif"/>
                        <a:buChar char="•"/>
                      </a:pPr>
                      <a:r>
                        <a:rPr lang="fi-FI" sz="1000" b="0" i="0" u="none" strike="noStrike" noProof="0" dirty="0">
                          <a:solidFill>
                            <a:schemeClr val="tx1"/>
                          </a:solidFill>
                          <a:latin typeface="Aptos"/>
                        </a:rPr>
                        <a:t>Tieto palautekyselyyn vastaamisesta.</a:t>
                      </a:r>
                      <a:endParaRPr lang="en-US" sz="1000" b="0" i="0" u="none" strike="noStrike" noProof="0" dirty="0">
                        <a:solidFill>
                          <a:schemeClr val="tx1"/>
                        </a:solidFill>
                        <a:latin typeface="Aptos"/>
                      </a:endParaRPr>
                    </a:p>
                    <a:p>
                      <a:pPr marL="171450" marR="0" lvl="0" indent="-171450" algn="l">
                        <a:lnSpc>
                          <a:spcPct val="100000"/>
                        </a:lnSpc>
                        <a:spcBef>
                          <a:spcPts val="0"/>
                        </a:spcBef>
                        <a:spcAft>
                          <a:spcPts val="0"/>
                        </a:spcAft>
                        <a:buClr>
                          <a:srgbClr val="000000"/>
                        </a:buClr>
                        <a:buFont typeface="Arial,Sans-Serif"/>
                        <a:buChar char="•"/>
                      </a:pPr>
                      <a:r>
                        <a:rPr lang="fi-FI" sz="1000" b="0" i="0" u="none" strike="noStrike" noProof="0" dirty="0">
                          <a:solidFill>
                            <a:schemeClr val="tx1"/>
                          </a:solidFill>
                          <a:latin typeface="Aptos"/>
                        </a:rPr>
                        <a:t>Työn seuraavat askeleet ja aikataulut.</a:t>
                      </a:r>
                      <a:endParaRPr lang="fi-FI" sz="1400" b="1" dirty="0">
                        <a:latin typeface="Aptos"/>
                        <a:cs typeface="Segoe UI"/>
                      </a:endParaRPr>
                    </a:p>
                  </a:txBody>
                  <a:tcPr>
                    <a:lnB w="38100" cap="flat" cmpd="sng" algn="ctr">
                      <a:solidFill>
                        <a:schemeClr val="tx1"/>
                      </a:solidFill>
                      <a:prstDash val="solid"/>
                      <a:round/>
                      <a:headEnd type="none" w="med" len="med"/>
                      <a:tailEnd type="none" w="med" len="med"/>
                    </a:lnB>
                    <a:solidFill>
                      <a:schemeClr val="tx1">
                        <a:lumMod val="10000"/>
                        <a:lumOff val="90000"/>
                      </a:schemeClr>
                    </a:solidFill>
                  </a:tcPr>
                </a:tc>
                <a:tc hMerge="1">
                  <a:txBody>
                    <a:bodyPr/>
                    <a:lstStyle/>
                    <a:p>
                      <a:pPr marL="171450" marR="0" lvl="0" indent="-171450" algn="l">
                        <a:lnSpc>
                          <a:spcPct val="100000"/>
                        </a:lnSpc>
                        <a:spcBef>
                          <a:spcPts val="0"/>
                        </a:spcBef>
                        <a:spcAft>
                          <a:spcPts val="0"/>
                        </a:spcAft>
                        <a:buClr>
                          <a:srgbClr val="000000"/>
                        </a:buClr>
                        <a:buFont typeface="Arial,Sans-Serif"/>
                        <a:buChar char="•"/>
                      </a:pPr>
                      <a:endParaRPr lang="fi-FI" sz="1400" b="1">
                        <a:latin typeface="Aptos"/>
                        <a:cs typeface="Segoe UI"/>
                      </a:endParaRPr>
                    </a:p>
                  </a:txBody>
                  <a:tcPr>
                    <a:lnB w="38100" cap="flat" cmpd="sng" algn="ctr">
                      <a:solidFill>
                        <a:schemeClr val="tx1"/>
                      </a:solidFill>
                      <a:prstDash val="solid"/>
                      <a:round/>
                      <a:headEnd type="none" w="med" len="med"/>
                      <a:tailEnd type="none" w="med" len="med"/>
                    </a:lnB>
                    <a:solidFill>
                      <a:schemeClr val="tx2">
                        <a:lumMod val="10000"/>
                        <a:lumOff val="90000"/>
                      </a:schemeClr>
                    </a:solidFill>
                  </a:tcPr>
                </a:tc>
                <a:tc>
                  <a:txBody>
                    <a:bodyPr/>
                    <a:lstStyle/>
                    <a:p>
                      <a:pPr marL="0" lvl="0" indent="0">
                        <a:buNone/>
                      </a:pPr>
                      <a:r>
                        <a:rPr lang="fi-FI" sz="1000" b="0" i="0" u="none" strike="noStrike" noProof="0" dirty="0">
                          <a:solidFill>
                            <a:schemeClr val="tx1"/>
                          </a:solidFill>
                          <a:latin typeface="Aptos"/>
                        </a:rPr>
                        <a:t>Kaikki yhdessä. </a:t>
                      </a:r>
                      <a:endParaRPr lang="fi-FI" sz="1000" dirty="0">
                        <a:solidFill>
                          <a:schemeClr val="tx1"/>
                        </a:solidFill>
                        <a:latin typeface="Aptos"/>
                      </a:endParaRPr>
                    </a:p>
                  </a:txBody>
                  <a:tcPr>
                    <a:lnB w="38100" cap="flat" cmpd="sng" algn="ctr">
                      <a:solidFill>
                        <a:schemeClr val="tx1"/>
                      </a:solidFill>
                      <a:prstDash val="solid"/>
                      <a:round/>
                      <a:headEnd type="none" w="med" len="med"/>
                      <a:tailEnd type="none" w="med" len="med"/>
                    </a:lnB>
                    <a:solidFill>
                      <a:schemeClr val="tx1">
                        <a:lumMod val="10000"/>
                        <a:lumOff val="90000"/>
                      </a:schemeClr>
                    </a:solidFill>
                  </a:tcPr>
                </a:tc>
                <a:tc>
                  <a:txBody>
                    <a:bodyPr/>
                    <a:lstStyle/>
                    <a:p>
                      <a:r>
                        <a:rPr lang="fi-FI" sz="1000" dirty="0">
                          <a:solidFill>
                            <a:schemeClr val="tx1"/>
                          </a:solidFill>
                          <a:latin typeface="Aptos"/>
                        </a:rPr>
                        <a:t>Pääfasilitaattori ja tilaisuuden järjestäjä.</a:t>
                      </a:r>
                    </a:p>
                  </a:txBody>
                  <a:tcPr>
                    <a:lnB w="38100" cap="flat" cmpd="sng" algn="ctr">
                      <a:solidFill>
                        <a:schemeClr val="tx1"/>
                      </a:solidFill>
                      <a:prstDash val="solid"/>
                      <a:round/>
                      <a:headEnd type="none" w="med" len="med"/>
                      <a:tailEnd type="none" w="med" len="med"/>
                    </a:lnB>
                    <a:solidFill>
                      <a:schemeClr val="tx1">
                        <a:lumMod val="10000"/>
                        <a:lumOff val="90000"/>
                      </a:schemeClr>
                    </a:solidFill>
                  </a:tcPr>
                </a:tc>
                <a:extLst>
                  <a:ext uri="{0D108BD9-81ED-4DB2-BD59-A6C34878D82A}">
                    <a16:rowId xmlns:a16="http://schemas.microsoft.com/office/drawing/2014/main" val="311062581"/>
                  </a:ext>
                </a:extLst>
              </a:tr>
            </a:tbl>
          </a:graphicData>
        </a:graphic>
      </p:graphicFrame>
    </p:spTree>
    <p:extLst>
      <p:ext uri="{BB962C8B-B14F-4D97-AF65-F5344CB8AC3E}">
        <p14:creationId xmlns:p14="http://schemas.microsoft.com/office/powerpoint/2010/main" val="19646161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 name="Puolivapaa piirto 32">
            <a:extLst>
              <a:ext uri="{FF2B5EF4-FFF2-40B4-BE49-F238E27FC236}">
                <a16:creationId xmlns:a16="http://schemas.microsoft.com/office/drawing/2014/main" id="{71BBF29B-5DAA-7402-5BD4-D0A0EB8F7919}"/>
              </a:ext>
              <a:ext uri="{C183D7F6-B498-43B3-948B-1728B52AA6E4}">
                <adec:decorative xmlns:adec="http://schemas.microsoft.com/office/drawing/2017/decorative" val="1"/>
              </a:ext>
            </a:extLst>
          </p:cNvPr>
          <p:cNvSpPr/>
          <p:nvPr/>
        </p:nvSpPr>
        <p:spPr>
          <a:xfrm>
            <a:off x="698157" y="704337"/>
            <a:ext cx="7580870" cy="741405"/>
          </a:xfrm>
          <a:custGeom>
            <a:avLst/>
            <a:gdLst>
              <a:gd name="connsiteX0" fmla="*/ 0 w 7531443"/>
              <a:gd name="connsiteY0" fmla="*/ 98854 h 741405"/>
              <a:gd name="connsiteX1" fmla="*/ 6178 w 7531443"/>
              <a:gd name="connsiteY1" fmla="*/ 741405 h 741405"/>
              <a:gd name="connsiteX2" fmla="*/ 7506729 w 7531443"/>
              <a:gd name="connsiteY2" fmla="*/ 679622 h 741405"/>
              <a:gd name="connsiteX3" fmla="*/ 7531443 w 7531443"/>
              <a:gd name="connsiteY3" fmla="*/ 0 h 741405"/>
              <a:gd name="connsiteX4" fmla="*/ 0 w 7531443"/>
              <a:gd name="connsiteY4" fmla="*/ 98854 h 7414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531443" h="741405">
                <a:moveTo>
                  <a:pt x="0" y="98854"/>
                </a:moveTo>
                <a:cubicBezTo>
                  <a:pt x="2059" y="313038"/>
                  <a:pt x="4119" y="527221"/>
                  <a:pt x="6178" y="741405"/>
                </a:cubicBezTo>
                <a:lnTo>
                  <a:pt x="7506729" y="679622"/>
                </a:lnTo>
                <a:lnTo>
                  <a:pt x="7531443" y="0"/>
                </a:lnTo>
                <a:lnTo>
                  <a:pt x="0" y="98854"/>
                </a:lnTo>
                <a:close/>
              </a:path>
            </a:pathLst>
          </a:cu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2" name="Otsikko 1">
            <a:extLst>
              <a:ext uri="{FF2B5EF4-FFF2-40B4-BE49-F238E27FC236}">
                <a16:creationId xmlns:a16="http://schemas.microsoft.com/office/drawing/2014/main" id="{C8CA0E8A-8797-8C63-6F35-D049BAA7D046}"/>
              </a:ext>
            </a:extLst>
          </p:cNvPr>
          <p:cNvSpPr>
            <a:spLocks noGrp="1"/>
          </p:cNvSpPr>
          <p:nvPr>
            <p:ph type="title"/>
          </p:nvPr>
        </p:nvSpPr>
        <p:spPr>
          <a:xfrm>
            <a:off x="838200" y="365125"/>
            <a:ext cx="10947400" cy="1325563"/>
          </a:xfrm>
        </p:spPr>
        <p:txBody>
          <a:bodyPr>
            <a:noAutofit/>
          </a:bodyPr>
          <a:lstStyle/>
          <a:p>
            <a:r>
              <a:rPr lang="fi-FI" sz="2000" noProof="0" dirty="0">
                <a:solidFill>
                  <a:schemeClr val="tx1"/>
                </a:solidFill>
              </a:rPr>
              <a:t>RYHMÄTYÖSKENTELY</a:t>
            </a:r>
            <a:r>
              <a:rPr lang="fi-FI" sz="3600" noProof="0" dirty="0">
                <a:solidFill>
                  <a:schemeClr val="tx1"/>
                </a:solidFill>
              </a:rPr>
              <a:t> </a:t>
            </a:r>
            <a:r>
              <a:rPr lang="fi-FI" sz="3200" noProof="0" dirty="0">
                <a:solidFill>
                  <a:schemeClr val="tx1"/>
                </a:solidFill>
              </a:rPr>
              <a:t>1</a:t>
            </a:r>
            <a:br>
              <a:rPr lang="fi-FI" sz="3600" noProof="0" dirty="0"/>
            </a:br>
            <a:r>
              <a:rPr lang="fi-FI" sz="3600" noProof="0" dirty="0">
                <a:solidFill>
                  <a:schemeClr val="tx1"/>
                </a:solidFill>
              </a:rPr>
              <a:t>Strategiset päämäärät ja nykytilanne</a:t>
            </a:r>
            <a:br>
              <a:rPr lang="fi-FI" sz="3600" noProof="0" dirty="0"/>
            </a:br>
            <a:r>
              <a:rPr lang="fi-FI" sz="2400" noProof="0" dirty="0">
                <a:solidFill>
                  <a:schemeClr val="tx1"/>
                </a:solidFill>
              </a:rPr>
              <a:t>Tehtävänanto</a:t>
            </a:r>
            <a:endParaRPr lang="fi-FI" sz="3600" noProof="0" dirty="0">
              <a:solidFill>
                <a:schemeClr val="tx1"/>
              </a:solidFill>
            </a:endParaRPr>
          </a:p>
        </p:txBody>
      </p:sp>
      <p:sp>
        <p:nvSpPr>
          <p:cNvPr id="3" name="Tekstin paikkamerkki 2">
            <a:extLst>
              <a:ext uri="{FF2B5EF4-FFF2-40B4-BE49-F238E27FC236}">
                <a16:creationId xmlns:a16="http://schemas.microsoft.com/office/drawing/2014/main" id="{AC873FBD-1C25-3774-73F7-04DF6AF4C5BF}"/>
              </a:ext>
            </a:extLst>
          </p:cNvPr>
          <p:cNvSpPr>
            <a:spLocks noGrp="1"/>
          </p:cNvSpPr>
          <p:nvPr>
            <p:ph type="body" idx="1"/>
          </p:nvPr>
        </p:nvSpPr>
        <p:spPr>
          <a:xfrm>
            <a:off x="838200" y="1690688"/>
            <a:ext cx="8297849" cy="1672714"/>
          </a:xfrm>
        </p:spPr>
        <p:txBody>
          <a:bodyPr spcFirstLastPara="1" vert="horz" wrap="square" lIns="91425" tIns="45700" rIns="91425" bIns="45700" rtlCol="0" anchor="t" anchorCtr="0">
            <a:noAutofit/>
          </a:bodyPr>
          <a:lstStyle/>
          <a:p>
            <a:pPr marL="71755" indent="0">
              <a:buNone/>
            </a:pPr>
            <a:r>
              <a:rPr lang="fi-FI" sz="1400" b="1" noProof="0" dirty="0"/>
              <a:t>Osion teemat koostuvat esimerkiksi joko ennakkotehtävästä, edellisen strategian teemoittelusta tai Kuntalain 37 § soveltaen. Mikäli muuta tiedonkeruuta on toteutettu kunnassa, kuten toimintaympäristön analyysiä, voidaan näistä aineistoista nostaa teemoja kyseiseen työpajaosioon.</a:t>
            </a:r>
          </a:p>
          <a:p>
            <a:pPr marL="71755" indent="0">
              <a:buNone/>
            </a:pPr>
            <a:r>
              <a:rPr lang="fi-FI" sz="1200" b="1" noProof="0" dirty="0"/>
              <a:t>Osion tavoite</a:t>
            </a:r>
            <a:r>
              <a:rPr lang="fi-FI" sz="1200" noProof="0" dirty="0"/>
              <a:t>: Jokaiselle teemalle muodostetaan päämääräaihio / kyseisen teeman päämäärä, johon kunnassa X pyritään. Huom! Jos tässä kohtaa tulee jo pienempiä tavoiteaihioita mieleen, voi niitä kirjata niitä jo valmiiksi lapuille seuraavaa osiota varten.</a:t>
            </a:r>
          </a:p>
        </p:txBody>
      </p:sp>
      <p:sp>
        <p:nvSpPr>
          <p:cNvPr id="34" name="Tekstin paikkamerkki 2">
            <a:extLst>
              <a:ext uri="{FF2B5EF4-FFF2-40B4-BE49-F238E27FC236}">
                <a16:creationId xmlns:a16="http://schemas.microsoft.com/office/drawing/2014/main" id="{BD3F0260-B298-5C81-445E-23B9680F9CB4}"/>
              </a:ext>
            </a:extLst>
          </p:cNvPr>
          <p:cNvSpPr txBox="1">
            <a:spLocks/>
          </p:cNvSpPr>
          <p:nvPr/>
        </p:nvSpPr>
        <p:spPr>
          <a:xfrm>
            <a:off x="838200" y="3245234"/>
            <a:ext cx="7359595" cy="3314591"/>
          </a:xfrm>
          <a:prstGeom prst="rect">
            <a:avLst/>
          </a:prstGeom>
          <a:noFill/>
          <a:ln>
            <a:noFill/>
          </a:ln>
        </p:spPr>
        <p:txBody>
          <a:bodyPr spcFirstLastPara="1" vert="horz" wrap="square" lIns="91425" tIns="45700" rIns="91425" bIns="45700" rtlCol="0" anchor="t" anchorCtr="0">
            <a:noAutofit/>
          </a:bodyPr>
          <a:lstStyle>
            <a:lvl1pPr marL="360000" lvl="0" indent="-288000" algn="l" defTabSz="914400" rtl="0" eaLnBrk="1" latinLnBrk="0" hangingPunct="1">
              <a:lnSpc>
                <a:spcPct val="110000"/>
              </a:lnSpc>
              <a:spcBef>
                <a:spcPts val="1000"/>
              </a:spcBef>
              <a:spcAft>
                <a:spcPts val="0"/>
              </a:spcAft>
              <a:buClr>
                <a:schemeClr val="dk1"/>
              </a:buClr>
              <a:buSzPct val="80000"/>
              <a:buFont typeface="Arial"/>
              <a:buChar char="»"/>
              <a:defRPr sz="1800" kern="1200">
                <a:solidFill>
                  <a:schemeClr val="tx2"/>
                </a:solidFill>
                <a:latin typeface="+mn-lt"/>
                <a:ea typeface="+mn-ea"/>
                <a:cs typeface="+mn-cs"/>
              </a:defRPr>
            </a:lvl1pPr>
            <a:lvl2pPr marL="914400" lvl="1" indent="-342900" algn="l" defTabSz="914400" rtl="0" eaLnBrk="1" latinLnBrk="0" hangingPunct="1">
              <a:lnSpc>
                <a:spcPct val="100000"/>
              </a:lnSpc>
              <a:spcBef>
                <a:spcPts val="500"/>
              </a:spcBef>
              <a:spcAft>
                <a:spcPts val="0"/>
              </a:spcAft>
              <a:buClr>
                <a:schemeClr val="dk1"/>
              </a:buClr>
              <a:buSzPts val="1800"/>
              <a:buFont typeface="Arial" panose="020B0604020202020204" pitchFamily="34" charset="0"/>
              <a:buChar char="•"/>
              <a:defRPr sz="2400" kern="1200">
                <a:solidFill>
                  <a:schemeClr val="tx2"/>
                </a:solidFill>
                <a:latin typeface="+mn-lt"/>
                <a:ea typeface="+mn-ea"/>
                <a:cs typeface="+mn-cs"/>
              </a:defRPr>
            </a:lvl2pPr>
            <a:lvl3pPr marL="1371600" lvl="2" indent="-342900" algn="l" defTabSz="914400" rtl="0" eaLnBrk="1" latinLnBrk="0" hangingPunct="1">
              <a:lnSpc>
                <a:spcPct val="100000"/>
              </a:lnSpc>
              <a:spcBef>
                <a:spcPts val="500"/>
              </a:spcBef>
              <a:spcAft>
                <a:spcPts val="0"/>
              </a:spcAft>
              <a:buClr>
                <a:schemeClr val="dk1"/>
              </a:buClr>
              <a:buSzPts val="1800"/>
              <a:buFont typeface="Arial" panose="020B0604020202020204" pitchFamily="34" charset="0"/>
              <a:buChar char="•"/>
              <a:defRPr sz="2000" kern="1200">
                <a:solidFill>
                  <a:schemeClr val="tx2"/>
                </a:solidFill>
                <a:latin typeface="+mn-lt"/>
                <a:ea typeface="+mn-ea"/>
                <a:cs typeface="+mn-cs"/>
              </a:defRPr>
            </a:lvl3pPr>
            <a:lvl4pPr marL="1828800" lvl="3" indent="-342900" algn="l" defTabSz="914400" rtl="0" eaLnBrk="1" latinLnBrk="0" hangingPunct="1">
              <a:lnSpc>
                <a:spcPct val="90000"/>
              </a:lnSpc>
              <a:spcBef>
                <a:spcPts val="500"/>
              </a:spcBef>
              <a:spcAft>
                <a:spcPts val="0"/>
              </a:spcAft>
              <a:buClr>
                <a:schemeClr val="dk1"/>
              </a:buClr>
              <a:buSzPts val="1800"/>
              <a:buFont typeface="Arial" panose="020B0604020202020204" pitchFamily="34" charset="0"/>
              <a:buChar char="•"/>
              <a:defRPr sz="1800" kern="1200">
                <a:solidFill>
                  <a:schemeClr val="tx2"/>
                </a:solidFill>
                <a:latin typeface="+mn-lt"/>
                <a:ea typeface="+mn-ea"/>
                <a:cs typeface="+mn-cs"/>
              </a:defRPr>
            </a:lvl4pPr>
            <a:lvl5pPr marL="2286000" lvl="4" indent="-342900" algn="l" defTabSz="914400" rtl="0" eaLnBrk="1" latinLnBrk="0" hangingPunct="1">
              <a:lnSpc>
                <a:spcPct val="90000"/>
              </a:lnSpc>
              <a:spcBef>
                <a:spcPts val="500"/>
              </a:spcBef>
              <a:spcAft>
                <a:spcPts val="0"/>
              </a:spcAft>
              <a:buClr>
                <a:schemeClr val="dk1"/>
              </a:buClr>
              <a:buSzPts val="1800"/>
              <a:buFont typeface="Arial" panose="020B0604020202020204" pitchFamily="34" charset="0"/>
              <a:buChar char="•"/>
              <a:defRPr sz="1800" kern="1200">
                <a:solidFill>
                  <a:schemeClr val="tx2"/>
                </a:solidFill>
                <a:latin typeface="+mn-lt"/>
                <a:ea typeface="+mn-ea"/>
                <a:cs typeface="+mn-cs"/>
              </a:defRPr>
            </a:lvl5pPr>
            <a:lvl6pPr marL="2743200" lvl="5" indent="-342900" algn="l" defTabSz="914400" rtl="0" eaLnBrk="1" latinLnBrk="0" hangingPunct="1">
              <a:lnSpc>
                <a:spcPct val="90000"/>
              </a:lnSpc>
              <a:spcBef>
                <a:spcPts val="500"/>
              </a:spcBef>
              <a:spcAft>
                <a:spcPts val="0"/>
              </a:spcAft>
              <a:buClr>
                <a:schemeClr val="dk1"/>
              </a:buClr>
              <a:buSzPts val="1800"/>
              <a:buFont typeface="Arial" panose="020B0604020202020204" pitchFamily="34" charset="0"/>
              <a:buChar char="•"/>
              <a:defRPr sz="1800" kern="1200">
                <a:solidFill>
                  <a:schemeClr val="tx1"/>
                </a:solidFill>
                <a:latin typeface="+mn-lt"/>
                <a:ea typeface="+mn-ea"/>
                <a:cs typeface="+mn-cs"/>
              </a:defRPr>
            </a:lvl6pPr>
            <a:lvl7pPr marL="3200400" lvl="6" indent="-342900" algn="l" defTabSz="914400" rtl="0" eaLnBrk="1" latinLnBrk="0" hangingPunct="1">
              <a:lnSpc>
                <a:spcPct val="90000"/>
              </a:lnSpc>
              <a:spcBef>
                <a:spcPts val="500"/>
              </a:spcBef>
              <a:spcAft>
                <a:spcPts val="0"/>
              </a:spcAft>
              <a:buClr>
                <a:schemeClr val="dk1"/>
              </a:buClr>
              <a:buSzPts val="1800"/>
              <a:buFont typeface="Arial" panose="020B0604020202020204" pitchFamily="34" charset="0"/>
              <a:buChar char="•"/>
              <a:defRPr sz="1800" kern="1200">
                <a:solidFill>
                  <a:schemeClr val="tx1"/>
                </a:solidFill>
                <a:latin typeface="+mn-lt"/>
                <a:ea typeface="+mn-ea"/>
                <a:cs typeface="+mn-cs"/>
              </a:defRPr>
            </a:lvl7pPr>
            <a:lvl8pPr marL="3657600" lvl="7" indent="-342900" algn="l" defTabSz="914400" rtl="0" eaLnBrk="1" latinLnBrk="0" hangingPunct="1">
              <a:lnSpc>
                <a:spcPct val="90000"/>
              </a:lnSpc>
              <a:spcBef>
                <a:spcPts val="500"/>
              </a:spcBef>
              <a:spcAft>
                <a:spcPts val="0"/>
              </a:spcAft>
              <a:buClr>
                <a:schemeClr val="dk1"/>
              </a:buClr>
              <a:buSzPts val="1800"/>
              <a:buFont typeface="Arial" panose="020B0604020202020204" pitchFamily="34" charset="0"/>
              <a:buChar char="•"/>
              <a:defRPr sz="1800" kern="1200">
                <a:solidFill>
                  <a:schemeClr val="tx1"/>
                </a:solidFill>
                <a:latin typeface="+mn-lt"/>
                <a:ea typeface="+mn-ea"/>
                <a:cs typeface="+mn-cs"/>
              </a:defRPr>
            </a:lvl8pPr>
            <a:lvl9pPr marL="4114800" lvl="8" indent="-342900" algn="l" defTabSz="914400" rtl="0" eaLnBrk="1" latinLnBrk="0" hangingPunct="1">
              <a:lnSpc>
                <a:spcPct val="90000"/>
              </a:lnSpc>
              <a:spcBef>
                <a:spcPts val="500"/>
              </a:spcBef>
              <a:spcAft>
                <a:spcPts val="0"/>
              </a:spcAft>
              <a:buClr>
                <a:schemeClr val="dk1"/>
              </a:buClr>
              <a:buSzPts val="1800"/>
              <a:buFont typeface="Arial" panose="020B0604020202020204" pitchFamily="34" charset="0"/>
              <a:buChar char="•"/>
              <a:defRPr sz="1800" kern="1200">
                <a:solidFill>
                  <a:schemeClr val="tx1"/>
                </a:solidFill>
                <a:latin typeface="+mn-lt"/>
                <a:ea typeface="+mn-ea"/>
                <a:cs typeface="+mn-cs"/>
              </a:defRPr>
            </a:lvl9pPr>
          </a:lstStyle>
          <a:p>
            <a:pPr marL="71755" indent="0">
              <a:spcBef>
                <a:spcPts val="600"/>
              </a:spcBef>
              <a:buFont typeface="Arial"/>
              <a:buNone/>
            </a:pPr>
            <a:r>
              <a:rPr lang="fi-FI" sz="1200" b="1" dirty="0">
                <a:ea typeface="Arial" panose="020B0604020202020204" pitchFamily="34" charset="0"/>
              </a:rPr>
              <a:t>Vaihtoehtoiset työskentelytapa</a:t>
            </a:r>
            <a:r>
              <a:rPr lang="fi-FI" sz="1200" dirty="0">
                <a:ea typeface="Arial" panose="020B0604020202020204" pitchFamily="34" charset="0"/>
              </a:rPr>
              <a:t>: </a:t>
            </a:r>
          </a:p>
          <a:p>
            <a:pPr marL="414655" indent="-342900">
              <a:spcBef>
                <a:spcPts val="600"/>
              </a:spcBef>
              <a:buFont typeface="+mj-lt"/>
              <a:buAutoNum type="arabicPeriod"/>
            </a:pPr>
            <a:r>
              <a:rPr lang="fi-FI" sz="1200" b="1" dirty="0">
                <a:ea typeface="Arial" panose="020B0604020202020204" pitchFamily="34" charset="0"/>
              </a:rPr>
              <a:t>Ryhmissä: </a:t>
            </a:r>
            <a:r>
              <a:rPr lang="fi-FI" sz="1200" dirty="0"/>
              <a:t>Osallistujaryhmät kulkevat jokaisen teeman läpi ja aina jatkojalostavat edeltävien ryhmien tuottamaa materiaalia. </a:t>
            </a:r>
            <a:r>
              <a:rPr lang="fi-FI" sz="1200" dirty="0">
                <a:ea typeface="Arial" panose="020B0604020202020204" pitchFamily="34" charset="0"/>
              </a:rPr>
              <a:t>Kaikki voivat täydentää ja kirjata omia ajatuksia post-it-lapulla fläppitaululle tai sähköiselle alustalle. Ryhmässä on myös yksi kirjuri, joka varmistaa, että keskustelu tulee kirjatuksi ja tiivistää fläppitaululle/sähköiselle alustalle.</a:t>
            </a:r>
          </a:p>
          <a:p>
            <a:pPr marL="414655" indent="-342900">
              <a:spcBef>
                <a:spcPts val="200"/>
              </a:spcBef>
              <a:buFont typeface="+mj-lt"/>
              <a:buAutoNum type="arabicPeriod"/>
            </a:pPr>
            <a:r>
              <a:rPr lang="fi-FI" sz="1200" b="1" dirty="0">
                <a:ea typeface="Arial" panose="020B0604020202020204" pitchFamily="34" charset="0"/>
              </a:rPr>
              <a:t>Kaikki yhdessä</a:t>
            </a:r>
            <a:r>
              <a:rPr lang="fi-FI" sz="1200" dirty="0">
                <a:ea typeface="Arial" panose="020B0604020202020204" pitchFamily="34" charset="0"/>
              </a:rPr>
              <a:t>: Yksi </a:t>
            </a:r>
            <a:r>
              <a:rPr lang="fi-FI" sz="1200" dirty="0"/>
              <a:t>fasilitaattori vetää osion ja osallistujat ovat yksi iso ryhmä. Tällöin post-it-laput ja tussit täytyy vaihtaa sähköiseen työkaluun. Sähköiseltä työkalulta vaaditaan avoin kirjausmahdollisuus sekä äänestystoiminto.</a:t>
            </a:r>
            <a:endParaRPr lang="fi-FI" sz="1200" b="1" dirty="0"/>
          </a:p>
          <a:p>
            <a:pPr marL="71755" indent="0">
              <a:buFont typeface="Arial"/>
              <a:buNone/>
            </a:pPr>
            <a:r>
              <a:rPr lang="fi-FI" sz="1200" b="1" dirty="0"/>
              <a:t>Pääkysymys: </a:t>
            </a:r>
            <a:r>
              <a:rPr lang="fi-FI" sz="1200" dirty="0"/>
              <a:t>Mihin kyseisessä teemassa halutaan erityisesti pyrkiä kunnassa X? Mikä nostetaan erityiseksi päämääräksi? </a:t>
            </a:r>
          </a:p>
          <a:p>
            <a:pPr marL="71755" indent="0">
              <a:spcBef>
                <a:spcPts val="600"/>
              </a:spcBef>
              <a:buFont typeface="Arial"/>
              <a:buNone/>
            </a:pPr>
            <a:r>
              <a:rPr lang="fi-FI" sz="1200" b="1" dirty="0">
                <a:ea typeface="+mn-lt"/>
                <a:cs typeface="+mn-lt"/>
              </a:rPr>
              <a:t>Apukysymyksiä fasilitaattorille:</a:t>
            </a:r>
            <a:r>
              <a:rPr lang="fi-FI" sz="1200" b="1" dirty="0">
                <a:ea typeface="+mn-lt"/>
              </a:rPr>
              <a:t> </a:t>
            </a:r>
            <a:r>
              <a:rPr lang="fi-FI" sz="1200" dirty="0">
                <a:solidFill>
                  <a:srgbClr val="333333"/>
                </a:solidFill>
                <a:latin typeface="Aptos"/>
                <a:cs typeface="Segoe UI"/>
              </a:rPr>
              <a:t>Mitä teemoja ja sisältöjä erityisesti tulisi valita strategian päämääräksi? Mitä tavoittelemme?</a:t>
            </a:r>
            <a:endParaRPr lang="fi-FI" sz="1200" dirty="0"/>
          </a:p>
          <a:p>
            <a:pPr marL="71755" indent="0">
              <a:spcBef>
                <a:spcPts val="600"/>
              </a:spcBef>
              <a:buFont typeface="Arial"/>
              <a:buNone/>
            </a:pPr>
            <a:r>
              <a:rPr lang="fi-FI" sz="1200" b="1" dirty="0"/>
              <a:t>Tuotos</a:t>
            </a:r>
            <a:r>
              <a:rPr lang="fi-FI" sz="1200" dirty="0"/>
              <a:t>: Aihio teeman tärkeimmästä laajemmasta asiasta, mihin kunnassa X on pyrittävä.</a:t>
            </a:r>
          </a:p>
        </p:txBody>
      </p:sp>
      <p:sp>
        <p:nvSpPr>
          <p:cNvPr id="5" name="Tekstin paikkamerkki 4">
            <a:extLst>
              <a:ext uri="{FF2B5EF4-FFF2-40B4-BE49-F238E27FC236}">
                <a16:creationId xmlns:a16="http://schemas.microsoft.com/office/drawing/2014/main" id="{807501F4-438C-BCA9-7556-F35F23B018DA}"/>
              </a:ext>
            </a:extLst>
          </p:cNvPr>
          <p:cNvSpPr>
            <a:spLocks noGrp="1"/>
          </p:cNvSpPr>
          <p:nvPr>
            <p:ph type="body" idx="14"/>
          </p:nvPr>
        </p:nvSpPr>
        <p:spPr>
          <a:xfrm>
            <a:off x="8197795" y="3303310"/>
            <a:ext cx="3968750" cy="2771310"/>
          </a:xfrm>
        </p:spPr>
        <p:txBody>
          <a:bodyPr>
            <a:noAutofit/>
          </a:bodyPr>
          <a:lstStyle/>
          <a:p>
            <a:pPr marL="72000" indent="0">
              <a:lnSpc>
                <a:spcPct val="90000"/>
              </a:lnSpc>
              <a:buNone/>
            </a:pPr>
            <a:r>
              <a:rPr lang="fi-FI" sz="1400" b="1" noProof="0" dirty="0"/>
              <a:t>Esimerkki ryhmissä toteutettavasta jaottelusta:</a:t>
            </a:r>
          </a:p>
          <a:p>
            <a:pPr indent="-216000">
              <a:spcBef>
                <a:spcPts val="600"/>
              </a:spcBef>
              <a:buAutoNum type="arabicPeriod"/>
            </a:pPr>
            <a:r>
              <a:rPr lang="fi-FI" sz="1400" noProof="0" dirty="0"/>
              <a:t>Hyvinvointi ja turvallisuus / kirjuri 1</a:t>
            </a:r>
          </a:p>
          <a:p>
            <a:pPr indent="-216000">
              <a:spcBef>
                <a:spcPts val="600"/>
              </a:spcBef>
              <a:buAutoNum type="arabicPeriod"/>
            </a:pPr>
            <a:r>
              <a:rPr lang="fi-FI" sz="1400" noProof="0" dirty="0"/>
              <a:t>Ympäristö ja ilmasto / kirjuri 2</a:t>
            </a:r>
          </a:p>
          <a:p>
            <a:pPr indent="-216000">
              <a:spcBef>
                <a:spcPts val="600"/>
              </a:spcBef>
              <a:buAutoNum type="arabicPeriod"/>
            </a:pPr>
            <a:r>
              <a:rPr lang="fi-FI" sz="1400" noProof="0" dirty="0"/>
              <a:t>Maankäyttö, asuminen ja liikenne / kirjuri 3</a:t>
            </a:r>
          </a:p>
          <a:p>
            <a:pPr indent="-216000">
              <a:spcBef>
                <a:spcPts val="600"/>
              </a:spcBef>
              <a:buAutoNum type="arabicPeriod"/>
            </a:pPr>
            <a:r>
              <a:rPr lang="fi-FI" sz="1400" noProof="0" dirty="0"/>
              <a:t>Opetus ja muut lapsiperhepalvelut / kirjuri 4</a:t>
            </a:r>
          </a:p>
          <a:p>
            <a:pPr indent="-216000">
              <a:spcBef>
                <a:spcPts val="600"/>
              </a:spcBef>
              <a:buAutoNum type="arabicPeriod"/>
            </a:pPr>
            <a:r>
              <a:rPr lang="fi-FI" sz="1400" noProof="0" dirty="0"/>
              <a:t>Työllisyys ja yrittäminen / kirjuri 5</a:t>
            </a:r>
          </a:p>
          <a:p>
            <a:pPr indent="-216000">
              <a:spcBef>
                <a:spcPts val="600"/>
              </a:spcBef>
              <a:buAutoNum type="arabicPeriod"/>
            </a:pPr>
            <a:r>
              <a:rPr lang="fi-FI" sz="1400" noProof="0" dirty="0"/>
              <a:t>Kulttuuri ja vapaa-aika / kirjuri 6</a:t>
            </a:r>
          </a:p>
        </p:txBody>
      </p:sp>
      <p:sp>
        <p:nvSpPr>
          <p:cNvPr id="36" name="Tekstiruutu 35">
            <a:extLst>
              <a:ext uri="{FF2B5EF4-FFF2-40B4-BE49-F238E27FC236}">
                <a16:creationId xmlns:a16="http://schemas.microsoft.com/office/drawing/2014/main" id="{F834A740-AB86-4135-EF2A-C818F7D4CFAC}"/>
              </a:ext>
            </a:extLst>
          </p:cNvPr>
          <p:cNvSpPr txBox="1"/>
          <p:nvPr/>
        </p:nvSpPr>
        <p:spPr>
          <a:xfrm>
            <a:off x="8787046" y="6127391"/>
            <a:ext cx="2591691" cy="553998"/>
          </a:xfrm>
          <a:prstGeom prst="rect">
            <a:avLst/>
          </a:prstGeom>
          <a:noFill/>
        </p:spPr>
        <p:txBody>
          <a:bodyPr wrap="square" lIns="91440" tIns="45720" rIns="91440" bIns="45720" anchor="t">
            <a:spAutoFit/>
          </a:bodyPr>
          <a:lstStyle/>
          <a:p>
            <a:r>
              <a:rPr lang="fi-FI" sz="1000" dirty="0"/>
              <a:t>Kokonaisuudessaan n. </a:t>
            </a:r>
            <a:r>
              <a:rPr lang="fi-FI" sz="1000" b="1" dirty="0"/>
              <a:t>1 h</a:t>
            </a:r>
            <a:r>
              <a:rPr lang="fi-FI" sz="1000" dirty="0"/>
              <a:t> työstöaikaa. Teemoissa käytettävä aikataulu riippuu siitä, kuinka monta teemaa on käsittelyssä.</a:t>
            </a:r>
          </a:p>
        </p:txBody>
      </p:sp>
      <p:grpSp>
        <p:nvGrpSpPr>
          <p:cNvPr id="4" name="Ryhmä 3">
            <a:extLst>
              <a:ext uri="{FF2B5EF4-FFF2-40B4-BE49-F238E27FC236}">
                <a16:creationId xmlns:a16="http://schemas.microsoft.com/office/drawing/2014/main" id="{EDD1D8E7-992D-9591-3926-866CF5A0F81A}"/>
              </a:ext>
              <a:ext uri="{C183D7F6-B498-43B3-948B-1728B52AA6E4}">
                <adec:decorative xmlns:adec="http://schemas.microsoft.com/office/drawing/2017/decorative" val="1"/>
              </a:ext>
            </a:extLst>
          </p:cNvPr>
          <p:cNvGrpSpPr/>
          <p:nvPr/>
        </p:nvGrpSpPr>
        <p:grpSpPr>
          <a:xfrm>
            <a:off x="11304554" y="5780900"/>
            <a:ext cx="655263" cy="905471"/>
            <a:chOff x="11304554" y="5780900"/>
            <a:chExt cx="655263" cy="905471"/>
          </a:xfrm>
        </p:grpSpPr>
        <p:pic>
          <p:nvPicPr>
            <p:cNvPr id="38" name="Kuva 37" descr="Herätyskello tasaisella täytöllä">
              <a:extLst>
                <a:ext uri="{FF2B5EF4-FFF2-40B4-BE49-F238E27FC236}">
                  <a16:creationId xmlns:a16="http://schemas.microsoft.com/office/drawing/2014/main" id="{95134AF9-D0D1-A1DE-DBD0-03072BB2D528}"/>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1304554" y="5780900"/>
              <a:ext cx="655263" cy="655263"/>
            </a:xfrm>
            <a:prstGeom prst="rect">
              <a:avLst/>
            </a:prstGeom>
          </p:spPr>
        </p:pic>
        <p:sp>
          <p:nvSpPr>
            <p:cNvPr id="39" name="Tekstiruutu 38">
              <a:extLst>
                <a:ext uri="{FF2B5EF4-FFF2-40B4-BE49-F238E27FC236}">
                  <a16:creationId xmlns:a16="http://schemas.microsoft.com/office/drawing/2014/main" id="{0C039CD3-C30A-B117-74BC-8663EA321F8D}"/>
                </a:ext>
              </a:extLst>
            </p:cNvPr>
            <p:cNvSpPr txBox="1"/>
            <p:nvPr/>
          </p:nvSpPr>
          <p:spPr>
            <a:xfrm>
              <a:off x="11378737" y="6317039"/>
              <a:ext cx="506895" cy="369332"/>
            </a:xfrm>
            <a:prstGeom prst="rect">
              <a:avLst/>
            </a:prstGeom>
            <a:noFill/>
          </p:spPr>
          <p:txBody>
            <a:bodyPr wrap="square">
              <a:spAutoFit/>
            </a:bodyPr>
            <a:lstStyle/>
            <a:p>
              <a:pPr algn="ctr"/>
              <a:r>
                <a:rPr lang="fi-FI" sz="1800" b="1" dirty="0"/>
                <a:t>1 h</a:t>
              </a:r>
              <a:endParaRPr lang="fi-FI" dirty="0"/>
            </a:p>
          </p:txBody>
        </p:sp>
      </p:grpSp>
      <p:grpSp>
        <p:nvGrpSpPr>
          <p:cNvPr id="25" name="Ryhmä 24">
            <a:extLst>
              <a:ext uri="{FF2B5EF4-FFF2-40B4-BE49-F238E27FC236}">
                <a16:creationId xmlns:a16="http://schemas.microsoft.com/office/drawing/2014/main" id="{A7E339E2-CFBD-D7B3-671D-23085A388CCD}"/>
              </a:ext>
              <a:ext uri="{C183D7F6-B498-43B3-948B-1728B52AA6E4}">
                <adec:decorative xmlns:adec="http://schemas.microsoft.com/office/drawing/2017/decorative" val="1"/>
              </a:ext>
            </a:extLst>
          </p:cNvPr>
          <p:cNvGrpSpPr/>
          <p:nvPr/>
        </p:nvGrpSpPr>
        <p:grpSpPr>
          <a:xfrm>
            <a:off x="250581" y="2736785"/>
            <a:ext cx="385224" cy="1384430"/>
            <a:chOff x="250581" y="242307"/>
            <a:chExt cx="385224" cy="1384430"/>
          </a:xfrm>
        </p:grpSpPr>
        <p:grpSp>
          <p:nvGrpSpPr>
            <p:cNvPr id="26" name="Ryhmä 25">
              <a:extLst>
                <a:ext uri="{FF2B5EF4-FFF2-40B4-BE49-F238E27FC236}">
                  <a16:creationId xmlns:a16="http://schemas.microsoft.com/office/drawing/2014/main" id="{B5C0BC3E-13E4-0C57-2E16-84D2EC8A2693}"/>
                </a:ext>
              </a:extLst>
            </p:cNvPr>
            <p:cNvGrpSpPr/>
            <p:nvPr/>
          </p:nvGrpSpPr>
          <p:grpSpPr>
            <a:xfrm>
              <a:off x="273561" y="284727"/>
              <a:ext cx="362244" cy="1342010"/>
              <a:chOff x="273561" y="284727"/>
              <a:chExt cx="362244" cy="1342010"/>
            </a:xfrm>
          </p:grpSpPr>
          <p:sp>
            <p:nvSpPr>
              <p:cNvPr id="28" name="Ellipsi 27">
                <a:extLst>
                  <a:ext uri="{FF2B5EF4-FFF2-40B4-BE49-F238E27FC236}">
                    <a16:creationId xmlns:a16="http://schemas.microsoft.com/office/drawing/2014/main" id="{2343F646-918C-DA8C-09B3-B0525D70B754}"/>
                  </a:ext>
                </a:extLst>
              </p:cNvPr>
              <p:cNvSpPr/>
              <p:nvPr/>
            </p:nvSpPr>
            <p:spPr>
              <a:xfrm>
                <a:off x="273561" y="284727"/>
                <a:ext cx="362244" cy="362244"/>
              </a:xfrm>
              <a:prstGeom prst="ellipse">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29" name="Ellipsi 28">
                <a:extLst>
                  <a:ext uri="{FF2B5EF4-FFF2-40B4-BE49-F238E27FC236}">
                    <a16:creationId xmlns:a16="http://schemas.microsoft.com/office/drawing/2014/main" id="{7AD40EC4-78AA-88C8-1C0D-3B4747DEBF6D}"/>
                  </a:ext>
                </a:extLst>
              </p:cNvPr>
              <p:cNvSpPr/>
              <p:nvPr/>
            </p:nvSpPr>
            <p:spPr>
              <a:xfrm>
                <a:off x="273561" y="774610"/>
                <a:ext cx="362244" cy="362244"/>
              </a:xfrm>
              <a:prstGeom prst="ellipse">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sz="6000" b="1" dirty="0">
                  <a:solidFill>
                    <a:srgbClr val="105F72"/>
                  </a:solidFill>
                </a:endParaRPr>
              </a:p>
            </p:txBody>
          </p:sp>
          <p:sp>
            <p:nvSpPr>
              <p:cNvPr id="30" name="Ellipsi 29">
                <a:extLst>
                  <a:ext uri="{FF2B5EF4-FFF2-40B4-BE49-F238E27FC236}">
                    <a16:creationId xmlns:a16="http://schemas.microsoft.com/office/drawing/2014/main" id="{63781701-7F7E-D946-613B-431245F0A594}"/>
                  </a:ext>
                </a:extLst>
              </p:cNvPr>
              <p:cNvSpPr/>
              <p:nvPr/>
            </p:nvSpPr>
            <p:spPr>
              <a:xfrm>
                <a:off x="273561" y="1264493"/>
                <a:ext cx="362244" cy="362244"/>
              </a:xfrm>
              <a:prstGeom prst="ellipse">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grpSp>
        <p:pic>
          <p:nvPicPr>
            <p:cNvPr id="27" name="Kuva 26">
              <a:extLst>
                <a:ext uri="{FF2B5EF4-FFF2-40B4-BE49-F238E27FC236}">
                  <a16:creationId xmlns:a16="http://schemas.microsoft.com/office/drawing/2014/main" id="{576EBD9E-3D1D-696D-7224-2426E9DDE6E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50581" y="242307"/>
              <a:ext cx="362244" cy="362243"/>
            </a:xfrm>
            <a:prstGeom prst="rect">
              <a:avLst/>
            </a:prstGeom>
          </p:spPr>
        </p:pic>
      </p:grpSp>
    </p:spTree>
    <p:extLst>
      <p:ext uri="{BB962C8B-B14F-4D97-AF65-F5344CB8AC3E}">
        <p14:creationId xmlns:p14="http://schemas.microsoft.com/office/powerpoint/2010/main" val="7780619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 name="Puolivapaa piirto 32">
            <a:extLst>
              <a:ext uri="{FF2B5EF4-FFF2-40B4-BE49-F238E27FC236}">
                <a16:creationId xmlns:a16="http://schemas.microsoft.com/office/drawing/2014/main" id="{6BE1B16A-592B-CBDD-85F5-6C5B8F436C5D}"/>
              </a:ext>
              <a:ext uri="{C183D7F6-B498-43B3-948B-1728B52AA6E4}">
                <adec:decorative xmlns:adec="http://schemas.microsoft.com/office/drawing/2017/decorative" val="1"/>
              </a:ext>
            </a:extLst>
          </p:cNvPr>
          <p:cNvSpPr/>
          <p:nvPr/>
        </p:nvSpPr>
        <p:spPr>
          <a:xfrm>
            <a:off x="747584" y="679622"/>
            <a:ext cx="7191632" cy="710513"/>
          </a:xfrm>
          <a:custGeom>
            <a:avLst/>
            <a:gdLst>
              <a:gd name="connsiteX0" fmla="*/ 0 w 7191632"/>
              <a:gd name="connsiteY0" fmla="*/ 74140 h 710513"/>
              <a:gd name="connsiteX1" fmla="*/ 0 w 7191632"/>
              <a:gd name="connsiteY1" fmla="*/ 710513 h 710513"/>
              <a:gd name="connsiteX2" fmla="*/ 7111313 w 7191632"/>
              <a:gd name="connsiteY2" fmla="*/ 691978 h 710513"/>
              <a:gd name="connsiteX3" fmla="*/ 7191632 w 7191632"/>
              <a:gd name="connsiteY3" fmla="*/ 0 h 710513"/>
              <a:gd name="connsiteX4" fmla="*/ 0 w 7191632"/>
              <a:gd name="connsiteY4" fmla="*/ 74140 h 7105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91632" h="710513">
                <a:moveTo>
                  <a:pt x="0" y="74140"/>
                </a:moveTo>
                <a:lnTo>
                  <a:pt x="0" y="710513"/>
                </a:lnTo>
                <a:lnTo>
                  <a:pt x="7111313" y="691978"/>
                </a:lnTo>
                <a:lnTo>
                  <a:pt x="7191632" y="0"/>
                </a:lnTo>
                <a:lnTo>
                  <a:pt x="0" y="74140"/>
                </a:lnTo>
                <a:close/>
              </a:path>
            </a:pathLst>
          </a:cu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2" name="Otsikko 1">
            <a:extLst>
              <a:ext uri="{FF2B5EF4-FFF2-40B4-BE49-F238E27FC236}">
                <a16:creationId xmlns:a16="http://schemas.microsoft.com/office/drawing/2014/main" id="{C8CA0E8A-8797-8C63-6F35-D049BAA7D046}"/>
              </a:ext>
            </a:extLst>
          </p:cNvPr>
          <p:cNvSpPr>
            <a:spLocks noGrp="1"/>
          </p:cNvSpPr>
          <p:nvPr>
            <p:ph type="title"/>
          </p:nvPr>
        </p:nvSpPr>
        <p:spPr>
          <a:xfrm>
            <a:off x="838200" y="384718"/>
            <a:ext cx="10515600" cy="1325563"/>
          </a:xfrm>
        </p:spPr>
        <p:txBody>
          <a:bodyPr>
            <a:normAutofit fontScale="90000"/>
          </a:bodyPr>
          <a:lstStyle/>
          <a:p>
            <a:r>
              <a:rPr lang="fi-FI" sz="2200" noProof="0" dirty="0">
                <a:solidFill>
                  <a:schemeClr val="tx1"/>
                </a:solidFill>
              </a:rPr>
              <a:t>RYHMÄTYÖSKENTELY</a:t>
            </a:r>
            <a:r>
              <a:rPr lang="fi-FI" sz="3600" noProof="0" dirty="0">
                <a:solidFill>
                  <a:schemeClr val="tx1"/>
                </a:solidFill>
              </a:rPr>
              <a:t> 2</a:t>
            </a:r>
            <a:br>
              <a:rPr lang="fi-FI" sz="3600" noProof="0" dirty="0"/>
            </a:br>
            <a:r>
              <a:rPr lang="fi-FI" sz="4000" noProof="0" dirty="0">
                <a:solidFill>
                  <a:schemeClr val="tx1"/>
                </a:solidFill>
              </a:rPr>
              <a:t>Tavoiteltavat tulokset ja muutokset</a:t>
            </a:r>
            <a:br>
              <a:rPr lang="fi-FI" sz="3600" noProof="0" dirty="0"/>
            </a:br>
            <a:r>
              <a:rPr lang="fi-FI" sz="2700" noProof="0" dirty="0">
                <a:solidFill>
                  <a:schemeClr val="tx1"/>
                </a:solidFill>
              </a:rPr>
              <a:t>Tehtävänanto</a:t>
            </a:r>
            <a:endParaRPr lang="fi-FI" sz="3600" noProof="0" dirty="0">
              <a:solidFill>
                <a:schemeClr val="tx1"/>
              </a:solidFill>
            </a:endParaRPr>
          </a:p>
        </p:txBody>
      </p:sp>
      <p:sp>
        <p:nvSpPr>
          <p:cNvPr id="3" name="Tekstin paikkamerkki 2">
            <a:extLst>
              <a:ext uri="{FF2B5EF4-FFF2-40B4-BE49-F238E27FC236}">
                <a16:creationId xmlns:a16="http://schemas.microsoft.com/office/drawing/2014/main" id="{AC873FBD-1C25-3774-73F7-04DF6AF4C5BF}"/>
              </a:ext>
            </a:extLst>
          </p:cNvPr>
          <p:cNvSpPr>
            <a:spLocks noGrp="1"/>
          </p:cNvSpPr>
          <p:nvPr>
            <p:ph type="body" idx="1"/>
          </p:nvPr>
        </p:nvSpPr>
        <p:spPr>
          <a:xfrm>
            <a:off x="838200" y="1690688"/>
            <a:ext cx="7780758" cy="4802187"/>
          </a:xfrm>
        </p:spPr>
        <p:txBody>
          <a:bodyPr>
            <a:noAutofit/>
          </a:bodyPr>
          <a:lstStyle/>
          <a:p>
            <a:pPr marL="71755" indent="0">
              <a:buNone/>
            </a:pPr>
            <a:r>
              <a:rPr lang="fi-FI" sz="1400" b="1" noProof="0" dirty="0"/>
              <a:t>Osion tavoite</a:t>
            </a:r>
            <a:r>
              <a:rPr lang="fi-FI" sz="1400" noProof="0" dirty="0"/>
              <a:t>: Kerätä päämäärälle tavoitteita, joihin kunta voi vaikuttaa. Tavoitteet ovat hieman pienempiä steppejä, joiden avulla päästään isompaan päämäärään. Osallistujat muotoilevat edellisten keskustelujen pohjalta tavoiteaihioita.</a:t>
            </a:r>
          </a:p>
          <a:p>
            <a:pPr marL="71755" indent="0">
              <a:buNone/>
            </a:pPr>
            <a:r>
              <a:rPr lang="fi-FI" sz="1400" b="1" noProof="0" dirty="0">
                <a:ea typeface="Arial" panose="020B0604020202020204" pitchFamily="34" charset="0"/>
              </a:rPr>
              <a:t>Vaihtoehtoiset työskentelytavat</a:t>
            </a:r>
            <a:r>
              <a:rPr lang="fi-FI" sz="1400" noProof="0" dirty="0">
                <a:ea typeface="Arial" panose="020B0604020202020204" pitchFamily="34" charset="0"/>
              </a:rPr>
              <a:t>: </a:t>
            </a:r>
          </a:p>
          <a:p>
            <a:pPr indent="-216000">
              <a:spcBef>
                <a:spcPts val="200"/>
              </a:spcBef>
              <a:buFont typeface="Arial" panose="020B0604020202020204" pitchFamily="34" charset="0"/>
              <a:buChar char="•"/>
            </a:pPr>
            <a:r>
              <a:rPr lang="fi-FI" sz="1400" b="1" noProof="0" dirty="0">
                <a:ea typeface="Arial" panose="020B0604020202020204" pitchFamily="34" charset="0"/>
              </a:rPr>
              <a:t>Ryhmissä: </a:t>
            </a:r>
            <a:r>
              <a:rPr lang="fi-FI" sz="1400" noProof="0" dirty="0">
                <a:ea typeface="Arial" panose="020B0604020202020204" pitchFamily="34" charset="0"/>
              </a:rPr>
              <a:t>Osallistujat jakautuvat ryhmiin ja </a:t>
            </a:r>
            <a:r>
              <a:rPr lang="fi-FI" sz="1400" noProof="0" dirty="0"/>
              <a:t>jatkojalostavat edeltävien ryhmien tuottamaa materiaalia. Fasilitaattorit kirjaavat ryhmän keskustelusta tavoiteaihioita sähköiseen työs­ken­telyalustaan esim. Mentimeteriin (ranking-ominaisuus) tai Screen.ioon, jotka mahdollis­tavat tavoiteaihioiden priorisoimisen. Yksi osallistuja käsittelee joko yhtä tai useampaa teemaa. Tämä riippuu osallistujamäärästä, käsiteltävien teemojen määrästä sekä aikataulusta.</a:t>
            </a:r>
          </a:p>
          <a:p>
            <a:pPr indent="-216000">
              <a:spcBef>
                <a:spcPts val="200"/>
              </a:spcBef>
              <a:buFont typeface="Arial" panose="020B0604020202020204" pitchFamily="34" charset="0"/>
              <a:buChar char="•"/>
            </a:pPr>
            <a:r>
              <a:rPr lang="fi-FI" sz="1400" b="1" noProof="0" dirty="0">
                <a:ea typeface="Arial" panose="020B0604020202020204" pitchFamily="34" charset="0"/>
              </a:rPr>
              <a:t>Kaikki yhdessä</a:t>
            </a:r>
            <a:r>
              <a:rPr lang="fi-FI" sz="1400" noProof="0" dirty="0">
                <a:ea typeface="Arial" panose="020B0604020202020204" pitchFamily="34" charset="0"/>
              </a:rPr>
              <a:t>: Yksi </a:t>
            </a:r>
            <a:r>
              <a:rPr lang="fi-FI" sz="1400" noProof="0" dirty="0"/>
              <a:t>fasilitaattori vetää osion ja osallistujat ovat yksi iso ryhmä. Tällöin jokainen osallistuja täydentää tavoiteaihioita omilla laitteillansa. Yhdessä työskennellessä voi ottaa myös lyhyen parikeskustelun vieruskaverin kanssa. Sähköiseltä työkalulta vaaditaan avoin kirjausmahdollisuus sekä äänestystoiminto.</a:t>
            </a:r>
            <a:endParaRPr lang="fi-FI" sz="1400" b="1" noProof="0" dirty="0"/>
          </a:p>
          <a:p>
            <a:pPr marL="71755" indent="0">
              <a:buNone/>
            </a:pPr>
            <a:r>
              <a:rPr lang="fi-FI" sz="1400" b="1" noProof="0" dirty="0"/>
              <a:t>Pääkysymys</a:t>
            </a:r>
            <a:r>
              <a:rPr lang="fi-FI" sz="1400" noProof="0" dirty="0"/>
              <a:t>: Mitä tavoitteita päämäärään pääsemiseksi tarvitaan? Mitä konkreettisia välitavoitteita/-etappeja päämäärän saavuttaminen edellyttää?</a:t>
            </a:r>
            <a:endParaRPr lang="fi-FI" sz="1400" noProof="0" dirty="0">
              <a:solidFill>
                <a:srgbClr val="333333"/>
              </a:solidFill>
              <a:latin typeface="Segoe UI"/>
              <a:cs typeface="Segoe UI"/>
            </a:endParaRPr>
          </a:p>
          <a:p>
            <a:pPr marL="71755" indent="0">
              <a:buNone/>
            </a:pPr>
            <a:r>
              <a:rPr lang="fi-FI" sz="1400" b="1" noProof="0" dirty="0">
                <a:solidFill>
                  <a:srgbClr val="000000"/>
                </a:solidFill>
                <a:ea typeface="+mn-lt"/>
                <a:cs typeface="+mn-lt"/>
              </a:rPr>
              <a:t>Apukysymyksiä fasilitaattorille:</a:t>
            </a:r>
            <a:endParaRPr lang="fi-FI" sz="1400" noProof="0" dirty="0"/>
          </a:p>
          <a:p>
            <a:pPr marL="359410" indent="-216000">
              <a:spcBef>
                <a:spcPts val="300"/>
              </a:spcBef>
              <a:buFont typeface="Arial" panose="020B0604020202020204" pitchFamily="34" charset="0"/>
              <a:buChar char="•"/>
            </a:pPr>
            <a:r>
              <a:rPr lang="fi-FI" sz="1400" noProof="0" dirty="0"/>
              <a:t>Ovatko tavoitteet realistisia toteuttaa kunnan näkökulmasta?</a:t>
            </a:r>
          </a:p>
          <a:p>
            <a:pPr marL="71755" indent="0">
              <a:spcBef>
                <a:spcPts val="600"/>
              </a:spcBef>
              <a:buNone/>
            </a:pPr>
            <a:r>
              <a:rPr lang="fi-FI" sz="1400" b="1" noProof="0" dirty="0"/>
              <a:t>Tuotos</a:t>
            </a:r>
            <a:r>
              <a:rPr lang="fi-FI" sz="1400" noProof="0" dirty="0"/>
              <a:t>: Listaus päämäärään johtavista tavoiteaihioista, joista jokainen saa äänestää (priorisointi)</a:t>
            </a:r>
          </a:p>
        </p:txBody>
      </p:sp>
      <p:sp>
        <p:nvSpPr>
          <p:cNvPr id="29" name="Suorakulmio 28">
            <a:extLst>
              <a:ext uri="{FF2B5EF4-FFF2-40B4-BE49-F238E27FC236}">
                <a16:creationId xmlns:a16="http://schemas.microsoft.com/office/drawing/2014/main" id="{A056D0CA-23C5-17B2-CA8C-D7A32747FC5A}"/>
              </a:ext>
              <a:ext uri="{C183D7F6-B498-43B3-948B-1728B52AA6E4}">
                <adec:decorative xmlns:adec="http://schemas.microsoft.com/office/drawing/2017/decorative" val="1"/>
              </a:ext>
            </a:extLst>
          </p:cNvPr>
          <p:cNvSpPr/>
          <p:nvPr/>
        </p:nvSpPr>
        <p:spPr>
          <a:xfrm>
            <a:off x="8693143" y="3245055"/>
            <a:ext cx="3118326" cy="2371974"/>
          </a:xfrm>
          <a:prstGeom prst="rect">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6" name="Esimerkki">
            <a:extLst>
              <a:ext uri="{FF2B5EF4-FFF2-40B4-BE49-F238E27FC236}">
                <a16:creationId xmlns:a16="http://schemas.microsoft.com/office/drawing/2014/main" id="{47EE64FC-DD5E-4558-710F-CA2B32C833C7}"/>
              </a:ext>
            </a:extLst>
          </p:cNvPr>
          <p:cNvSpPr/>
          <p:nvPr/>
        </p:nvSpPr>
        <p:spPr>
          <a:xfrm>
            <a:off x="8762955" y="3269088"/>
            <a:ext cx="2977661" cy="221244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284400">
              <a:spcAft>
                <a:spcPts val="600"/>
              </a:spcAft>
            </a:pPr>
            <a:r>
              <a:rPr lang="fi-FI" sz="1400" b="1" dirty="0">
                <a:solidFill>
                  <a:schemeClr val="tx1"/>
                </a:solidFill>
                <a:cs typeface="Segoe UI"/>
              </a:rPr>
              <a:t>Esimerkki</a:t>
            </a:r>
            <a:endParaRPr lang="fi-FI" sz="1400" dirty="0">
              <a:solidFill>
                <a:schemeClr val="tx1"/>
              </a:solidFill>
              <a:cs typeface="Segoe UI"/>
            </a:endParaRPr>
          </a:p>
          <a:p>
            <a:pPr marL="285750" indent="-285750">
              <a:buFont typeface="Wingdings" panose="05000000000000000000" pitchFamily="2" charset="2"/>
              <a:buChar char="à"/>
            </a:pPr>
            <a:r>
              <a:rPr lang="fi-FI" sz="1400" b="1" dirty="0">
                <a:solidFill>
                  <a:schemeClr val="tx1"/>
                </a:solidFill>
                <a:cs typeface="Segoe UI"/>
              </a:rPr>
              <a:t>Päämäärä </a:t>
            </a:r>
            <a:br>
              <a:rPr lang="fi-FI" sz="1400" b="1" dirty="0">
                <a:solidFill>
                  <a:schemeClr val="tx1"/>
                </a:solidFill>
                <a:cs typeface="Segoe UI"/>
              </a:rPr>
            </a:br>
            <a:r>
              <a:rPr lang="fi-FI" sz="1400" dirty="0">
                <a:solidFill>
                  <a:schemeClr val="tx1"/>
                </a:solidFill>
                <a:cs typeface="Segoe UI"/>
              </a:rPr>
              <a:t>Yhteisöllinen ja elävä kuntamme</a:t>
            </a:r>
          </a:p>
          <a:p>
            <a:pPr marL="285750" indent="-285750">
              <a:spcBef>
                <a:spcPts val="300"/>
              </a:spcBef>
              <a:buFont typeface="Wingdings" panose="05000000000000000000" pitchFamily="2" charset="2"/>
              <a:buChar char="à"/>
            </a:pPr>
            <a:r>
              <a:rPr lang="fi-FI" sz="1400" b="1" dirty="0">
                <a:solidFill>
                  <a:schemeClr val="tx1"/>
                </a:solidFill>
                <a:cs typeface="Segoe UI"/>
              </a:rPr>
              <a:t>Tavoite </a:t>
            </a:r>
            <a:br>
              <a:rPr lang="fi-FI" sz="1400" b="1" dirty="0">
                <a:solidFill>
                  <a:schemeClr val="tx1"/>
                </a:solidFill>
                <a:cs typeface="Segoe UI"/>
              </a:rPr>
            </a:br>
            <a:r>
              <a:rPr lang="fi-FI" sz="1400" dirty="0">
                <a:solidFill>
                  <a:schemeClr val="tx1"/>
                </a:solidFill>
                <a:cs typeface="Segoe UI"/>
              </a:rPr>
              <a:t>Innostamme kuntalaisia aktiiviseen elämäntapaan, liikkumaan ja kulttuurin pariin </a:t>
            </a:r>
            <a:endParaRPr lang="fi-FI" sz="1400" dirty="0">
              <a:solidFill>
                <a:schemeClr val="tx1"/>
              </a:solidFill>
              <a:highlight>
                <a:srgbClr val="FFFF00"/>
              </a:highlight>
              <a:cs typeface="Segoe UI"/>
            </a:endParaRPr>
          </a:p>
          <a:p>
            <a:pPr marL="285750" indent="-285750">
              <a:spcBef>
                <a:spcPts val="300"/>
              </a:spcBef>
              <a:buFont typeface="Wingdings" panose="05000000000000000000" pitchFamily="2" charset="2"/>
              <a:buChar char="à"/>
            </a:pPr>
            <a:r>
              <a:rPr lang="fi-FI" sz="1400" b="1" dirty="0">
                <a:solidFill>
                  <a:schemeClr val="tx1"/>
                </a:solidFill>
                <a:cs typeface="Segoe UI"/>
              </a:rPr>
              <a:t>Toimenpide</a:t>
            </a:r>
            <a:r>
              <a:rPr lang="fi-FI" sz="1400" dirty="0">
                <a:solidFill>
                  <a:schemeClr val="tx1"/>
                </a:solidFill>
                <a:cs typeface="Segoe UI"/>
              </a:rPr>
              <a:t> </a:t>
            </a:r>
            <a:br>
              <a:rPr lang="fi-FI" sz="1400" dirty="0">
                <a:solidFill>
                  <a:schemeClr val="tx1"/>
                </a:solidFill>
                <a:cs typeface="Segoe UI"/>
              </a:rPr>
            </a:br>
            <a:r>
              <a:rPr lang="fi-FI" sz="1400" dirty="0">
                <a:solidFill>
                  <a:schemeClr val="tx1"/>
                </a:solidFill>
                <a:cs typeface="Segoe UI"/>
              </a:rPr>
              <a:t>Uusitaan leikkipuisto</a:t>
            </a:r>
          </a:p>
        </p:txBody>
      </p:sp>
      <p:sp>
        <p:nvSpPr>
          <p:cNvPr id="27" name="Ellipsi 26">
            <a:extLst>
              <a:ext uri="{FF2B5EF4-FFF2-40B4-BE49-F238E27FC236}">
                <a16:creationId xmlns:a16="http://schemas.microsoft.com/office/drawing/2014/main" id="{2A68E539-5849-C70A-865A-8D1FB71C0E4D}"/>
              </a:ext>
              <a:ext uri="{C183D7F6-B498-43B3-948B-1728B52AA6E4}">
                <adec:decorative xmlns:adec="http://schemas.microsoft.com/office/drawing/2017/decorative" val="1"/>
              </a:ext>
            </a:extLst>
          </p:cNvPr>
          <p:cNvSpPr/>
          <p:nvPr/>
        </p:nvSpPr>
        <p:spPr>
          <a:xfrm>
            <a:off x="8495234" y="421831"/>
            <a:ext cx="2521011" cy="2521011"/>
          </a:xfrm>
          <a:prstGeom prst="ellipse">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28" name="Tekstiruutu 27">
            <a:extLst>
              <a:ext uri="{FF2B5EF4-FFF2-40B4-BE49-F238E27FC236}">
                <a16:creationId xmlns:a16="http://schemas.microsoft.com/office/drawing/2014/main" id="{A59D814F-79D9-08B2-81AF-761B0791F18E}"/>
              </a:ext>
            </a:extLst>
          </p:cNvPr>
          <p:cNvSpPr txBox="1"/>
          <p:nvPr/>
        </p:nvSpPr>
        <p:spPr>
          <a:xfrm>
            <a:off x="8987793" y="723396"/>
            <a:ext cx="2915944" cy="1967440"/>
          </a:xfrm>
          <a:prstGeom prst="rect">
            <a:avLst/>
          </a:prstGeom>
          <a:noFill/>
        </p:spPr>
        <p:txBody>
          <a:bodyPr wrap="square" rtlCol="0">
            <a:noAutofit/>
          </a:bodyPr>
          <a:lstStyle/>
          <a:p>
            <a:pPr marR="0" lvl="0" defTabSz="914400" rtl="0" eaLnBrk="1" fontAlgn="auto" latinLnBrk="0" hangingPunct="1">
              <a:lnSpc>
                <a:spcPct val="90000"/>
              </a:lnSpc>
              <a:spcBef>
                <a:spcPts val="400"/>
              </a:spcBef>
              <a:spcAft>
                <a:spcPts val="0"/>
              </a:spcAft>
              <a:buClrTx/>
              <a:buSzTx/>
              <a:tabLst/>
              <a:defRPr/>
            </a:pPr>
            <a:r>
              <a:rPr lang="fi-FI" sz="1400" dirty="0">
                <a:solidFill>
                  <a:schemeClr val="tx1"/>
                </a:solidFill>
                <a:cs typeface="Arial"/>
              </a:rPr>
              <a:t>Työvaihe voidaan suorittaa manuaalisesti paperia ja kynää käyttäen tai sähköisellä välineellä. Sähköisen välineen etuna on se, että materiaali tuotetaan valmiiksi sähköiseen muotoon ja osallistujat pääsevät omilla laitteillaan priorisoimaan tavoiteaihioita. Sähköinen alusta tuottaa myös visuaalisemman kuvan tavoiteaihioiden priorisoinnista.</a:t>
            </a:r>
          </a:p>
        </p:txBody>
      </p:sp>
      <p:sp>
        <p:nvSpPr>
          <p:cNvPr id="35" name="Tekstiruutu 34">
            <a:extLst>
              <a:ext uri="{FF2B5EF4-FFF2-40B4-BE49-F238E27FC236}">
                <a16:creationId xmlns:a16="http://schemas.microsoft.com/office/drawing/2014/main" id="{15D82657-A5CB-0971-43E5-C0E91C0E51CA}"/>
              </a:ext>
            </a:extLst>
          </p:cNvPr>
          <p:cNvSpPr txBox="1"/>
          <p:nvPr/>
        </p:nvSpPr>
        <p:spPr>
          <a:xfrm>
            <a:off x="8787046" y="6127391"/>
            <a:ext cx="2591691" cy="553998"/>
          </a:xfrm>
          <a:prstGeom prst="rect">
            <a:avLst/>
          </a:prstGeom>
          <a:noFill/>
        </p:spPr>
        <p:txBody>
          <a:bodyPr wrap="square" lIns="91440" tIns="45720" rIns="91440" bIns="45720" anchor="t">
            <a:spAutoFit/>
          </a:bodyPr>
          <a:lstStyle/>
          <a:p>
            <a:r>
              <a:rPr lang="fi-FI" sz="1000" dirty="0"/>
              <a:t>Kokonaisuudessaan n. </a:t>
            </a:r>
            <a:r>
              <a:rPr lang="fi-FI" sz="1000" b="1" dirty="0"/>
              <a:t>1 h</a:t>
            </a:r>
            <a:r>
              <a:rPr lang="fi-FI" sz="1000" dirty="0"/>
              <a:t> työstöaikaa. Teemoissa käytettävä aikataulu riippuu siitä, kuinka monta teemaa on käsittelyssä.</a:t>
            </a:r>
          </a:p>
        </p:txBody>
      </p:sp>
      <p:grpSp>
        <p:nvGrpSpPr>
          <p:cNvPr id="5" name="Ryhmä 4">
            <a:extLst>
              <a:ext uri="{FF2B5EF4-FFF2-40B4-BE49-F238E27FC236}">
                <a16:creationId xmlns:a16="http://schemas.microsoft.com/office/drawing/2014/main" id="{F41E270F-DFAF-8FE5-3C3E-1CBAA1421C39}"/>
              </a:ext>
              <a:ext uri="{C183D7F6-B498-43B3-948B-1728B52AA6E4}">
                <adec:decorative xmlns:adec="http://schemas.microsoft.com/office/drawing/2017/decorative" val="1"/>
              </a:ext>
            </a:extLst>
          </p:cNvPr>
          <p:cNvGrpSpPr/>
          <p:nvPr/>
        </p:nvGrpSpPr>
        <p:grpSpPr>
          <a:xfrm>
            <a:off x="11304554" y="5780900"/>
            <a:ext cx="655263" cy="905471"/>
            <a:chOff x="11304554" y="5780900"/>
            <a:chExt cx="655263" cy="905471"/>
          </a:xfrm>
        </p:grpSpPr>
        <p:pic>
          <p:nvPicPr>
            <p:cNvPr id="37" name="Kuva 36" descr="Herätyskello tasaisella täytöllä">
              <a:extLst>
                <a:ext uri="{FF2B5EF4-FFF2-40B4-BE49-F238E27FC236}">
                  <a16:creationId xmlns:a16="http://schemas.microsoft.com/office/drawing/2014/main" id="{D26A4FA3-337E-75D2-E0C7-BFE9FBBD1219}"/>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1304554" y="5780900"/>
              <a:ext cx="655263" cy="655263"/>
            </a:xfrm>
            <a:prstGeom prst="rect">
              <a:avLst/>
            </a:prstGeom>
          </p:spPr>
        </p:pic>
        <p:sp>
          <p:nvSpPr>
            <p:cNvPr id="38" name="Tekstiruutu 37">
              <a:extLst>
                <a:ext uri="{FF2B5EF4-FFF2-40B4-BE49-F238E27FC236}">
                  <a16:creationId xmlns:a16="http://schemas.microsoft.com/office/drawing/2014/main" id="{F554A7A5-22A0-F7BC-45A8-E518A6C6572E}"/>
                </a:ext>
              </a:extLst>
            </p:cNvPr>
            <p:cNvSpPr txBox="1"/>
            <p:nvPr/>
          </p:nvSpPr>
          <p:spPr>
            <a:xfrm>
              <a:off x="11378737" y="6317039"/>
              <a:ext cx="506895" cy="369332"/>
            </a:xfrm>
            <a:prstGeom prst="rect">
              <a:avLst/>
            </a:prstGeom>
            <a:noFill/>
          </p:spPr>
          <p:txBody>
            <a:bodyPr wrap="square">
              <a:spAutoFit/>
            </a:bodyPr>
            <a:lstStyle/>
            <a:p>
              <a:pPr algn="ctr"/>
              <a:r>
                <a:rPr lang="fi-FI" sz="1800" b="1" dirty="0"/>
                <a:t>1 h</a:t>
              </a:r>
              <a:endParaRPr lang="fi-FI" dirty="0"/>
            </a:p>
          </p:txBody>
        </p:sp>
      </p:grpSp>
      <p:grpSp>
        <p:nvGrpSpPr>
          <p:cNvPr id="20" name="Ryhmä 19">
            <a:extLst>
              <a:ext uri="{FF2B5EF4-FFF2-40B4-BE49-F238E27FC236}">
                <a16:creationId xmlns:a16="http://schemas.microsoft.com/office/drawing/2014/main" id="{D8DA821C-5806-9DF1-DD63-8CDAF123C8CC}"/>
              </a:ext>
              <a:ext uri="{C183D7F6-B498-43B3-948B-1728B52AA6E4}">
                <adec:decorative xmlns:adec="http://schemas.microsoft.com/office/drawing/2017/decorative" val="1"/>
              </a:ext>
            </a:extLst>
          </p:cNvPr>
          <p:cNvGrpSpPr/>
          <p:nvPr/>
        </p:nvGrpSpPr>
        <p:grpSpPr>
          <a:xfrm>
            <a:off x="250581" y="2736785"/>
            <a:ext cx="385224" cy="1384430"/>
            <a:chOff x="250581" y="242307"/>
            <a:chExt cx="385224" cy="1384430"/>
          </a:xfrm>
        </p:grpSpPr>
        <p:grpSp>
          <p:nvGrpSpPr>
            <p:cNvPr id="21" name="Ryhmä 20">
              <a:extLst>
                <a:ext uri="{FF2B5EF4-FFF2-40B4-BE49-F238E27FC236}">
                  <a16:creationId xmlns:a16="http://schemas.microsoft.com/office/drawing/2014/main" id="{F60804D8-608E-077C-8E15-F625F916AD95}"/>
                </a:ext>
              </a:extLst>
            </p:cNvPr>
            <p:cNvGrpSpPr/>
            <p:nvPr/>
          </p:nvGrpSpPr>
          <p:grpSpPr>
            <a:xfrm>
              <a:off x="273561" y="284727"/>
              <a:ext cx="362244" cy="1342010"/>
              <a:chOff x="273561" y="284727"/>
              <a:chExt cx="362244" cy="1342010"/>
            </a:xfrm>
          </p:grpSpPr>
          <p:sp>
            <p:nvSpPr>
              <p:cNvPr id="23" name="Ellipsi 22">
                <a:extLst>
                  <a:ext uri="{FF2B5EF4-FFF2-40B4-BE49-F238E27FC236}">
                    <a16:creationId xmlns:a16="http://schemas.microsoft.com/office/drawing/2014/main" id="{4E6D5C07-02D5-2A13-371C-F8FD16534DC4}"/>
                  </a:ext>
                </a:extLst>
              </p:cNvPr>
              <p:cNvSpPr/>
              <p:nvPr/>
            </p:nvSpPr>
            <p:spPr>
              <a:xfrm>
                <a:off x="273561" y="284727"/>
                <a:ext cx="362244" cy="362244"/>
              </a:xfrm>
              <a:prstGeom prst="ellipse">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24" name="Ellipsi 23">
                <a:extLst>
                  <a:ext uri="{FF2B5EF4-FFF2-40B4-BE49-F238E27FC236}">
                    <a16:creationId xmlns:a16="http://schemas.microsoft.com/office/drawing/2014/main" id="{14E0E646-02B0-7F69-21B4-E66E85B0F55C}"/>
                  </a:ext>
                </a:extLst>
              </p:cNvPr>
              <p:cNvSpPr/>
              <p:nvPr/>
            </p:nvSpPr>
            <p:spPr>
              <a:xfrm>
                <a:off x="273561" y="774610"/>
                <a:ext cx="362244" cy="362244"/>
              </a:xfrm>
              <a:prstGeom prst="ellipse">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sz="6000" b="1" dirty="0">
                  <a:solidFill>
                    <a:srgbClr val="105F72"/>
                  </a:solidFill>
                </a:endParaRPr>
              </a:p>
            </p:txBody>
          </p:sp>
          <p:sp>
            <p:nvSpPr>
              <p:cNvPr id="25" name="Ellipsi 24">
                <a:extLst>
                  <a:ext uri="{FF2B5EF4-FFF2-40B4-BE49-F238E27FC236}">
                    <a16:creationId xmlns:a16="http://schemas.microsoft.com/office/drawing/2014/main" id="{03D6664B-74F4-A933-90E4-6F8B2527B465}"/>
                  </a:ext>
                </a:extLst>
              </p:cNvPr>
              <p:cNvSpPr/>
              <p:nvPr/>
            </p:nvSpPr>
            <p:spPr>
              <a:xfrm>
                <a:off x="273561" y="1264493"/>
                <a:ext cx="362244" cy="362244"/>
              </a:xfrm>
              <a:prstGeom prst="ellipse">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grpSp>
        <p:pic>
          <p:nvPicPr>
            <p:cNvPr id="22" name="Kuva 21">
              <a:extLst>
                <a:ext uri="{FF2B5EF4-FFF2-40B4-BE49-F238E27FC236}">
                  <a16:creationId xmlns:a16="http://schemas.microsoft.com/office/drawing/2014/main" id="{2F6ED03E-26BF-7F2E-648B-0CDF0CE6F9D7}"/>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50581" y="242307"/>
              <a:ext cx="362244" cy="362243"/>
            </a:xfrm>
            <a:prstGeom prst="rect">
              <a:avLst/>
            </a:prstGeom>
          </p:spPr>
        </p:pic>
      </p:grpSp>
    </p:spTree>
    <p:extLst>
      <p:ext uri="{BB962C8B-B14F-4D97-AF65-F5344CB8AC3E}">
        <p14:creationId xmlns:p14="http://schemas.microsoft.com/office/powerpoint/2010/main" val="629442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621946-39E2-4EAC-C602-6C072F145D70}"/>
            </a:ext>
          </a:extLst>
        </p:cNvPr>
        <p:cNvGrpSpPr/>
        <p:nvPr/>
      </p:nvGrpSpPr>
      <p:grpSpPr>
        <a:xfrm>
          <a:off x="0" y="0"/>
          <a:ext cx="0" cy="0"/>
          <a:chOff x="0" y="0"/>
          <a:chExt cx="0" cy="0"/>
        </a:xfrm>
      </p:grpSpPr>
      <p:sp>
        <p:nvSpPr>
          <p:cNvPr id="2" name="Otsikko 1">
            <a:extLst>
              <a:ext uri="{FF2B5EF4-FFF2-40B4-BE49-F238E27FC236}">
                <a16:creationId xmlns:a16="http://schemas.microsoft.com/office/drawing/2014/main" id="{6C9F9184-DF7F-2BB0-5CDC-04AEA22BDAC2}"/>
              </a:ext>
            </a:extLst>
          </p:cNvPr>
          <p:cNvSpPr>
            <a:spLocks noGrp="1"/>
          </p:cNvSpPr>
          <p:nvPr>
            <p:ph type="title"/>
          </p:nvPr>
        </p:nvSpPr>
        <p:spPr/>
        <p:txBody>
          <a:bodyPr/>
          <a:lstStyle/>
          <a:p>
            <a:r>
              <a:rPr lang="fi-FI" noProof="0" dirty="0"/>
              <a:t>Ihan aluksi</a:t>
            </a:r>
            <a:endParaRPr lang="fi-FI" noProof="0" dirty="0">
              <a:highlight>
                <a:srgbClr val="FFFF00"/>
              </a:highlight>
            </a:endParaRPr>
          </a:p>
        </p:txBody>
      </p:sp>
      <p:sp>
        <p:nvSpPr>
          <p:cNvPr id="3" name="Sisällön paikkamerkki 2">
            <a:extLst>
              <a:ext uri="{FF2B5EF4-FFF2-40B4-BE49-F238E27FC236}">
                <a16:creationId xmlns:a16="http://schemas.microsoft.com/office/drawing/2014/main" id="{CB3B4F12-2EF9-7ABC-AB39-86AE5AFA26B9}"/>
              </a:ext>
            </a:extLst>
          </p:cNvPr>
          <p:cNvSpPr>
            <a:spLocks noGrp="1"/>
          </p:cNvSpPr>
          <p:nvPr>
            <p:ph idx="1"/>
          </p:nvPr>
        </p:nvSpPr>
        <p:spPr/>
        <p:txBody>
          <a:bodyPr vert="horz" lIns="91440" tIns="45720" rIns="91440" bIns="45720" rtlCol="0" anchor="t">
            <a:normAutofit/>
          </a:bodyPr>
          <a:lstStyle/>
          <a:p>
            <a:pPr marL="0" indent="0">
              <a:buNone/>
            </a:pPr>
            <a:r>
              <a:rPr lang="fi-FI" sz="3200" noProof="0" dirty="0"/>
              <a:t>Tämä dokumentti tarjoaa kattavan ohjeistuksen ja perehdytyksen onnistuneen kuntastrategiatyöpajan suunnitteluun ja toteutukseen.</a:t>
            </a:r>
          </a:p>
          <a:p>
            <a:pPr marL="0" indent="0">
              <a:buNone/>
            </a:pPr>
            <a:r>
              <a:rPr lang="fi-FI" sz="3200" noProof="0" dirty="0"/>
              <a:t>Materiaali sisältää </a:t>
            </a:r>
            <a:r>
              <a:rPr lang="fi-FI" sz="3200" b="1" noProof="0" dirty="0"/>
              <a:t>1. fasilitaattorin ohjeet</a:t>
            </a:r>
            <a:r>
              <a:rPr lang="fi-FI" sz="3200" noProof="0" dirty="0"/>
              <a:t>, </a:t>
            </a:r>
            <a:r>
              <a:rPr lang="fi-FI" sz="3200" b="1" noProof="0" dirty="0"/>
              <a:t>2. perehdytysmateriaalin ja infon</a:t>
            </a:r>
            <a:r>
              <a:rPr lang="fi-FI" sz="3200" noProof="0" dirty="0"/>
              <a:t> sekä </a:t>
            </a:r>
            <a:r>
              <a:rPr lang="fi-FI" sz="3200" b="1" noProof="0" dirty="0"/>
              <a:t>3. työpajapohjat.</a:t>
            </a:r>
          </a:p>
        </p:txBody>
      </p:sp>
    </p:spTree>
    <p:extLst>
      <p:ext uri="{BB962C8B-B14F-4D97-AF65-F5344CB8AC3E}">
        <p14:creationId xmlns:p14="http://schemas.microsoft.com/office/powerpoint/2010/main" val="36322225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 name="Puolivapaa piirto 33">
            <a:extLst>
              <a:ext uri="{FF2B5EF4-FFF2-40B4-BE49-F238E27FC236}">
                <a16:creationId xmlns:a16="http://schemas.microsoft.com/office/drawing/2014/main" id="{77046B53-358B-096B-37CF-F5EB3B2D11C2}"/>
              </a:ext>
              <a:ext uri="{C183D7F6-B498-43B3-948B-1728B52AA6E4}">
                <adec:decorative xmlns:adec="http://schemas.microsoft.com/office/drawing/2017/decorative" val="1"/>
              </a:ext>
            </a:extLst>
          </p:cNvPr>
          <p:cNvSpPr/>
          <p:nvPr/>
        </p:nvSpPr>
        <p:spPr>
          <a:xfrm>
            <a:off x="635805" y="679470"/>
            <a:ext cx="7019029" cy="716692"/>
          </a:xfrm>
          <a:custGeom>
            <a:avLst/>
            <a:gdLst>
              <a:gd name="connsiteX0" fmla="*/ 0 w 3095367"/>
              <a:gd name="connsiteY0" fmla="*/ 105032 h 673443"/>
              <a:gd name="connsiteX1" fmla="*/ 30892 w 3095367"/>
              <a:gd name="connsiteY1" fmla="*/ 673443 h 673443"/>
              <a:gd name="connsiteX2" fmla="*/ 3039762 w 3095367"/>
              <a:gd name="connsiteY2" fmla="*/ 580767 h 673443"/>
              <a:gd name="connsiteX3" fmla="*/ 3095367 w 3095367"/>
              <a:gd name="connsiteY3" fmla="*/ 0 h 673443"/>
              <a:gd name="connsiteX4" fmla="*/ 0 w 3095367"/>
              <a:gd name="connsiteY4" fmla="*/ 105032 h 6734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95367" h="673443">
                <a:moveTo>
                  <a:pt x="0" y="105032"/>
                </a:moveTo>
                <a:lnTo>
                  <a:pt x="30892" y="673443"/>
                </a:lnTo>
                <a:lnTo>
                  <a:pt x="3039762" y="580767"/>
                </a:lnTo>
                <a:lnTo>
                  <a:pt x="3095367" y="0"/>
                </a:lnTo>
                <a:lnTo>
                  <a:pt x="0" y="105032"/>
                </a:lnTo>
                <a:close/>
              </a:path>
            </a:pathLst>
          </a:cu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2" name="Title 1">
            <a:extLst>
              <a:ext uri="{FF2B5EF4-FFF2-40B4-BE49-F238E27FC236}">
                <a16:creationId xmlns:a16="http://schemas.microsoft.com/office/drawing/2014/main" id="{10528509-0C90-3CCC-9F61-F25D7AC43A8E}"/>
              </a:ext>
            </a:extLst>
          </p:cNvPr>
          <p:cNvSpPr>
            <a:spLocks noGrp="1"/>
          </p:cNvSpPr>
          <p:nvPr>
            <p:ph type="title"/>
          </p:nvPr>
        </p:nvSpPr>
        <p:spPr>
          <a:xfrm>
            <a:off x="839788" y="384718"/>
            <a:ext cx="10515600" cy="1325563"/>
          </a:xfrm>
        </p:spPr>
        <p:txBody>
          <a:bodyPr>
            <a:noAutofit/>
          </a:bodyPr>
          <a:lstStyle/>
          <a:p>
            <a:r>
              <a:rPr lang="fi-FI" sz="2000" noProof="0" dirty="0"/>
              <a:t>RYHMÄTYÖSKENTELY</a:t>
            </a:r>
            <a:r>
              <a:rPr lang="fi-FI" sz="3200" noProof="0" dirty="0"/>
              <a:t> 3</a:t>
            </a:r>
            <a:br>
              <a:rPr lang="fi-FI" sz="3200" noProof="0" dirty="0"/>
            </a:br>
            <a:r>
              <a:rPr lang="fi-FI" sz="3600" noProof="0" dirty="0">
                <a:ea typeface="+mn-lt"/>
                <a:cs typeface="+mn-lt"/>
              </a:rPr>
              <a:t>Mihin kunta pystyy vaikuttamaan?</a:t>
            </a:r>
            <a:br>
              <a:rPr lang="fi-FI" sz="3600" noProof="0" dirty="0"/>
            </a:br>
            <a:r>
              <a:rPr lang="fi-FI" sz="2400" noProof="0" dirty="0"/>
              <a:t>Tehtävänanto</a:t>
            </a:r>
            <a:endParaRPr lang="fi-FI" sz="4000" noProof="0" dirty="0">
              <a:solidFill>
                <a:srgbClr val="000000"/>
              </a:solidFill>
              <a:highlight>
                <a:srgbClr val="FFFF00"/>
              </a:highlight>
            </a:endParaRPr>
          </a:p>
        </p:txBody>
      </p:sp>
      <p:sp>
        <p:nvSpPr>
          <p:cNvPr id="4" name="Tekstin paikkamerkki 3">
            <a:extLst>
              <a:ext uri="{FF2B5EF4-FFF2-40B4-BE49-F238E27FC236}">
                <a16:creationId xmlns:a16="http://schemas.microsoft.com/office/drawing/2014/main" id="{A8C07EEB-E63D-CAF4-2514-06C6D86DF31A}"/>
              </a:ext>
            </a:extLst>
          </p:cNvPr>
          <p:cNvSpPr>
            <a:spLocks noGrp="1"/>
          </p:cNvSpPr>
          <p:nvPr>
            <p:ph type="body" idx="1"/>
          </p:nvPr>
        </p:nvSpPr>
        <p:spPr/>
        <p:txBody>
          <a:bodyPr/>
          <a:lstStyle/>
          <a:p>
            <a:r>
              <a:rPr lang="fi-FI" sz="2400" b="1" noProof="0" dirty="0"/>
              <a:t>Yksilötehtävä (n. 10 min) </a:t>
            </a:r>
            <a:endParaRPr lang="fi-FI" noProof="0" dirty="0"/>
          </a:p>
        </p:txBody>
      </p:sp>
      <p:sp>
        <p:nvSpPr>
          <p:cNvPr id="3" name="Text Placeholder 2">
            <a:extLst>
              <a:ext uri="{FF2B5EF4-FFF2-40B4-BE49-F238E27FC236}">
                <a16:creationId xmlns:a16="http://schemas.microsoft.com/office/drawing/2014/main" id="{8D5209A6-9774-6AEF-6B65-030C5ED4C896}"/>
              </a:ext>
            </a:extLst>
          </p:cNvPr>
          <p:cNvSpPr>
            <a:spLocks noGrp="1"/>
          </p:cNvSpPr>
          <p:nvPr>
            <p:ph sz="half" idx="2"/>
          </p:nvPr>
        </p:nvSpPr>
        <p:spPr/>
        <p:txBody>
          <a:bodyPr vert="horz" lIns="91440" tIns="45720" rIns="91440" bIns="45720" rtlCol="0" anchor="t">
            <a:noAutofit/>
          </a:bodyPr>
          <a:lstStyle/>
          <a:p>
            <a:pPr marL="71755" indent="0">
              <a:spcBef>
                <a:spcPts val="600"/>
              </a:spcBef>
              <a:buNone/>
            </a:pPr>
            <a:r>
              <a:rPr lang="fi-FI" sz="1400" b="1" noProof="0" dirty="0">
                <a:latin typeface="Aptos"/>
                <a:cs typeface="Segoe UI"/>
              </a:rPr>
              <a:t>Osion tavoite: </a:t>
            </a:r>
            <a:r>
              <a:rPr lang="fi-FI" sz="1400" noProof="0" dirty="0">
                <a:latin typeface="Aptos"/>
                <a:cs typeface="Segoe UI"/>
              </a:rPr>
              <a:t>Osallistujat pääsevät itsenäisesti pohtimaan ja muodostamaan oman käsityksensä siitä, miten tavoitetta/-ita lähdetään toteuttamaan kunnassa, ennen yhteistä ryhmäkeskustelua.</a:t>
            </a:r>
          </a:p>
          <a:p>
            <a:pPr marL="71755" indent="0">
              <a:buNone/>
            </a:pPr>
            <a:r>
              <a:rPr lang="fi-FI" sz="1400" b="1" noProof="0" dirty="0">
                <a:latin typeface="Aptos"/>
                <a:cs typeface="Segoe UI"/>
              </a:rPr>
              <a:t>Pääkysymys: </a:t>
            </a:r>
            <a:r>
              <a:rPr lang="fi-FI" sz="1400" noProof="0" dirty="0">
                <a:latin typeface="Aptos"/>
                <a:cs typeface="Segoe UI"/>
              </a:rPr>
              <a:t>Pohdi hetken itsenäisesti, mitä kunta voi tehdä aiemmin keskusteltujen tavoitteiden osalta?</a:t>
            </a:r>
          </a:p>
          <a:p>
            <a:pPr marL="71755" indent="0">
              <a:spcBef>
                <a:spcPts val="600"/>
              </a:spcBef>
              <a:buNone/>
            </a:pPr>
            <a:r>
              <a:rPr lang="fi-FI" sz="1400" noProof="0" dirty="0">
                <a:latin typeface="Aptos"/>
                <a:cs typeface="Segoe UI"/>
              </a:rPr>
              <a:t>Voit keskittyä yhteen, muutamaan tai kaikkiin tavoitteisiin.</a:t>
            </a:r>
          </a:p>
          <a:p>
            <a:pPr marL="71755" indent="0">
              <a:buNone/>
            </a:pPr>
            <a:r>
              <a:rPr lang="fi-FI" sz="1400" b="1" noProof="0" dirty="0">
                <a:latin typeface="Aptos"/>
                <a:cs typeface="Segoe UI"/>
              </a:rPr>
              <a:t>Apukysymyksiä fasilitaattorille: </a:t>
            </a:r>
            <a:br>
              <a:rPr lang="fi-FI" sz="1400" b="1" noProof="0" dirty="0">
                <a:latin typeface="Aptos"/>
                <a:cs typeface="Segoe UI"/>
              </a:rPr>
            </a:br>
            <a:r>
              <a:rPr lang="fi-FI" sz="1400" noProof="0" dirty="0">
                <a:latin typeface="Aptos"/>
                <a:cs typeface="Segoe UI"/>
              </a:rPr>
              <a:t>Miten muodostamme selkeät ja loogiset vaikutuspolut tavoitteiden ja toimenpiteiden välille? </a:t>
            </a:r>
          </a:p>
          <a:p>
            <a:pPr marL="71755" indent="0">
              <a:lnSpc>
                <a:spcPct val="70000"/>
              </a:lnSpc>
              <a:spcBef>
                <a:spcPts val="600"/>
              </a:spcBef>
              <a:buNone/>
            </a:pPr>
            <a:r>
              <a:rPr lang="fi-FI" sz="1400" noProof="0" dirty="0">
                <a:latin typeface="Aptos"/>
                <a:cs typeface="Segoe UI"/>
              </a:rPr>
              <a:t>Miten varmistamme, että mittaamme oikeita asioita?</a:t>
            </a:r>
          </a:p>
          <a:p>
            <a:pPr marL="71755" indent="0">
              <a:buNone/>
            </a:pPr>
            <a:r>
              <a:rPr lang="fi-FI" sz="1400" b="1" noProof="0" dirty="0">
                <a:latin typeface="Aptos"/>
                <a:cs typeface="Segoe UI"/>
              </a:rPr>
              <a:t>Tuotos</a:t>
            </a:r>
            <a:r>
              <a:rPr lang="fi-FI" sz="1400" noProof="0" dirty="0">
                <a:latin typeface="Aptos"/>
                <a:cs typeface="Segoe UI"/>
              </a:rPr>
              <a:t>: Jokaisella osallistujalla on käsitys siitä, mitä kunta voi tehdä tavoitteen/tavoitteiden saavuttamiseksi.</a:t>
            </a:r>
            <a:endParaRPr lang="fi-FI" sz="1400" noProof="0" dirty="0">
              <a:cs typeface="Segoe UI"/>
            </a:endParaRPr>
          </a:p>
        </p:txBody>
      </p:sp>
      <p:sp>
        <p:nvSpPr>
          <p:cNvPr id="9" name="Tekstin paikkamerkki 8">
            <a:extLst>
              <a:ext uri="{FF2B5EF4-FFF2-40B4-BE49-F238E27FC236}">
                <a16:creationId xmlns:a16="http://schemas.microsoft.com/office/drawing/2014/main" id="{D0F7CA54-6B85-D744-FCF4-8BC051987110}"/>
              </a:ext>
            </a:extLst>
          </p:cNvPr>
          <p:cNvSpPr>
            <a:spLocks noGrp="1"/>
          </p:cNvSpPr>
          <p:nvPr>
            <p:ph type="body" sz="quarter" idx="3"/>
          </p:nvPr>
        </p:nvSpPr>
        <p:spPr/>
        <p:txBody>
          <a:bodyPr/>
          <a:lstStyle/>
          <a:p>
            <a:r>
              <a:rPr lang="fi-FI" sz="2400" b="1" noProof="0" dirty="0"/>
              <a:t>Ryhmätehtävä (n. 50 min)</a:t>
            </a:r>
            <a:endParaRPr lang="fi-FI" noProof="0" dirty="0"/>
          </a:p>
        </p:txBody>
      </p:sp>
      <p:sp>
        <p:nvSpPr>
          <p:cNvPr id="5" name="Text Placeholder 4">
            <a:extLst>
              <a:ext uri="{FF2B5EF4-FFF2-40B4-BE49-F238E27FC236}">
                <a16:creationId xmlns:a16="http://schemas.microsoft.com/office/drawing/2014/main" id="{6E38C668-3647-F3E3-DE22-75B77B1A4CB9}"/>
              </a:ext>
            </a:extLst>
          </p:cNvPr>
          <p:cNvSpPr>
            <a:spLocks noGrp="1"/>
          </p:cNvSpPr>
          <p:nvPr>
            <p:ph sz="quarter" idx="4"/>
          </p:nvPr>
        </p:nvSpPr>
        <p:spPr>
          <a:xfrm>
            <a:off x="6172200" y="2505074"/>
            <a:ext cx="5183188" cy="4156029"/>
          </a:xfrm>
        </p:spPr>
        <p:txBody>
          <a:bodyPr vert="horz" lIns="91440" tIns="45720" rIns="91440" bIns="45720" rtlCol="0" anchor="t">
            <a:noAutofit/>
          </a:bodyPr>
          <a:lstStyle/>
          <a:p>
            <a:pPr marL="71755" indent="0">
              <a:lnSpc>
                <a:spcPct val="120000"/>
              </a:lnSpc>
              <a:spcBef>
                <a:spcPts val="0"/>
              </a:spcBef>
              <a:buClr>
                <a:srgbClr val="000000"/>
              </a:buClr>
              <a:buNone/>
            </a:pPr>
            <a:r>
              <a:rPr lang="fi-FI" sz="1200" b="1" noProof="0" dirty="0">
                <a:cs typeface="Arial"/>
              </a:rPr>
              <a:t>Osion tavoite: </a:t>
            </a:r>
            <a:r>
              <a:rPr lang="fi-FI" sz="1200" noProof="0" dirty="0">
                <a:cs typeface="Arial"/>
              </a:rPr>
              <a:t>Luoda yhteisymmärrys keskustelun kautta siitä, miten kunnassa lähdetään edistämään tavoitetta/tavoitteita.</a:t>
            </a:r>
          </a:p>
          <a:p>
            <a:pPr marL="71755" indent="0">
              <a:lnSpc>
                <a:spcPct val="120000"/>
              </a:lnSpc>
              <a:spcBef>
                <a:spcPts val="0"/>
              </a:spcBef>
              <a:buClr>
                <a:srgbClr val="000000"/>
              </a:buClr>
              <a:buNone/>
            </a:pPr>
            <a:endParaRPr lang="fi-FI" sz="1200" b="1" noProof="0" dirty="0">
              <a:cs typeface="Arial"/>
            </a:endParaRPr>
          </a:p>
          <a:p>
            <a:pPr marL="71755" indent="0">
              <a:lnSpc>
                <a:spcPct val="120000"/>
              </a:lnSpc>
              <a:spcBef>
                <a:spcPts val="0"/>
              </a:spcBef>
              <a:buClr>
                <a:srgbClr val="000000"/>
              </a:buClr>
              <a:buNone/>
            </a:pPr>
            <a:r>
              <a:rPr lang="fi-FI" sz="1200" b="1" noProof="0" dirty="0">
                <a:cs typeface="Arial"/>
              </a:rPr>
              <a:t>Työskentelytapa: </a:t>
            </a:r>
          </a:p>
          <a:p>
            <a:pPr marL="357505" indent="-285750">
              <a:lnSpc>
                <a:spcPct val="120000"/>
              </a:lnSpc>
              <a:spcBef>
                <a:spcPts val="0"/>
              </a:spcBef>
              <a:buClr>
                <a:srgbClr val="000000"/>
              </a:buClr>
            </a:pPr>
            <a:r>
              <a:rPr lang="fi-FI" sz="1200" noProof="0" dirty="0">
                <a:cs typeface="Arial"/>
              </a:rPr>
              <a:t>Jakaudutaan ryhmiin (fasilitaattori jakaa ryhmät sen perusteella, mitä tavoitteita kukin osallistuja on käsitellyt)</a:t>
            </a:r>
          </a:p>
          <a:p>
            <a:pPr marL="357505" indent="-285750">
              <a:lnSpc>
                <a:spcPct val="120000"/>
              </a:lnSpc>
              <a:spcBef>
                <a:spcPts val="0"/>
              </a:spcBef>
              <a:buClr>
                <a:srgbClr val="000000"/>
              </a:buClr>
            </a:pPr>
            <a:r>
              <a:rPr lang="fi-FI" sz="1200" b="1" noProof="0" dirty="0">
                <a:cs typeface="Arial"/>
              </a:rPr>
              <a:t>Ryhmissä käydään läpi kaikkien ryhmäläisten päällimmäiset ajatukset siitä mitä kunta voi tehdä X tavoitteen osalta.</a:t>
            </a:r>
          </a:p>
          <a:p>
            <a:pPr marL="357505" indent="-285750">
              <a:lnSpc>
                <a:spcPct val="120000"/>
              </a:lnSpc>
              <a:spcBef>
                <a:spcPts val="0"/>
              </a:spcBef>
              <a:buClr>
                <a:srgbClr val="000000"/>
              </a:buClr>
            </a:pPr>
            <a:r>
              <a:rPr lang="fi-FI" sz="1200" noProof="0" dirty="0">
                <a:cs typeface="Arial"/>
              </a:rPr>
              <a:t>Ryhmässä on yksi kirjuri, joka tiivistää ryhmän keskustelun (esim. Mentimeteriin tai fläppitaululle). Keskustelun yhteenveto käydään läpi purkukeskustelussa ennen taukoa. Kaikki voivat itse myös täydentää ja kirjata omia ajatuksia post-it lapulla.</a:t>
            </a:r>
            <a:endParaRPr lang="fi-FI" sz="1200" b="1" noProof="0" dirty="0">
              <a:cs typeface="Arial"/>
            </a:endParaRPr>
          </a:p>
          <a:p>
            <a:pPr marL="71755" indent="0">
              <a:lnSpc>
                <a:spcPct val="120000"/>
              </a:lnSpc>
              <a:spcBef>
                <a:spcPts val="600"/>
              </a:spcBef>
              <a:buClr>
                <a:srgbClr val="000000"/>
              </a:buClr>
              <a:buNone/>
            </a:pPr>
            <a:r>
              <a:rPr lang="fi-FI" sz="1200" b="1" noProof="0" dirty="0">
                <a:cs typeface="Arial"/>
              </a:rPr>
              <a:t>Pääkysymys: </a:t>
            </a:r>
            <a:r>
              <a:rPr lang="fi-FI" sz="1200" noProof="0" dirty="0">
                <a:cs typeface="Arial"/>
              </a:rPr>
              <a:t>Mihin kunta pystyy vaikuttamaan kyseisen tavoitteen eri osa-alueilla? Listatkaa tavoitteiden alle tärkeimpiä asioita.</a:t>
            </a:r>
            <a:endParaRPr lang="fi-FI" sz="1200" b="1" noProof="0" dirty="0">
              <a:cs typeface="Arial"/>
            </a:endParaRPr>
          </a:p>
          <a:p>
            <a:pPr marL="71755" indent="0">
              <a:lnSpc>
                <a:spcPct val="120000"/>
              </a:lnSpc>
              <a:spcBef>
                <a:spcPts val="600"/>
              </a:spcBef>
              <a:buNone/>
            </a:pPr>
            <a:r>
              <a:rPr lang="fi-FI" sz="1200" b="1" noProof="0" dirty="0">
                <a:cs typeface="Arial"/>
              </a:rPr>
              <a:t>Tuotos: </a:t>
            </a:r>
            <a:r>
              <a:rPr lang="fi-FI" sz="1200" noProof="0" dirty="0">
                <a:cs typeface="Arial"/>
              </a:rPr>
              <a:t>Näkemys siitä, mihin kunta voi vaikuttaa käsiteltyjen tavoitteiden osalta ja sitä kautta, mitä kunnan tulisi tehdä tavoitteen saavuttamiseksi.</a:t>
            </a:r>
            <a:endParaRPr lang="fi-FI" noProof="0" dirty="0"/>
          </a:p>
        </p:txBody>
      </p:sp>
      <p:sp>
        <p:nvSpPr>
          <p:cNvPr id="10" name="Tekstiruutu 9">
            <a:extLst>
              <a:ext uri="{FF2B5EF4-FFF2-40B4-BE49-F238E27FC236}">
                <a16:creationId xmlns:a16="http://schemas.microsoft.com/office/drawing/2014/main" id="{23B875ED-7378-94EF-BE65-6607A301B913}"/>
              </a:ext>
            </a:extLst>
          </p:cNvPr>
          <p:cNvSpPr txBox="1"/>
          <p:nvPr/>
        </p:nvSpPr>
        <p:spPr>
          <a:xfrm>
            <a:off x="8140212" y="343556"/>
            <a:ext cx="2974101" cy="1384995"/>
          </a:xfrm>
          <a:prstGeom prst="rect">
            <a:avLst/>
          </a:prstGeom>
          <a:noFill/>
        </p:spPr>
        <p:txBody>
          <a:bodyPr wrap="square" lIns="91440" tIns="45720" rIns="91440" bIns="45720" anchor="t">
            <a:spAutoFit/>
          </a:bodyPr>
          <a:lstStyle/>
          <a:p>
            <a:r>
              <a:rPr lang="fi-FI" sz="1400" dirty="0"/>
              <a:t>Tämä vaihe on jatkokeskustelua tavoiteltavat tulokset ja muutokset</a:t>
            </a:r>
            <a:br>
              <a:rPr lang="fi-FI" sz="1400" dirty="0"/>
            </a:br>
            <a:r>
              <a:rPr lang="fi-FI" sz="1400" dirty="0"/>
              <a:t>-osioon. Osiossa varmistetaan, että se, mitä tavoitellaan on sellaista, mihin kunta pystyy vaikuttamaan ja miten se pystyy vaikuttamaan. </a:t>
            </a:r>
          </a:p>
        </p:txBody>
      </p:sp>
      <p:sp>
        <p:nvSpPr>
          <p:cNvPr id="41" name="Tekstiruutu 40">
            <a:extLst>
              <a:ext uri="{FF2B5EF4-FFF2-40B4-BE49-F238E27FC236}">
                <a16:creationId xmlns:a16="http://schemas.microsoft.com/office/drawing/2014/main" id="{F1A9FDD3-F581-83E9-72C8-A4D07A532257}"/>
              </a:ext>
            </a:extLst>
          </p:cNvPr>
          <p:cNvSpPr txBox="1"/>
          <p:nvPr/>
        </p:nvSpPr>
        <p:spPr>
          <a:xfrm>
            <a:off x="9032682" y="6419266"/>
            <a:ext cx="2346055" cy="246221"/>
          </a:xfrm>
          <a:prstGeom prst="rect">
            <a:avLst/>
          </a:prstGeom>
          <a:noFill/>
        </p:spPr>
        <p:txBody>
          <a:bodyPr wrap="square" lIns="91440" tIns="45720" rIns="91440" bIns="45720" anchor="b" anchorCtr="0">
            <a:spAutoFit/>
          </a:bodyPr>
          <a:lstStyle/>
          <a:p>
            <a:r>
              <a:rPr lang="fi-FI" sz="1000" dirty="0"/>
              <a:t>Kokonaisuudessaan n. </a:t>
            </a:r>
            <a:r>
              <a:rPr lang="fi-FI" sz="1000" b="1" dirty="0"/>
              <a:t>1 h</a:t>
            </a:r>
            <a:r>
              <a:rPr lang="fi-FI" sz="1000" dirty="0"/>
              <a:t> työstöaikaa.</a:t>
            </a:r>
          </a:p>
        </p:txBody>
      </p:sp>
      <p:grpSp>
        <p:nvGrpSpPr>
          <p:cNvPr id="6" name="Ryhmä 5">
            <a:extLst>
              <a:ext uri="{FF2B5EF4-FFF2-40B4-BE49-F238E27FC236}">
                <a16:creationId xmlns:a16="http://schemas.microsoft.com/office/drawing/2014/main" id="{C15D1C29-B4E0-C37A-7B18-A2D05D46857E}"/>
              </a:ext>
              <a:ext uri="{C183D7F6-B498-43B3-948B-1728B52AA6E4}">
                <adec:decorative xmlns:adec="http://schemas.microsoft.com/office/drawing/2017/decorative" val="1"/>
              </a:ext>
            </a:extLst>
          </p:cNvPr>
          <p:cNvGrpSpPr/>
          <p:nvPr/>
        </p:nvGrpSpPr>
        <p:grpSpPr>
          <a:xfrm>
            <a:off x="11304554" y="5780900"/>
            <a:ext cx="655263" cy="905471"/>
            <a:chOff x="11304554" y="5780900"/>
            <a:chExt cx="655263" cy="905471"/>
          </a:xfrm>
        </p:grpSpPr>
        <p:pic>
          <p:nvPicPr>
            <p:cNvPr id="43" name="Kuva 42" descr="Herätyskello tasaisella täytöllä">
              <a:extLst>
                <a:ext uri="{FF2B5EF4-FFF2-40B4-BE49-F238E27FC236}">
                  <a16:creationId xmlns:a16="http://schemas.microsoft.com/office/drawing/2014/main" id="{98A309FA-40A6-036E-3FFB-6DCCFEEF662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1304554" y="5780900"/>
              <a:ext cx="655263" cy="655263"/>
            </a:xfrm>
            <a:prstGeom prst="rect">
              <a:avLst/>
            </a:prstGeom>
          </p:spPr>
        </p:pic>
        <p:sp>
          <p:nvSpPr>
            <p:cNvPr id="44" name="Tekstiruutu 43">
              <a:extLst>
                <a:ext uri="{FF2B5EF4-FFF2-40B4-BE49-F238E27FC236}">
                  <a16:creationId xmlns:a16="http://schemas.microsoft.com/office/drawing/2014/main" id="{AA3AD8F5-54B6-51F6-48B8-2138366524E0}"/>
                </a:ext>
              </a:extLst>
            </p:cNvPr>
            <p:cNvSpPr txBox="1"/>
            <p:nvPr/>
          </p:nvSpPr>
          <p:spPr>
            <a:xfrm>
              <a:off x="11378737" y="6317039"/>
              <a:ext cx="506895" cy="369332"/>
            </a:xfrm>
            <a:prstGeom prst="rect">
              <a:avLst/>
            </a:prstGeom>
            <a:noFill/>
          </p:spPr>
          <p:txBody>
            <a:bodyPr wrap="square">
              <a:spAutoFit/>
            </a:bodyPr>
            <a:lstStyle/>
            <a:p>
              <a:pPr algn="ctr"/>
              <a:r>
                <a:rPr lang="fi-FI" sz="1800" b="1" dirty="0"/>
                <a:t>1 h</a:t>
              </a:r>
              <a:endParaRPr lang="fi-FI" dirty="0"/>
            </a:p>
          </p:txBody>
        </p:sp>
      </p:grpSp>
      <p:grpSp>
        <p:nvGrpSpPr>
          <p:cNvPr id="28" name="Ryhmä 27">
            <a:extLst>
              <a:ext uri="{FF2B5EF4-FFF2-40B4-BE49-F238E27FC236}">
                <a16:creationId xmlns:a16="http://schemas.microsoft.com/office/drawing/2014/main" id="{239FFA73-8ED6-CB26-20C9-4F126F89E938}"/>
              </a:ext>
              <a:ext uri="{C183D7F6-B498-43B3-948B-1728B52AA6E4}">
                <adec:decorative xmlns:adec="http://schemas.microsoft.com/office/drawing/2017/decorative" val="1"/>
              </a:ext>
            </a:extLst>
          </p:cNvPr>
          <p:cNvGrpSpPr/>
          <p:nvPr/>
        </p:nvGrpSpPr>
        <p:grpSpPr>
          <a:xfrm>
            <a:off x="250581" y="2736785"/>
            <a:ext cx="385224" cy="1384430"/>
            <a:chOff x="250581" y="242307"/>
            <a:chExt cx="385224" cy="1384430"/>
          </a:xfrm>
        </p:grpSpPr>
        <p:grpSp>
          <p:nvGrpSpPr>
            <p:cNvPr id="29" name="Ryhmä 28">
              <a:extLst>
                <a:ext uri="{FF2B5EF4-FFF2-40B4-BE49-F238E27FC236}">
                  <a16:creationId xmlns:a16="http://schemas.microsoft.com/office/drawing/2014/main" id="{4034E08A-05F0-865E-9989-82C1940F5E9C}"/>
                </a:ext>
              </a:extLst>
            </p:cNvPr>
            <p:cNvGrpSpPr/>
            <p:nvPr/>
          </p:nvGrpSpPr>
          <p:grpSpPr>
            <a:xfrm>
              <a:off x="273561" y="284727"/>
              <a:ext cx="362244" cy="1342010"/>
              <a:chOff x="273561" y="284727"/>
              <a:chExt cx="362244" cy="1342010"/>
            </a:xfrm>
          </p:grpSpPr>
          <p:sp>
            <p:nvSpPr>
              <p:cNvPr id="31" name="Ellipsi 30">
                <a:extLst>
                  <a:ext uri="{FF2B5EF4-FFF2-40B4-BE49-F238E27FC236}">
                    <a16:creationId xmlns:a16="http://schemas.microsoft.com/office/drawing/2014/main" id="{B89C04A6-CB30-839C-E286-D04FE4261BFA}"/>
                  </a:ext>
                </a:extLst>
              </p:cNvPr>
              <p:cNvSpPr/>
              <p:nvPr/>
            </p:nvSpPr>
            <p:spPr>
              <a:xfrm>
                <a:off x="273561" y="284727"/>
                <a:ext cx="362244" cy="362244"/>
              </a:xfrm>
              <a:prstGeom prst="ellipse">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32" name="Ellipsi 31">
                <a:extLst>
                  <a:ext uri="{FF2B5EF4-FFF2-40B4-BE49-F238E27FC236}">
                    <a16:creationId xmlns:a16="http://schemas.microsoft.com/office/drawing/2014/main" id="{27B3650C-5894-BF1D-972E-89B4A85D788E}"/>
                  </a:ext>
                </a:extLst>
              </p:cNvPr>
              <p:cNvSpPr/>
              <p:nvPr/>
            </p:nvSpPr>
            <p:spPr>
              <a:xfrm>
                <a:off x="273561" y="774610"/>
                <a:ext cx="362244" cy="362244"/>
              </a:xfrm>
              <a:prstGeom prst="ellipse">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sz="6000" b="1" dirty="0">
                  <a:solidFill>
                    <a:srgbClr val="105F72"/>
                  </a:solidFill>
                </a:endParaRPr>
              </a:p>
            </p:txBody>
          </p:sp>
          <p:sp>
            <p:nvSpPr>
              <p:cNvPr id="33" name="Ellipsi 32">
                <a:extLst>
                  <a:ext uri="{FF2B5EF4-FFF2-40B4-BE49-F238E27FC236}">
                    <a16:creationId xmlns:a16="http://schemas.microsoft.com/office/drawing/2014/main" id="{CAA8477A-F863-EF33-5562-714D9A46C4BA}"/>
                  </a:ext>
                </a:extLst>
              </p:cNvPr>
              <p:cNvSpPr/>
              <p:nvPr/>
            </p:nvSpPr>
            <p:spPr>
              <a:xfrm>
                <a:off x="273561" y="1264493"/>
                <a:ext cx="362244" cy="362244"/>
              </a:xfrm>
              <a:prstGeom prst="ellipse">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grpSp>
        <p:pic>
          <p:nvPicPr>
            <p:cNvPr id="30" name="Kuva 29">
              <a:extLst>
                <a:ext uri="{FF2B5EF4-FFF2-40B4-BE49-F238E27FC236}">
                  <a16:creationId xmlns:a16="http://schemas.microsoft.com/office/drawing/2014/main" id="{38A54059-9C08-F1BC-9872-5A3320213104}"/>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50581" y="242307"/>
              <a:ext cx="362244" cy="362243"/>
            </a:xfrm>
            <a:prstGeom prst="rect">
              <a:avLst/>
            </a:prstGeom>
          </p:spPr>
        </p:pic>
      </p:grpSp>
    </p:spTree>
    <p:extLst>
      <p:ext uri="{BB962C8B-B14F-4D97-AF65-F5344CB8AC3E}">
        <p14:creationId xmlns:p14="http://schemas.microsoft.com/office/powerpoint/2010/main" val="24180964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 name="Puolivapaa piirto 32">
            <a:extLst>
              <a:ext uri="{FF2B5EF4-FFF2-40B4-BE49-F238E27FC236}">
                <a16:creationId xmlns:a16="http://schemas.microsoft.com/office/drawing/2014/main" id="{40C578EC-7FB1-63EB-9C3A-9A8D37ACCBF5}"/>
              </a:ext>
              <a:ext uri="{C183D7F6-B498-43B3-948B-1728B52AA6E4}">
                <adec:decorative xmlns:adec="http://schemas.microsoft.com/office/drawing/2017/decorative" val="1"/>
              </a:ext>
            </a:extLst>
          </p:cNvPr>
          <p:cNvSpPr/>
          <p:nvPr/>
        </p:nvSpPr>
        <p:spPr>
          <a:xfrm>
            <a:off x="710514" y="689777"/>
            <a:ext cx="4044366" cy="691978"/>
          </a:xfrm>
          <a:custGeom>
            <a:avLst/>
            <a:gdLst>
              <a:gd name="connsiteX0" fmla="*/ 0 w 3095368"/>
              <a:gd name="connsiteY0" fmla="*/ 135924 h 691978"/>
              <a:gd name="connsiteX1" fmla="*/ 18535 w 3095368"/>
              <a:gd name="connsiteY1" fmla="*/ 691978 h 691978"/>
              <a:gd name="connsiteX2" fmla="*/ 3064476 w 3095368"/>
              <a:gd name="connsiteY2" fmla="*/ 580767 h 691978"/>
              <a:gd name="connsiteX3" fmla="*/ 3095368 w 3095368"/>
              <a:gd name="connsiteY3" fmla="*/ 0 h 691978"/>
              <a:gd name="connsiteX4" fmla="*/ 0 w 3095368"/>
              <a:gd name="connsiteY4" fmla="*/ 135924 h 6919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95368" h="691978">
                <a:moveTo>
                  <a:pt x="0" y="135924"/>
                </a:moveTo>
                <a:lnTo>
                  <a:pt x="18535" y="691978"/>
                </a:lnTo>
                <a:lnTo>
                  <a:pt x="3064476" y="580767"/>
                </a:lnTo>
                <a:lnTo>
                  <a:pt x="3095368" y="0"/>
                </a:lnTo>
                <a:lnTo>
                  <a:pt x="0" y="135924"/>
                </a:lnTo>
                <a:close/>
              </a:path>
            </a:pathLst>
          </a:cu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2" name="Title 1">
            <a:extLst>
              <a:ext uri="{FF2B5EF4-FFF2-40B4-BE49-F238E27FC236}">
                <a16:creationId xmlns:a16="http://schemas.microsoft.com/office/drawing/2014/main" id="{10528509-0C90-3CCC-9F61-F25D7AC43A8E}"/>
              </a:ext>
            </a:extLst>
          </p:cNvPr>
          <p:cNvSpPr>
            <a:spLocks noGrp="1"/>
          </p:cNvSpPr>
          <p:nvPr>
            <p:ph type="title"/>
          </p:nvPr>
        </p:nvSpPr>
        <p:spPr>
          <a:xfrm>
            <a:off x="839788" y="384718"/>
            <a:ext cx="10515600" cy="1325563"/>
          </a:xfrm>
        </p:spPr>
        <p:txBody>
          <a:bodyPr>
            <a:normAutofit fontScale="90000"/>
          </a:bodyPr>
          <a:lstStyle/>
          <a:p>
            <a:r>
              <a:rPr lang="fi-FI" sz="2200" noProof="0" dirty="0"/>
              <a:t>RYHMÄTYÖSKENTELY</a:t>
            </a:r>
            <a:r>
              <a:rPr lang="fi-FI" sz="3600" noProof="0" dirty="0"/>
              <a:t> 4</a:t>
            </a:r>
            <a:br>
              <a:rPr lang="fi-FI" sz="3600" noProof="0" dirty="0"/>
            </a:br>
            <a:r>
              <a:rPr lang="fi-FI" sz="4000" noProof="0" dirty="0"/>
              <a:t>Mittareiden valinta</a:t>
            </a:r>
            <a:br>
              <a:rPr lang="fi-FI" sz="3600" noProof="0" dirty="0"/>
            </a:br>
            <a:r>
              <a:rPr lang="fi-FI" sz="2700" noProof="0" dirty="0"/>
              <a:t>Tehtävänanto</a:t>
            </a:r>
            <a:endParaRPr lang="fi-FI" sz="3600" noProof="0" dirty="0"/>
          </a:p>
        </p:txBody>
      </p:sp>
      <p:sp>
        <p:nvSpPr>
          <p:cNvPr id="4" name="Tekstin paikkamerkki 3">
            <a:extLst>
              <a:ext uri="{FF2B5EF4-FFF2-40B4-BE49-F238E27FC236}">
                <a16:creationId xmlns:a16="http://schemas.microsoft.com/office/drawing/2014/main" id="{A8C07EEB-E63D-CAF4-2514-06C6D86DF31A}"/>
              </a:ext>
            </a:extLst>
          </p:cNvPr>
          <p:cNvSpPr>
            <a:spLocks noGrp="1"/>
          </p:cNvSpPr>
          <p:nvPr>
            <p:ph type="body" idx="1"/>
          </p:nvPr>
        </p:nvSpPr>
        <p:spPr>
          <a:xfrm>
            <a:off x="839788" y="1834657"/>
            <a:ext cx="5157787" cy="439737"/>
          </a:xfrm>
        </p:spPr>
        <p:txBody>
          <a:bodyPr/>
          <a:lstStyle/>
          <a:p>
            <a:r>
              <a:rPr lang="fi-FI" b="1" noProof="0" dirty="0"/>
              <a:t>Yksilötehtävä (n. 10 min) </a:t>
            </a:r>
            <a:endParaRPr lang="fi-FI" noProof="0" dirty="0"/>
          </a:p>
        </p:txBody>
      </p:sp>
      <p:sp>
        <p:nvSpPr>
          <p:cNvPr id="3" name="Text Placeholder 2">
            <a:extLst>
              <a:ext uri="{FF2B5EF4-FFF2-40B4-BE49-F238E27FC236}">
                <a16:creationId xmlns:a16="http://schemas.microsoft.com/office/drawing/2014/main" id="{8D5209A6-9774-6AEF-6B65-030C5ED4C896}"/>
              </a:ext>
            </a:extLst>
          </p:cNvPr>
          <p:cNvSpPr>
            <a:spLocks noGrp="1"/>
          </p:cNvSpPr>
          <p:nvPr>
            <p:ph sz="half" idx="2"/>
          </p:nvPr>
        </p:nvSpPr>
        <p:spPr>
          <a:xfrm>
            <a:off x="802129" y="2350594"/>
            <a:ext cx="5157787" cy="3992563"/>
          </a:xfrm>
        </p:spPr>
        <p:txBody>
          <a:bodyPr vert="horz" lIns="91440" tIns="45720" rIns="91440" bIns="45720" rtlCol="0" anchor="t">
            <a:noAutofit/>
          </a:bodyPr>
          <a:lstStyle/>
          <a:p>
            <a:pPr marL="71755" indent="0">
              <a:lnSpc>
                <a:spcPct val="95000"/>
              </a:lnSpc>
              <a:buNone/>
            </a:pPr>
            <a:r>
              <a:rPr lang="fi-FI" sz="1400" b="1" noProof="0" dirty="0"/>
              <a:t>Osion tavoite: </a:t>
            </a:r>
            <a:r>
              <a:rPr lang="fi-FI" sz="1400" noProof="0" dirty="0"/>
              <a:t>Osallistujat pääsevät itsenäisesti pohtimaan ja muodostamaan oman käsityksensä siitä, millaisia mittareita tavoitteille tulisi asettaa, ennen yhteistä ryhmäkeskustelua.</a:t>
            </a:r>
          </a:p>
          <a:p>
            <a:pPr marL="71755" indent="0">
              <a:lnSpc>
                <a:spcPct val="95000"/>
              </a:lnSpc>
              <a:spcBef>
                <a:spcPts val="600"/>
              </a:spcBef>
              <a:buNone/>
            </a:pPr>
            <a:r>
              <a:rPr lang="fi-FI" sz="1400" noProof="0" dirty="0"/>
              <a:t>Jatketaan edellisen vaiheen työskentelyn pohjalta samoissa tavoitteissa ja asioissa, joihin kunta voi vaikuttaa.</a:t>
            </a:r>
          </a:p>
          <a:p>
            <a:pPr marL="71755" indent="0">
              <a:lnSpc>
                <a:spcPct val="95000"/>
              </a:lnSpc>
              <a:buNone/>
            </a:pPr>
            <a:r>
              <a:rPr lang="fi-FI" sz="1400" b="1" noProof="0" dirty="0"/>
              <a:t>Pääkysymys: </a:t>
            </a:r>
            <a:r>
              <a:rPr lang="fi-FI" sz="1400" noProof="0" dirty="0">
                <a:ea typeface="+mn-lt"/>
                <a:cs typeface="+mn-lt"/>
              </a:rPr>
              <a:t>Pohdi erilaisia mittareita (laadullisia ja määrällisiä), joilla tavoitetta/tavoitteita voidaan mitata.</a:t>
            </a:r>
            <a:endParaRPr lang="fi-FI" sz="1400" noProof="0" dirty="0"/>
          </a:p>
          <a:p>
            <a:pPr marL="71755" indent="0">
              <a:lnSpc>
                <a:spcPct val="95000"/>
              </a:lnSpc>
              <a:buNone/>
            </a:pPr>
            <a:r>
              <a:rPr lang="fi-FI" sz="1400" b="1" noProof="0" dirty="0"/>
              <a:t>Apukysymyksiä fasilitaattorille: </a:t>
            </a:r>
            <a:endParaRPr lang="fi-FI" sz="1400" noProof="0" dirty="0"/>
          </a:p>
          <a:p>
            <a:pPr marL="71755" indent="0">
              <a:lnSpc>
                <a:spcPct val="95000"/>
              </a:lnSpc>
              <a:buNone/>
            </a:pPr>
            <a:r>
              <a:rPr lang="fi-FI" sz="1400" noProof="0" dirty="0"/>
              <a:t>Mitkä ovat tärkeimmät mittarit, joiden avulla kuntastrategian tavoitteita ja tärkeimpiä teemoja mitataan?</a:t>
            </a:r>
          </a:p>
          <a:p>
            <a:pPr marL="71755" indent="0">
              <a:lnSpc>
                <a:spcPct val="95000"/>
              </a:lnSpc>
              <a:spcBef>
                <a:spcPts val="600"/>
              </a:spcBef>
              <a:buNone/>
            </a:pPr>
            <a:r>
              <a:rPr lang="fi-FI" sz="1400" noProof="0" dirty="0"/>
              <a:t>Miten varmistamme strategian rullaavan vaikuttavuuden ja seurannan?</a:t>
            </a:r>
          </a:p>
          <a:p>
            <a:pPr marL="71755" indent="0">
              <a:lnSpc>
                <a:spcPct val="95000"/>
              </a:lnSpc>
              <a:buNone/>
            </a:pPr>
            <a:r>
              <a:rPr lang="fi-FI" sz="1400" b="1" noProof="0" dirty="0"/>
              <a:t>Tuotos</a:t>
            </a:r>
            <a:r>
              <a:rPr lang="fi-FI" sz="1400" noProof="0" dirty="0"/>
              <a:t>: Jokainen osallistuja ideoi ja listaa mittareita, joita pohdintaa yhdessä ryhmätyöosiossa.</a:t>
            </a:r>
          </a:p>
        </p:txBody>
      </p:sp>
      <p:sp>
        <p:nvSpPr>
          <p:cNvPr id="9" name="Tekstin paikkamerkki 8">
            <a:extLst>
              <a:ext uri="{FF2B5EF4-FFF2-40B4-BE49-F238E27FC236}">
                <a16:creationId xmlns:a16="http://schemas.microsoft.com/office/drawing/2014/main" id="{D0F7CA54-6B85-D744-FCF4-8BC051987110}"/>
              </a:ext>
            </a:extLst>
          </p:cNvPr>
          <p:cNvSpPr>
            <a:spLocks noGrp="1"/>
          </p:cNvSpPr>
          <p:nvPr>
            <p:ph type="body" sz="quarter" idx="3"/>
          </p:nvPr>
        </p:nvSpPr>
        <p:spPr>
          <a:xfrm>
            <a:off x="6172200" y="509094"/>
            <a:ext cx="5183188" cy="439737"/>
          </a:xfrm>
        </p:spPr>
        <p:txBody>
          <a:bodyPr/>
          <a:lstStyle/>
          <a:p>
            <a:r>
              <a:rPr lang="fi-FI" b="1" noProof="0" dirty="0"/>
              <a:t>Ryhmätehtävä (n. 50 min)</a:t>
            </a:r>
            <a:endParaRPr lang="fi-FI" noProof="0" dirty="0"/>
          </a:p>
        </p:txBody>
      </p:sp>
      <p:sp>
        <p:nvSpPr>
          <p:cNvPr id="5" name="Text Placeholder 4">
            <a:extLst>
              <a:ext uri="{FF2B5EF4-FFF2-40B4-BE49-F238E27FC236}">
                <a16:creationId xmlns:a16="http://schemas.microsoft.com/office/drawing/2014/main" id="{6E38C668-3647-F3E3-DE22-75B77B1A4CB9}"/>
              </a:ext>
            </a:extLst>
          </p:cNvPr>
          <p:cNvSpPr>
            <a:spLocks noGrp="1"/>
          </p:cNvSpPr>
          <p:nvPr>
            <p:ph sz="quarter" idx="4"/>
          </p:nvPr>
        </p:nvSpPr>
        <p:spPr>
          <a:xfrm>
            <a:off x="6126240" y="948831"/>
            <a:ext cx="5312462" cy="4068763"/>
          </a:xfrm>
        </p:spPr>
        <p:txBody>
          <a:bodyPr vert="horz" lIns="91440" tIns="45720" rIns="91440" bIns="45720" rtlCol="0" anchor="t">
            <a:noAutofit/>
          </a:bodyPr>
          <a:lstStyle/>
          <a:p>
            <a:pPr marL="71755" indent="0">
              <a:lnSpc>
                <a:spcPct val="95000"/>
              </a:lnSpc>
              <a:buClr>
                <a:srgbClr val="000000"/>
              </a:buClr>
              <a:buNone/>
            </a:pPr>
            <a:r>
              <a:rPr lang="fi-FI" sz="1400" b="1" noProof="0" dirty="0">
                <a:cs typeface="Arial"/>
              </a:rPr>
              <a:t>Osion tavoite: </a:t>
            </a:r>
            <a:r>
              <a:rPr lang="fi-FI" sz="1400" noProof="0" dirty="0">
                <a:cs typeface="Arial"/>
              </a:rPr>
              <a:t>Löytää yhteisymmärrys vaikuttavista mittareista, jotka edistävät kunnan toimintaa kohti päämääriä sekä tukevat tavoitteiden seurantaa. </a:t>
            </a:r>
          </a:p>
          <a:p>
            <a:pPr marL="71755" indent="0">
              <a:lnSpc>
                <a:spcPct val="95000"/>
              </a:lnSpc>
              <a:buClr>
                <a:srgbClr val="000000"/>
              </a:buClr>
              <a:buNone/>
            </a:pPr>
            <a:r>
              <a:rPr lang="fi-FI" sz="1400" b="1" noProof="0" dirty="0">
                <a:cs typeface="Arial"/>
              </a:rPr>
              <a:t>Työskentelytapa:</a:t>
            </a:r>
          </a:p>
          <a:p>
            <a:pPr marL="349200" indent="-216000">
              <a:lnSpc>
                <a:spcPct val="95000"/>
              </a:lnSpc>
              <a:spcBef>
                <a:spcPts val="300"/>
              </a:spcBef>
              <a:buClr>
                <a:srgbClr val="000000"/>
              </a:buClr>
            </a:pPr>
            <a:r>
              <a:rPr lang="fi-FI" sz="1400" noProof="0" dirty="0">
                <a:cs typeface="Arial"/>
              </a:rPr>
              <a:t>Jakaudutaan ryhmiin (fasilitaattori jakaa ryhmät sen perusteella, mitä tavoitteita kukin osallistuja on käsitellyt).</a:t>
            </a:r>
          </a:p>
          <a:p>
            <a:pPr marL="349200" indent="-216000">
              <a:lnSpc>
                <a:spcPct val="95000"/>
              </a:lnSpc>
              <a:spcBef>
                <a:spcPts val="300"/>
              </a:spcBef>
              <a:buClr>
                <a:srgbClr val="000000"/>
              </a:buClr>
            </a:pPr>
            <a:r>
              <a:rPr lang="fi-FI" sz="1400" b="1" noProof="0" dirty="0">
                <a:cs typeface="Arial"/>
              </a:rPr>
              <a:t>Ryhmissä käydään läpi kaikkien ryhmäläisten päällimmäiset ajatukset siitä millaisia mittareita kunkin tavoitteen osalta on listattu.</a:t>
            </a:r>
          </a:p>
          <a:p>
            <a:pPr marL="349200" indent="-216000">
              <a:lnSpc>
                <a:spcPct val="95000"/>
              </a:lnSpc>
              <a:spcBef>
                <a:spcPts val="300"/>
              </a:spcBef>
              <a:buClr>
                <a:srgbClr val="000000"/>
              </a:buClr>
            </a:pPr>
            <a:r>
              <a:rPr lang="fi-FI" sz="1400" noProof="0" dirty="0">
                <a:cs typeface="Arial"/>
              </a:rPr>
              <a:t>Ryhmässä on yksi kirjuri, joka tiivistää ryhmän keskustelun (esim. Mentimeteriin tai fläppitaululle). Keskustelun yhteenveto käydään läpi purkukeskustelussa ennen taukoa. Kaikki voivat itse myös täydentää ja kirjata omia ajatuksia post-it lapulla.</a:t>
            </a:r>
            <a:endParaRPr lang="fi-FI" sz="1400" b="1" noProof="0" dirty="0">
              <a:cs typeface="Arial"/>
            </a:endParaRPr>
          </a:p>
          <a:p>
            <a:pPr marL="71755" indent="0">
              <a:lnSpc>
                <a:spcPct val="95000"/>
              </a:lnSpc>
              <a:buClr>
                <a:srgbClr val="000000"/>
              </a:buClr>
              <a:buNone/>
            </a:pPr>
            <a:r>
              <a:rPr lang="fi-FI" sz="1400" b="1" noProof="0" dirty="0">
                <a:cs typeface="Arial"/>
              </a:rPr>
              <a:t>Pääkysymys:</a:t>
            </a:r>
            <a:r>
              <a:rPr lang="fi-FI" sz="1400" noProof="0" dirty="0">
                <a:cs typeface="Arial"/>
              </a:rPr>
              <a:t> </a:t>
            </a:r>
            <a:r>
              <a:rPr lang="fi-FI" sz="1400" noProof="0" dirty="0">
                <a:ea typeface="+mn-lt"/>
                <a:cs typeface="+mn-lt"/>
              </a:rPr>
              <a:t>Ovatko mittarit ilmiselvät kyseiselle teemalle / tavoitteelle? </a:t>
            </a:r>
            <a:r>
              <a:rPr lang="fi-FI" sz="1400" noProof="0" dirty="0">
                <a:cs typeface="Segoe UI"/>
              </a:rPr>
              <a:t>Huom: mittareiden tulee olla teemalle/tavoitteelle tyypillisiä mittareita. Tunnistakaa (ja täydentäkää tarvittaessa) tärkeimmät mittarit, jotka kuvaavat parhaiten vaikuttavuutta sekä asioita, joihin kunta voi toiminnallaan vaikuttaa sekä on mahdollista kerätä (tiedonkeruu mahdollista myös pienellä budjetilla.</a:t>
            </a:r>
            <a:endParaRPr lang="fi-FI" sz="1400" b="1" noProof="0" dirty="0">
              <a:cs typeface="Arial"/>
            </a:endParaRPr>
          </a:p>
          <a:p>
            <a:pPr marL="71755" indent="0">
              <a:lnSpc>
                <a:spcPct val="95000"/>
              </a:lnSpc>
              <a:buClr>
                <a:srgbClr val="000000"/>
              </a:buClr>
              <a:buNone/>
            </a:pPr>
            <a:r>
              <a:rPr lang="fi-FI" sz="1400" b="1" noProof="0" dirty="0">
                <a:cs typeface="Arial"/>
              </a:rPr>
              <a:t>Tuotos: </a:t>
            </a:r>
            <a:r>
              <a:rPr lang="fi-FI" sz="1400" noProof="0" dirty="0">
                <a:cs typeface="Arial"/>
              </a:rPr>
              <a:t>Listaa mittareista, jotka soveltuisivat tavoitteiden mittaamiseen ja sitä kautta seurantaan kunnassa.</a:t>
            </a:r>
            <a:endParaRPr lang="fi-FI" sz="1400" noProof="0" dirty="0">
              <a:latin typeface="Aptos"/>
              <a:cs typeface="Arial"/>
            </a:endParaRPr>
          </a:p>
        </p:txBody>
      </p:sp>
      <p:sp>
        <p:nvSpPr>
          <p:cNvPr id="35" name="Tekstiruutu 34">
            <a:extLst>
              <a:ext uri="{FF2B5EF4-FFF2-40B4-BE49-F238E27FC236}">
                <a16:creationId xmlns:a16="http://schemas.microsoft.com/office/drawing/2014/main" id="{AE78EDB1-00BB-70F2-1B85-89D652779EF2}"/>
              </a:ext>
            </a:extLst>
          </p:cNvPr>
          <p:cNvSpPr txBox="1"/>
          <p:nvPr/>
        </p:nvSpPr>
        <p:spPr>
          <a:xfrm>
            <a:off x="9032682" y="6419266"/>
            <a:ext cx="2346055" cy="246221"/>
          </a:xfrm>
          <a:prstGeom prst="rect">
            <a:avLst/>
          </a:prstGeom>
          <a:noFill/>
        </p:spPr>
        <p:txBody>
          <a:bodyPr wrap="square" lIns="91440" tIns="45720" rIns="91440" bIns="45720" anchor="b" anchorCtr="0">
            <a:spAutoFit/>
          </a:bodyPr>
          <a:lstStyle/>
          <a:p>
            <a:r>
              <a:rPr lang="fi-FI" sz="1000" dirty="0"/>
              <a:t>Kokonaisuudessaan n. </a:t>
            </a:r>
            <a:r>
              <a:rPr lang="fi-FI" sz="1000" b="1" dirty="0"/>
              <a:t>1 h</a:t>
            </a:r>
            <a:r>
              <a:rPr lang="fi-FI" sz="1000" dirty="0"/>
              <a:t> työstöaikaa.</a:t>
            </a:r>
          </a:p>
        </p:txBody>
      </p:sp>
      <p:grpSp>
        <p:nvGrpSpPr>
          <p:cNvPr id="6" name="Ryhmä 5">
            <a:extLst>
              <a:ext uri="{FF2B5EF4-FFF2-40B4-BE49-F238E27FC236}">
                <a16:creationId xmlns:a16="http://schemas.microsoft.com/office/drawing/2014/main" id="{5F295595-84A4-C5F0-54C0-EBFCC6746090}"/>
              </a:ext>
              <a:ext uri="{C183D7F6-B498-43B3-948B-1728B52AA6E4}">
                <adec:decorative xmlns:adec="http://schemas.microsoft.com/office/drawing/2017/decorative" val="1"/>
              </a:ext>
            </a:extLst>
          </p:cNvPr>
          <p:cNvGrpSpPr/>
          <p:nvPr/>
        </p:nvGrpSpPr>
        <p:grpSpPr>
          <a:xfrm>
            <a:off x="11304554" y="5780900"/>
            <a:ext cx="655263" cy="905471"/>
            <a:chOff x="11304554" y="5780900"/>
            <a:chExt cx="655263" cy="905471"/>
          </a:xfrm>
        </p:grpSpPr>
        <p:pic>
          <p:nvPicPr>
            <p:cNvPr id="37" name="Kuva 36" descr="Herätyskello tasaisella täytöllä">
              <a:extLst>
                <a:ext uri="{FF2B5EF4-FFF2-40B4-BE49-F238E27FC236}">
                  <a16:creationId xmlns:a16="http://schemas.microsoft.com/office/drawing/2014/main" id="{1136E9FC-3E5E-2BE0-3F46-C24C641478D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1304554" y="5780900"/>
              <a:ext cx="655263" cy="655263"/>
            </a:xfrm>
            <a:prstGeom prst="rect">
              <a:avLst/>
            </a:prstGeom>
          </p:spPr>
        </p:pic>
        <p:sp>
          <p:nvSpPr>
            <p:cNvPr id="38" name="Tekstiruutu 37">
              <a:extLst>
                <a:ext uri="{FF2B5EF4-FFF2-40B4-BE49-F238E27FC236}">
                  <a16:creationId xmlns:a16="http://schemas.microsoft.com/office/drawing/2014/main" id="{3EE76D93-A2DF-7504-3C2E-0619806DE61E}"/>
                </a:ext>
              </a:extLst>
            </p:cNvPr>
            <p:cNvSpPr txBox="1"/>
            <p:nvPr/>
          </p:nvSpPr>
          <p:spPr>
            <a:xfrm>
              <a:off x="11378737" y="6317039"/>
              <a:ext cx="506895" cy="369332"/>
            </a:xfrm>
            <a:prstGeom prst="rect">
              <a:avLst/>
            </a:prstGeom>
            <a:noFill/>
          </p:spPr>
          <p:txBody>
            <a:bodyPr wrap="square">
              <a:spAutoFit/>
            </a:bodyPr>
            <a:lstStyle/>
            <a:p>
              <a:pPr algn="ctr"/>
              <a:r>
                <a:rPr lang="fi-FI" sz="1800" b="1" dirty="0"/>
                <a:t>1 h</a:t>
              </a:r>
              <a:endParaRPr lang="fi-FI" dirty="0"/>
            </a:p>
          </p:txBody>
        </p:sp>
      </p:grpSp>
      <p:grpSp>
        <p:nvGrpSpPr>
          <p:cNvPr id="27" name="Ryhmä 26">
            <a:extLst>
              <a:ext uri="{FF2B5EF4-FFF2-40B4-BE49-F238E27FC236}">
                <a16:creationId xmlns:a16="http://schemas.microsoft.com/office/drawing/2014/main" id="{50A74275-28CD-B498-1EAB-5AB25A5FD2C1}"/>
              </a:ext>
              <a:ext uri="{C183D7F6-B498-43B3-948B-1728B52AA6E4}">
                <adec:decorative xmlns:adec="http://schemas.microsoft.com/office/drawing/2017/decorative" val="1"/>
              </a:ext>
            </a:extLst>
          </p:cNvPr>
          <p:cNvGrpSpPr/>
          <p:nvPr/>
        </p:nvGrpSpPr>
        <p:grpSpPr>
          <a:xfrm>
            <a:off x="250581" y="2736785"/>
            <a:ext cx="385224" cy="1384430"/>
            <a:chOff x="250581" y="242307"/>
            <a:chExt cx="385224" cy="1384430"/>
          </a:xfrm>
        </p:grpSpPr>
        <p:grpSp>
          <p:nvGrpSpPr>
            <p:cNvPr id="28" name="Ryhmä 27">
              <a:extLst>
                <a:ext uri="{FF2B5EF4-FFF2-40B4-BE49-F238E27FC236}">
                  <a16:creationId xmlns:a16="http://schemas.microsoft.com/office/drawing/2014/main" id="{B2DAFDF2-9202-8B5E-D8FD-BA25D6A1B2F1}"/>
                </a:ext>
              </a:extLst>
            </p:cNvPr>
            <p:cNvGrpSpPr/>
            <p:nvPr/>
          </p:nvGrpSpPr>
          <p:grpSpPr>
            <a:xfrm>
              <a:off x="273561" y="284727"/>
              <a:ext cx="362244" cy="1342010"/>
              <a:chOff x="273561" y="284727"/>
              <a:chExt cx="362244" cy="1342010"/>
            </a:xfrm>
          </p:grpSpPr>
          <p:sp>
            <p:nvSpPr>
              <p:cNvPr id="30" name="Ellipsi 29">
                <a:extLst>
                  <a:ext uri="{FF2B5EF4-FFF2-40B4-BE49-F238E27FC236}">
                    <a16:creationId xmlns:a16="http://schemas.microsoft.com/office/drawing/2014/main" id="{DC0A071B-C921-FBBD-B24D-F9F2594FDFC5}"/>
                  </a:ext>
                </a:extLst>
              </p:cNvPr>
              <p:cNvSpPr/>
              <p:nvPr/>
            </p:nvSpPr>
            <p:spPr>
              <a:xfrm>
                <a:off x="273561" y="284727"/>
                <a:ext cx="362244" cy="362244"/>
              </a:xfrm>
              <a:prstGeom prst="ellipse">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31" name="Ellipsi 30">
                <a:extLst>
                  <a:ext uri="{FF2B5EF4-FFF2-40B4-BE49-F238E27FC236}">
                    <a16:creationId xmlns:a16="http://schemas.microsoft.com/office/drawing/2014/main" id="{31743FDB-44BD-C478-11DC-3E34268368B1}"/>
                  </a:ext>
                </a:extLst>
              </p:cNvPr>
              <p:cNvSpPr/>
              <p:nvPr/>
            </p:nvSpPr>
            <p:spPr>
              <a:xfrm>
                <a:off x="273561" y="774610"/>
                <a:ext cx="362244" cy="362244"/>
              </a:xfrm>
              <a:prstGeom prst="ellipse">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sz="6000" b="1" dirty="0">
                  <a:solidFill>
                    <a:srgbClr val="105F72"/>
                  </a:solidFill>
                </a:endParaRPr>
              </a:p>
            </p:txBody>
          </p:sp>
          <p:sp>
            <p:nvSpPr>
              <p:cNvPr id="32" name="Ellipsi 31">
                <a:extLst>
                  <a:ext uri="{FF2B5EF4-FFF2-40B4-BE49-F238E27FC236}">
                    <a16:creationId xmlns:a16="http://schemas.microsoft.com/office/drawing/2014/main" id="{72DF1DC0-44F0-BF83-FAFC-B77543C538EC}"/>
                  </a:ext>
                </a:extLst>
              </p:cNvPr>
              <p:cNvSpPr/>
              <p:nvPr/>
            </p:nvSpPr>
            <p:spPr>
              <a:xfrm>
                <a:off x="273561" y="1264493"/>
                <a:ext cx="362244" cy="362244"/>
              </a:xfrm>
              <a:prstGeom prst="ellipse">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grpSp>
        <p:pic>
          <p:nvPicPr>
            <p:cNvPr id="29" name="Kuva 28">
              <a:extLst>
                <a:ext uri="{FF2B5EF4-FFF2-40B4-BE49-F238E27FC236}">
                  <a16:creationId xmlns:a16="http://schemas.microsoft.com/office/drawing/2014/main" id="{B3C05E7C-8CB5-365F-FCA7-5F69E9F22E01}"/>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50581" y="242307"/>
              <a:ext cx="362244" cy="362243"/>
            </a:xfrm>
            <a:prstGeom prst="rect">
              <a:avLst/>
            </a:prstGeom>
          </p:spPr>
        </p:pic>
      </p:grpSp>
    </p:spTree>
    <p:extLst>
      <p:ext uri="{BB962C8B-B14F-4D97-AF65-F5344CB8AC3E}">
        <p14:creationId xmlns:p14="http://schemas.microsoft.com/office/powerpoint/2010/main" val="296460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a:extLst>
            <a:ext uri="{FF2B5EF4-FFF2-40B4-BE49-F238E27FC236}">
              <a16:creationId xmlns:a16="http://schemas.microsoft.com/office/drawing/2014/main" id="{B748BFA3-77C1-3421-B953-3567DE8A2F12}"/>
            </a:ext>
          </a:extLst>
        </p:cNvPr>
        <p:cNvGrpSpPr/>
        <p:nvPr/>
      </p:nvGrpSpPr>
      <p:grpSpPr>
        <a:xfrm>
          <a:off x="0" y="0"/>
          <a:ext cx="0" cy="0"/>
          <a:chOff x="0" y="0"/>
          <a:chExt cx="0" cy="0"/>
        </a:xfrm>
      </p:grpSpPr>
      <p:sp>
        <p:nvSpPr>
          <p:cNvPr id="2" name="Otsikko 1">
            <a:extLst>
              <a:ext uri="{FF2B5EF4-FFF2-40B4-BE49-F238E27FC236}">
                <a16:creationId xmlns:a16="http://schemas.microsoft.com/office/drawing/2014/main" id="{02EC35F1-DEE4-70E9-3AA2-CEB85F9D0A22}"/>
              </a:ext>
            </a:extLst>
          </p:cNvPr>
          <p:cNvSpPr>
            <a:spLocks noGrp="1"/>
          </p:cNvSpPr>
          <p:nvPr>
            <p:ph type="ctrTitle"/>
          </p:nvPr>
        </p:nvSpPr>
        <p:spPr>
          <a:xfrm>
            <a:off x="1524000" y="1469231"/>
            <a:ext cx="9144000" cy="3919537"/>
          </a:xfrm>
        </p:spPr>
        <p:txBody>
          <a:bodyPr anchor="ctr" anchorCtr="0"/>
          <a:lstStyle/>
          <a:p>
            <a:r>
              <a:rPr lang="fi-FI" noProof="0" dirty="0"/>
              <a:t>Info ja</a:t>
            </a:r>
            <a:br>
              <a:rPr lang="fi-FI" noProof="0" dirty="0"/>
            </a:br>
            <a:r>
              <a:rPr lang="fi-FI" noProof="0" dirty="0"/>
              <a:t>perehdytys­materiaali</a:t>
            </a:r>
          </a:p>
        </p:txBody>
      </p:sp>
      <p:grpSp>
        <p:nvGrpSpPr>
          <p:cNvPr id="22" name="Ryhmä 21">
            <a:extLst>
              <a:ext uri="{FF2B5EF4-FFF2-40B4-BE49-F238E27FC236}">
                <a16:creationId xmlns:a16="http://schemas.microsoft.com/office/drawing/2014/main" id="{BEEB8750-E3D5-4589-74C1-B641FFA9BE10}"/>
              </a:ext>
              <a:ext uri="{C183D7F6-B498-43B3-948B-1728B52AA6E4}">
                <adec:decorative xmlns:adec="http://schemas.microsoft.com/office/drawing/2017/decorative" val="1"/>
              </a:ext>
            </a:extLst>
          </p:cNvPr>
          <p:cNvGrpSpPr/>
          <p:nvPr/>
        </p:nvGrpSpPr>
        <p:grpSpPr>
          <a:xfrm>
            <a:off x="569330" y="2032415"/>
            <a:ext cx="875773" cy="2884341"/>
            <a:chOff x="569330" y="1949300"/>
            <a:chExt cx="875773" cy="2884341"/>
          </a:xfrm>
        </p:grpSpPr>
        <p:grpSp>
          <p:nvGrpSpPr>
            <p:cNvPr id="13" name="Ryhmä 12">
              <a:extLst>
                <a:ext uri="{FF2B5EF4-FFF2-40B4-BE49-F238E27FC236}">
                  <a16:creationId xmlns:a16="http://schemas.microsoft.com/office/drawing/2014/main" id="{20CC96AD-D726-3B44-1873-7ACBB8F58624}"/>
                </a:ext>
              </a:extLst>
            </p:cNvPr>
            <p:cNvGrpSpPr/>
            <p:nvPr/>
          </p:nvGrpSpPr>
          <p:grpSpPr>
            <a:xfrm>
              <a:off x="569330" y="1949300"/>
              <a:ext cx="778559" cy="2884341"/>
              <a:chOff x="569330" y="2110664"/>
              <a:chExt cx="778559" cy="2884341"/>
            </a:xfrm>
          </p:grpSpPr>
          <p:sp>
            <p:nvSpPr>
              <p:cNvPr id="14" name="Ellipsi 13">
                <a:extLst>
                  <a:ext uri="{FF2B5EF4-FFF2-40B4-BE49-F238E27FC236}">
                    <a16:creationId xmlns:a16="http://schemas.microsoft.com/office/drawing/2014/main" id="{005FB91C-DD8B-8B77-F22C-1188E57E0D1F}"/>
                  </a:ext>
                </a:extLst>
              </p:cNvPr>
              <p:cNvSpPr/>
              <p:nvPr/>
            </p:nvSpPr>
            <p:spPr>
              <a:xfrm>
                <a:off x="569330" y="2110664"/>
                <a:ext cx="778559" cy="778559"/>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15" name="Ellipsi 14">
                <a:extLst>
                  <a:ext uri="{FF2B5EF4-FFF2-40B4-BE49-F238E27FC236}">
                    <a16:creationId xmlns:a16="http://schemas.microsoft.com/office/drawing/2014/main" id="{4DF33528-3975-E167-3C56-439B288C2122}"/>
                  </a:ext>
                </a:extLst>
              </p:cNvPr>
              <p:cNvSpPr/>
              <p:nvPr/>
            </p:nvSpPr>
            <p:spPr>
              <a:xfrm>
                <a:off x="569330" y="3163555"/>
                <a:ext cx="778559" cy="778559"/>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sz="6000" b="1" dirty="0">
                  <a:solidFill>
                    <a:srgbClr val="105F72"/>
                  </a:solidFill>
                </a:endParaRPr>
              </a:p>
            </p:txBody>
          </p:sp>
          <p:sp>
            <p:nvSpPr>
              <p:cNvPr id="20" name="Ellipsi 19">
                <a:extLst>
                  <a:ext uri="{FF2B5EF4-FFF2-40B4-BE49-F238E27FC236}">
                    <a16:creationId xmlns:a16="http://schemas.microsoft.com/office/drawing/2014/main" id="{E5B67C24-27FD-C6C1-9FC6-E707A97287B4}"/>
                  </a:ext>
                </a:extLst>
              </p:cNvPr>
              <p:cNvSpPr/>
              <p:nvPr/>
            </p:nvSpPr>
            <p:spPr>
              <a:xfrm>
                <a:off x="569330" y="4216446"/>
                <a:ext cx="778559" cy="778559"/>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grpSp>
        <p:pic>
          <p:nvPicPr>
            <p:cNvPr id="8" name="Kuva 7">
              <a:extLst>
                <a:ext uri="{FF2B5EF4-FFF2-40B4-BE49-F238E27FC236}">
                  <a16:creationId xmlns:a16="http://schemas.microsoft.com/office/drawing/2014/main" id="{FDD7D6E7-0961-DD7D-6826-67FB84432FC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66544" y="3039720"/>
              <a:ext cx="778559" cy="778559"/>
            </a:xfrm>
            <a:prstGeom prst="rect">
              <a:avLst/>
            </a:prstGeom>
          </p:spPr>
        </p:pic>
      </p:grpSp>
    </p:spTree>
    <p:extLst>
      <p:ext uri="{BB962C8B-B14F-4D97-AF65-F5344CB8AC3E}">
        <p14:creationId xmlns:p14="http://schemas.microsoft.com/office/powerpoint/2010/main" val="3333405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tsikko 3">
            <a:extLst>
              <a:ext uri="{FF2B5EF4-FFF2-40B4-BE49-F238E27FC236}">
                <a16:creationId xmlns:a16="http://schemas.microsoft.com/office/drawing/2014/main" id="{6ED43175-9E97-04D2-ED3F-248D1BC3C3AE}"/>
              </a:ext>
            </a:extLst>
          </p:cNvPr>
          <p:cNvSpPr>
            <a:spLocks noGrp="1"/>
          </p:cNvSpPr>
          <p:nvPr>
            <p:ph type="title"/>
          </p:nvPr>
        </p:nvSpPr>
        <p:spPr/>
        <p:txBody>
          <a:bodyPr/>
          <a:lstStyle/>
          <a:p>
            <a:r>
              <a:rPr lang="fi-FI" noProof="0" dirty="0"/>
              <a:t>Kunnan tehtävät kuntalain mukaan </a:t>
            </a:r>
          </a:p>
        </p:txBody>
      </p:sp>
      <p:sp>
        <p:nvSpPr>
          <p:cNvPr id="3" name="Sisällön paikkamerkki 2">
            <a:extLst>
              <a:ext uri="{FF2B5EF4-FFF2-40B4-BE49-F238E27FC236}">
                <a16:creationId xmlns:a16="http://schemas.microsoft.com/office/drawing/2014/main" id="{33E07D28-EF22-8F59-C59F-977D351D5AE6}"/>
              </a:ext>
            </a:extLst>
          </p:cNvPr>
          <p:cNvSpPr>
            <a:spLocks noGrp="1"/>
          </p:cNvSpPr>
          <p:nvPr>
            <p:ph sz="half" idx="1"/>
          </p:nvPr>
        </p:nvSpPr>
        <p:spPr>
          <a:xfrm>
            <a:off x="838200" y="1690688"/>
            <a:ext cx="5181600" cy="4486275"/>
          </a:xfrm>
        </p:spPr>
        <p:txBody>
          <a:bodyPr>
            <a:noAutofit/>
          </a:bodyPr>
          <a:lstStyle/>
          <a:p>
            <a:pPr marL="0" indent="0">
              <a:buNone/>
            </a:pPr>
            <a:r>
              <a:rPr lang="fi-FI" sz="1800" b="1" noProof="0" dirty="0"/>
              <a:t>Kunta</a:t>
            </a:r>
          </a:p>
          <a:p>
            <a:pPr marL="349200" lvl="1">
              <a:spcBef>
                <a:spcPts val="1000"/>
              </a:spcBef>
            </a:pPr>
            <a:r>
              <a:rPr lang="fi-FI" sz="1800" noProof="0" dirty="0"/>
              <a:t>edistää asukkaidensa hyvinvointia,</a:t>
            </a:r>
          </a:p>
          <a:p>
            <a:pPr marL="349200" lvl="1"/>
            <a:r>
              <a:rPr lang="fi-FI" sz="1800" noProof="0" dirty="0"/>
              <a:t>edistää alueensa elinvoimaa ja</a:t>
            </a:r>
          </a:p>
          <a:p>
            <a:pPr marL="349200" lvl="1"/>
            <a:r>
              <a:rPr lang="fi-FI" sz="1800" noProof="0" dirty="0"/>
              <a:t>järjestää asukkailleen palvelut taloudellisesti, sosiaalisesti ja ympäristöllisesti kestävällä tavalla. </a:t>
            </a:r>
          </a:p>
          <a:p>
            <a:pPr marL="0" indent="0">
              <a:buNone/>
            </a:pPr>
            <a:r>
              <a:rPr lang="fi-FI" sz="1800" b="1" noProof="0" dirty="0"/>
              <a:t>Kunnan toiminnalla tarkoitetaan kaikkea sitä, missä kunta on mukana. </a:t>
            </a:r>
          </a:p>
          <a:p>
            <a:pPr marL="349200" lvl="1">
              <a:spcBef>
                <a:spcPts val="1000"/>
              </a:spcBef>
            </a:pPr>
            <a:r>
              <a:rPr lang="fi-FI" sz="1800" noProof="0" dirty="0"/>
              <a:t>Kunnan toiminta käsittää kunnan ja kuntakonsernin toiminnan lisäksi osallistumisen kuntien yhteistoimintaan sekä muun omistukseen, sopimukseen ja rahoittamiseen perustuvan toiminnan.</a:t>
            </a:r>
          </a:p>
        </p:txBody>
      </p:sp>
      <p:sp>
        <p:nvSpPr>
          <p:cNvPr id="5" name="Sisällön paikkamerkki 4">
            <a:extLst>
              <a:ext uri="{FF2B5EF4-FFF2-40B4-BE49-F238E27FC236}">
                <a16:creationId xmlns:a16="http://schemas.microsoft.com/office/drawing/2014/main" id="{310C570B-74BB-4843-A842-ECB9F693682A}"/>
              </a:ext>
            </a:extLst>
          </p:cNvPr>
          <p:cNvSpPr>
            <a:spLocks noGrp="1"/>
          </p:cNvSpPr>
          <p:nvPr>
            <p:ph sz="half" idx="2"/>
          </p:nvPr>
        </p:nvSpPr>
        <p:spPr>
          <a:xfrm>
            <a:off x="6172200" y="1690688"/>
            <a:ext cx="5181600" cy="4486275"/>
          </a:xfrm>
        </p:spPr>
        <p:txBody>
          <a:bodyPr>
            <a:noAutofit/>
          </a:bodyPr>
          <a:lstStyle/>
          <a:p>
            <a:pPr marL="0" indent="0">
              <a:buNone/>
            </a:pPr>
            <a:r>
              <a:rPr lang="fi-FI" sz="1800" noProof="0" dirty="0"/>
              <a:t>Kuntalaissa (2015/410, 37 §) on määritelty että </a:t>
            </a:r>
            <a:r>
              <a:rPr lang="fi-FI" sz="1800" b="1" noProof="0" dirty="0"/>
              <a:t>kunnassa on oltava kuntastrategia</a:t>
            </a:r>
            <a:r>
              <a:rPr lang="fi-FI" sz="1800" noProof="0" dirty="0"/>
              <a:t>, jossa valtuusto päättää kunnan toiminnan ja talouden pitkän aikavälin tavoitteista.</a:t>
            </a:r>
          </a:p>
          <a:p>
            <a:pPr marL="0" indent="0">
              <a:buNone/>
            </a:pPr>
            <a:r>
              <a:rPr lang="fi-FI" sz="1800" b="1" noProof="0" dirty="0"/>
              <a:t>Kuntastrategiassa tulee ottaa huomioon:</a:t>
            </a:r>
          </a:p>
          <a:p>
            <a:pPr marL="432000" lvl="1" indent="-324000">
              <a:spcBef>
                <a:spcPts val="900"/>
              </a:spcBef>
              <a:buFont typeface="+mj-lt"/>
              <a:buAutoNum type="arabicPeriod"/>
            </a:pPr>
            <a:r>
              <a:rPr lang="fi-FI" sz="1600" noProof="0" dirty="0"/>
              <a:t>kunnan asukkaiden hyvinvoinnin edistäminen;</a:t>
            </a:r>
          </a:p>
          <a:p>
            <a:pPr marL="432000" lvl="1" indent="-324000">
              <a:buFont typeface="+mj-lt"/>
              <a:buAutoNum type="arabicPeriod"/>
            </a:pPr>
            <a:r>
              <a:rPr lang="fi-FI" sz="1600" noProof="0" dirty="0"/>
              <a:t>palvelujen järjestäminen ja tuottaminen;</a:t>
            </a:r>
          </a:p>
          <a:p>
            <a:pPr marL="432000" lvl="1" indent="-324000">
              <a:buFont typeface="+mj-lt"/>
              <a:buAutoNum type="arabicPeriod"/>
            </a:pPr>
            <a:r>
              <a:rPr lang="fi-FI" sz="1600" noProof="0" dirty="0"/>
              <a:t>kunnan tehtäviä koskevissa laeissa säädetyt palvelutavoitteet;</a:t>
            </a:r>
          </a:p>
          <a:p>
            <a:pPr marL="432000" lvl="1" indent="-324000">
              <a:buFont typeface="+mj-lt"/>
              <a:buAutoNum type="arabicPeriod"/>
            </a:pPr>
            <a:r>
              <a:rPr lang="fi-FI" sz="1600" noProof="0" dirty="0"/>
              <a:t>omistajapolitiikka;</a:t>
            </a:r>
          </a:p>
          <a:p>
            <a:pPr marL="432000" lvl="1" indent="-324000">
              <a:buFont typeface="+mj-lt"/>
              <a:buAutoNum type="arabicPeriod"/>
            </a:pPr>
            <a:r>
              <a:rPr lang="fi-FI" sz="1600" noProof="0" dirty="0"/>
              <a:t>henkilöstöpolitiikka;</a:t>
            </a:r>
          </a:p>
          <a:p>
            <a:pPr marL="432000" lvl="1" indent="-324000">
              <a:buFont typeface="+mj-lt"/>
              <a:buAutoNum type="arabicPeriod"/>
            </a:pPr>
            <a:r>
              <a:rPr lang="fi-FI" sz="1600" noProof="0" dirty="0"/>
              <a:t>kunnan asukkaiden osallistumis- ja vaikuttamismahdollisuudet;</a:t>
            </a:r>
          </a:p>
          <a:p>
            <a:pPr marL="432000" lvl="1" indent="-324000">
              <a:buFont typeface="+mj-lt"/>
              <a:buAutoNum type="arabicPeriod"/>
            </a:pPr>
            <a:r>
              <a:rPr lang="fi-FI" sz="1600" noProof="0" dirty="0"/>
              <a:t>elinympäristön ja alueen elinvoiman kehittäminen</a:t>
            </a:r>
          </a:p>
          <a:p>
            <a:pPr marL="0" indent="0">
              <a:buNone/>
            </a:pPr>
            <a:r>
              <a:rPr lang="fi-FI" sz="1800" noProof="0" dirty="0"/>
              <a:t>Kuntastrategiassa tulee määritellä myös sen toteutumisen arviointi ja seuranta.</a:t>
            </a:r>
          </a:p>
        </p:txBody>
      </p:sp>
      <p:sp>
        <p:nvSpPr>
          <p:cNvPr id="23" name="Text Placeholder 3">
            <a:extLst>
              <a:ext uri="{FF2B5EF4-FFF2-40B4-BE49-F238E27FC236}">
                <a16:creationId xmlns:a16="http://schemas.microsoft.com/office/drawing/2014/main" id="{9CE92FE5-CB13-1355-429F-B06ED85C604B}"/>
              </a:ext>
            </a:extLst>
          </p:cNvPr>
          <p:cNvSpPr txBox="1">
            <a:spLocks/>
          </p:cNvSpPr>
          <p:nvPr/>
        </p:nvSpPr>
        <p:spPr>
          <a:xfrm>
            <a:off x="195220" y="6356350"/>
            <a:ext cx="11125767" cy="29413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i-FI" sz="1200" dirty="0">
                <a:cs typeface="Calibri"/>
              </a:rPr>
              <a:t>Lähde: Kuntalaki, Eero Laesterä, FCG</a:t>
            </a:r>
          </a:p>
        </p:txBody>
      </p:sp>
      <p:pic>
        <p:nvPicPr>
          <p:cNvPr id="20" name="Kuva 19">
            <a:extLst>
              <a:ext uri="{FF2B5EF4-FFF2-40B4-BE49-F238E27FC236}">
                <a16:creationId xmlns:a16="http://schemas.microsoft.com/office/drawing/2014/main" id="{BA9199B2-4FF3-78EE-C713-B6AF6F083F74}"/>
              </a:ext>
              <a:ext uri="{C183D7F6-B498-43B3-948B-1728B52AA6E4}">
                <adec:decorative xmlns:adec="http://schemas.microsoft.com/office/drawing/2017/decorative" val="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905999" y="6423633"/>
            <a:ext cx="2069123" cy="226856"/>
          </a:xfrm>
          <a:prstGeom prst="rect">
            <a:avLst/>
          </a:prstGeom>
        </p:spPr>
      </p:pic>
      <p:grpSp>
        <p:nvGrpSpPr>
          <p:cNvPr id="19" name="Ryhmä 18">
            <a:extLst>
              <a:ext uri="{FF2B5EF4-FFF2-40B4-BE49-F238E27FC236}">
                <a16:creationId xmlns:a16="http://schemas.microsoft.com/office/drawing/2014/main" id="{AE2ABA38-ED08-1B9C-9E75-43AECA6860EA}"/>
              </a:ext>
              <a:ext uri="{C183D7F6-B498-43B3-948B-1728B52AA6E4}">
                <adec:decorative xmlns:adec="http://schemas.microsoft.com/office/drawing/2017/decorative" val="1"/>
              </a:ext>
            </a:extLst>
          </p:cNvPr>
          <p:cNvGrpSpPr/>
          <p:nvPr/>
        </p:nvGrpSpPr>
        <p:grpSpPr>
          <a:xfrm>
            <a:off x="250581" y="2736784"/>
            <a:ext cx="420355" cy="1384431"/>
            <a:chOff x="765225" y="242307"/>
            <a:chExt cx="420355" cy="1384431"/>
          </a:xfrm>
        </p:grpSpPr>
        <p:grpSp>
          <p:nvGrpSpPr>
            <p:cNvPr id="18" name="Ryhmä 17">
              <a:extLst>
                <a:ext uri="{FF2B5EF4-FFF2-40B4-BE49-F238E27FC236}">
                  <a16:creationId xmlns:a16="http://schemas.microsoft.com/office/drawing/2014/main" id="{3145709B-515E-5003-9CE6-F2F94B6224A6}"/>
                </a:ext>
              </a:extLst>
            </p:cNvPr>
            <p:cNvGrpSpPr/>
            <p:nvPr/>
          </p:nvGrpSpPr>
          <p:grpSpPr>
            <a:xfrm>
              <a:off x="765225" y="242307"/>
              <a:ext cx="373694" cy="1384431"/>
              <a:chOff x="765225" y="242307"/>
              <a:chExt cx="373694" cy="1384431"/>
            </a:xfrm>
          </p:grpSpPr>
          <p:sp>
            <p:nvSpPr>
              <p:cNvPr id="13" name="Ellipsi 12">
                <a:extLst>
                  <a:ext uri="{FF2B5EF4-FFF2-40B4-BE49-F238E27FC236}">
                    <a16:creationId xmlns:a16="http://schemas.microsoft.com/office/drawing/2014/main" id="{5F4CD150-A652-CBD4-27C5-4AEF497C1DC2}"/>
                  </a:ext>
                </a:extLst>
              </p:cNvPr>
              <p:cNvSpPr/>
              <p:nvPr/>
            </p:nvSpPr>
            <p:spPr>
              <a:xfrm>
                <a:off x="765225" y="242307"/>
                <a:ext cx="373694" cy="373694"/>
              </a:xfrm>
              <a:prstGeom prst="ellipse">
                <a:avLst/>
              </a:prstGeom>
              <a:solidFill>
                <a:schemeClr val="accent4">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14" name="Ellipsi 13">
                <a:extLst>
                  <a:ext uri="{FF2B5EF4-FFF2-40B4-BE49-F238E27FC236}">
                    <a16:creationId xmlns:a16="http://schemas.microsoft.com/office/drawing/2014/main" id="{AF9861B0-1891-6012-1E4B-AC401EE14381}"/>
                  </a:ext>
                </a:extLst>
              </p:cNvPr>
              <p:cNvSpPr/>
              <p:nvPr/>
            </p:nvSpPr>
            <p:spPr>
              <a:xfrm>
                <a:off x="765225" y="747675"/>
                <a:ext cx="373694" cy="373694"/>
              </a:xfrm>
              <a:prstGeom prst="ellipse">
                <a:avLst/>
              </a:prstGeom>
              <a:solidFill>
                <a:schemeClr val="accent4">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sz="6000" b="1" dirty="0">
                  <a:solidFill>
                    <a:srgbClr val="105F72"/>
                  </a:solidFill>
                </a:endParaRPr>
              </a:p>
            </p:txBody>
          </p:sp>
          <p:sp>
            <p:nvSpPr>
              <p:cNvPr id="15" name="Ellipsi 14">
                <a:extLst>
                  <a:ext uri="{FF2B5EF4-FFF2-40B4-BE49-F238E27FC236}">
                    <a16:creationId xmlns:a16="http://schemas.microsoft.com/office/drawing/2014/main" id="{670F36C1-7571-8409-0BBA-921A73F1B4C1}"/>
                  </a:ext>
                </a:extLst>
              </p:cNvPr>
              <p:cNvSpPr/>
              <p:nvPr/>
            </p:nvSpPr>
            <p:spPr>
              <a:xfrm>
                <a:off x="765225" y="1253044"/>
                <a:ext cx="373694" cy="373694"/>
              </a:xfrm>
              <a:prstGeom prst="ellipse">
                <a:avLst/>
              </a:prstGeom>
              <a:solidFill>
                <a:schemeClr val="accent4">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grpSp>
        <p:pic>
          <p:nvPicPr>
            <p:cNvPr id="16" name="Kuva 15">
              <a:extLst>
                <a:ext uri="{FF2B5EF4-FFF2-40B4-BE49-F238E27FC236}">
                  <a16:creationId xmlns:a16="http://schemas.microsoft.com/office/drawing/2014/main" id="{2B5A6177-C484-B9C4-E83A-D8315769EDD1}"/>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11886" y="765689"/>
              <a:ext cx="373694" cy="373694"/>
            </a:xfrm>
            <a:prstGeom prst="rect">
              <a:avLst/>
            </a:prstGeom>
          </p:spPr>
        </p:pic>
      </p:grpSp>
    </p:spTree>
    <p:extLst>
      <p:ext uri="{BB962C8B-B14F-4D97-AF65-F5344CB8AC3E}">
        <p14:creationId xmlns:p14="http://schemas.microsoft.com/office/powerpoint/2010/main" val="24238588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334534C-FC5F-0A53-38F2-8536874767D1}"/>
              </a:ext>
            </a:extLst>
          </p:cNvPr>
          <p:cNvSpPr>
            <a:spLocks noGrp="1"/>
          </p:cNvSpPr>
          <p:nvPr>
            <p:ph type="title"/>
          </p:nvPr>
        </p:nvSpPr>
        <p:spPr>
          <a:xfrm>
            <a:off x="838199" y="365125"/>
            <a:ext cx="10845795" cy="777875"/>
          </a:xfrm>
        </p:spPr>
        <p:txBody>
          <a:bodyPr>
            <a:normAutofit fontScale="90000"/>
          </a:bodyPr>
          <a:lstStyle/>
          <a:p>
            <a:r>
              <a:rPr lang="fi-FI" noProof="0" dirty="0">
                <a:ea typeface="+mj-lt"/>
                <a:cs typeface="+mj-lt"/>
              </a:rPr>
              <a:t>Millaista kuntastrategiaa kunta on tekemässä?</a:t>
            </a:r>
            <a:endParaRPr lang="fi-FI" noProof="0" dirty="0"/>
          </a:p>
        </p:txBody>
      </p:sp>
      <p:sp>
        <p:nvSpPr>
          <p:cNvPr id="3" name="Sisällön paikkamerkki 2">
            <a:extLst>
              <a:ext uri="{FF2B5EF4-FFF2-40B4-BE49-F238E27FC236}">
                <a16:creationId xmlns:a16="http://schemas.microsoft.com/office/drawing/2014/main" id="{FFA4A458-B01E-774F-66A6-23084D55B5AE}"/>
              </a:ext>
            </a:extLst>
          </p:cNvPr>
          <p:cNvSpPr>
            <a:spLocks noGrp="1"/>
          </p:cNvSpPr>
          <p:nvPr>
            <p:ph idx="1"/>
          </p:nvPr>
        </p:nvSpPr>
        <p:spPr>
          <a:xfrm>
            <a:off x="838200" y="1327150"/>
            <a:ext cx="5861050" cy="5165725"/>
          </a:xfrm>
        </p:spPr>
        <p:txBody>
          <a:bodyPr vert="horz" lIns="91440" tIns="45720" rIns="91440" bIns="45720" rtlCol="0" anchor="t">
            <a:normAutofit fontScale="92500" lnSpcReduction="10000"/>
          </a:bodyPr>
          <a:lstStyle/>
          <a:p>
            <a:r>
              <a:rPr lang="fi-FI" sz="1400" noProof="0" dirty="0"/>
              <a:t>Kuntastrategian tulee olla </a:t>
            </a:r>
            <a:r>
              <a:rPr lang="fi-FI" sz="1400" b="1" noProof="0" dirty="0"/>
              <a:t>vaikuttava, omaksuttava ja toteutus­kelpoinen</a:t>
            </a:r>
            <a:r>
              <a:rPr lang="fi-FI" sz="1400" noProof="0" dirty="0"/>
              <a:t>. Alla olevat kysymykset auttavat hahmottamaan kunnan tahtotilaa ja strategian toteuttamisen aikajännettä.</a:t>
            </a:r>
            <a:endParaRPr lang="fi-FI" sz="1100" noProof="0" dirty="0"/>
          </a:p>
          <a:p>
            <a:r>
              <a:rPr lang="fi-FI" sz="1400" noProof="0" dirty="0"/>
              <a:t>Uutta kuntastrategiaa laadittaessa tulee tunnistaa </a:t>
            </a:r>
            <a:r>
              <a:rPr lang="fi-FI" sz="1400" b="1" noProof="0" dirty="0"/>
              <a:t>toimintaympäristön nykytilanne </a:t>
            </a:r>
            <a:r>
              <a:rPr lang="fi-FI" sz="1400" noProof="0" dirty="0"/>
              <a:t>ja mahdolliset muutokset. </a:t>
            </a:r>
          </a:p>
          <a:p>
            <a:pPr marL="457200" lvl="1" indent="0">
              <a:buNone/>
            </a:pPr>
            <a:r>
              <a:rPr lang="fi-FI" sz="1400" noProof="0" dirty="0">
                <a:ea typeface="Calibri"/>
                <a:cs typeface="Times New Roman"/>
                <a:sym typeface="Wingdings" panose="05000000000000000000" pitchFamily="2" charset="2"/>
              </a:rPr>
              <a:t></a:t>
            </a:r>
            <a:r>
              <a:rPr lang="fi-FI" sz="1400" noProof="0" dirty="0">
                <a:latin typeface="+mn-lt"/>
                <a:ea typeface="Calibri"/>
                <a:cs typeface="Times New Roman"/>
                <a:sym typeface="Wingdings" panose="05000000000000000000" pitchFamily="2" charset="2"/>
              </a:rPr>
              <a:t> </a:t>
            </a:r>
            <a:r>
              <a:rPr lang="fi-FI" sz="1400" b="1" noProof="0" dirty="0">
                <a:ea typeface="+mn-lt"/>
                <a:cs typeface="+mn-lt"/>
              </a:rPr>
              <a:t>Missä ollaan nyt? </a:t>
            </a:r>
          </a:p>
          <a:p>
            <a:pPr marL="457200" lvl="1" indent="0">
              <a:buNone/>
            </a:pPr>
            <a:r>
              <a:rPr lang="fi-FI" sz="1400" noProof="0" dirty="0">
                <a:ea typeface="Calibri"/>
                <a:cs typeface="Times New Roman"/>
                <a:sym typeface="Wingdings" panose="05000000000000000000" pitchFamily="2" charset="2"/>
              </a:rPr>
              <a:t></a:t>
            </a:r>
            <a:r>
              <a:rPr lang="fi-FI" sz="1400" noProof="0" dirty="0">
                <a:latin typeface="+mn-lt"/>
                <a:ea typeface="Calibri"/>
                <a:cs typeface="Times New Roman"/>
                <a:sym typeface="Wingdings" panose="05000000000000000000" pitchFamily="2" charset="2"/>
              </a:rPr>
              <a:t> </a:t>
            </a:r>
            <a:r>
              <a:rPr lang="fi-FI" sz="1400" b="1" noProof="0" dirty="0">
                <a:ea typeface="+mn-lt"/>
                <a:cs typeface="+mn-lt"/>
              </a:rPr>
              <a:t>Mihin ollaan menossa?</a:t>
            </a:r>
            <a:endParaRPr lang="fi-FI" sz="1400" b="1" noProof="0" dirty="0"/>
          </a:p>
          <a:p>
            <a:r>
              <a:rPr lang="fi-FI" sz="1400" noProof="0" dirty="0"/>
              <a:t>Strategiaa laadittaessa tulee myös pohtia ja luoda </a:t>
            </a:r>
            <a:r>
              <a:rPr lang="fi-FI" sz="1400" b="1" noProof="0" dirty="0"/>
              <a:t>yhteisymmärrystä halutuista kehityssuunnista</a:t>
            </a:r>
            <a:r>
              <a:rPr lang="fi-FI" sz="1400" noProof="0" dirty="0"/>
              <a:t>, joka määrittelee: </a:t>
            </a:r>
          </a:p>
          <a:p>
            <a:pPr marL="457200" lvl="1" indent="0">
              <a:buNone/>
            </a:pPr>
            <a:r>
              <a:rPr lang="fi-FI" sz="1400" noProof="0" dirty="0">
                <a:ea typeface="Calibri"/>
                <a:cs typeface="Times New Roman"/>
                <a:sym typeface="Wingdings" panose="05000000000000000000" pitchFamily="2" charset="2"/>
              </a:rPr>
              <a:t></a:t>
            </a:r>
            <a:r>
              <a:rPr lang="fi-FI" sz="1400" noProof="0" dirty="0">
                <a:latin typeface="+mn-lt"/>
                <a:ea typeface="Calibri"/>
                <a:cs typeface="Times New Roman"/>
                <a:sym typeface="Wingdings" panose="05000000000000000000" pitchFamily="2" charset="2"/>
              </a:rPr>
              <a:t> </a:t>
            </a:r>
            <a:r>
              <a:rPr lang="fi-FI" sz="1400" b="1" noProof="0" dirty="0"/>
              <a:t>Millaista kuntastrategiaa kunta on tekemässä? </a:t>
            </a:r>
          </a:p>
          <a:p>
            <a:pPr marL="457200" lvl="1" indent="0">
              <a:buNone/>
            </a:pPr>
            <a:r>
              <a:rPr lang="fi-FI" sz="1400" noProof="0" dirty="0">
                <a:ea typeface="Calibri"/>
                <a:cs typeface="Times New Roman"/>
                <a:sym typeface="Wingdings" panose="05000000000000000000" pitchFamily="2" charset="2"/>
              </a:rPr>
              <a:t></a:t>
            </a:r>
            <a:r>
              <a:rPr lang="fi-FI" sz="1400" noProof="0" dirty="0">
                <a:latin typeface="+mn-lt"/>
                <a:ea typeface="Calibri"/>
                <a:cs typeface="Times New Roman"/>
                <a:sym typeface="Wingdings" panose="05000000000000000000" pitchFamily="2" charset="2"/>
              </a:rPr>
              <a:t> </a:t>
            </a:r>
            <a:r>
              <a:rPr lang="fi-FI" sz="1400" b="1" noProof="0" dirty="0"/>
              <a:t>Mihin kunta pyrkii vaikuttamaan ja miten?</a:t>
            </a:r>
          </a:p>
          <a:p>
            <a:r>
              <a:rPr lang="fi-FI" sz="1400" noProof="0" dirty="0"/>
              <a:t>Strategiassa tulee kiinnittää huomiota myös </a:t>
            </a:r>
            <a:r>
              <a:rPr lang="fi-FI" sz="1400" b="1" noProof="0" dirty="0"/>
              <a:t>aikajänteeseen</a:t>
            </a:r>
            <a:r>
              <a:rPr lang="fi-FI" sz="1400" noProof="0" dirty="0"/>
              <a:t>, eli onko strategia esim. valtuustokauden vai valtuustokauden ylittävä strategia. Miten pitkälle strategia siis ulottuu?</a:t>
            </a:r>
          </a:p>
          <a:p>
            <a:r>
              <a:rPr lang="fi-FI" sz="1400" b="1" noProof="0" dirty="0"/>
              <a:t>Lisäksi on hyvä pohtia millainen strategia halutaan?  </a:t>
            </a:r>
            <a:r>
              <a:rPr lang="fi-FI" sz="1400" noProof="0" dirty="0"/>
              <a:t>Strategia voi olla esimerkiksi tarinanomainen kuvaus, yhden dian kokonaisuus tai pidempi dokumentti. Tärkeää on, että se on </a:t>
            </a:r>
            <a:r>
              <a:rPr lang="fi-FI" sz="1400" b="1" noProof="0" dirty="0"/>
              <a:t>omaksuttava strategia</a:t>
            </a:r>
            <a:r>
              <a:rPr lang="fi-FI" sz="1400" noProof="0" dirty="0"/>
              <a:t>, jota niin toimialat kuin luottamushenkilöt pystyvät seuraamaan ja toteuttamaan päätöksenteossa ja päivittäisessä työssään.</a:t>
            </a:r>
          </a:p>
          <a:p>
            <a:r>
              <a:rPr lang="fi-FI" sz="1400" b="1" noProof="0" dirty="0"/>
              <a:t>Ihmisten sitouttaminen on keskeisessä osassa</a:t>
            </a:r>
            <a:r>
              <a:rPr lang="fi-FI" sz="1400" noProof="0" dirty="0"/>
              <a:t> strategiaa muodostettaessa. Yhdessä luotu strategia auttaa ja innostaa kuntaa toimimaan samansuuntaisesti tavoitteiden edistämiseksi. Yhteisesti sovittujen päämäärien ja tavoitteiden luomiseksi. Sen vuoksi strategiaprosessin aikana käytävät keskustelut eri foorumeissa ovat tärkeitä.</a:t>
            </a:r>
          </a:p>
        </p:txBody>
      </p:sp>
      <p:grpSp>
        <p:nvGrpSpPr>
          <p:cNvPr id="48" name="Ryhmä 47" descr="Strategian teoreettinen malli mukaillen Eero Laesterän mallia.">
            <a:extLst>
              <a:ext uri="{FF2B5EF4-FFF2-40B4-BE49-F238E27FC236}">
                <a16:creationId xmlns:a16="http://schemas.microsoft.com/office/drawing/2014/main" id="{56329A2B-50FC-8B38-A8F2-67E0FA2D27AE}"/>
              </a:ext>
            </a:extLst>
          </p:cNvPr>
          <p:cNvGrpSpPr/>
          <p:nvPr/>
        </p:nvGrpSpPr>
        <p:grpSpPr>
          <a:xfrm>
            <a:off x="6811764" y="1401867"/>
            <a:ext cx="5143551" cy="4663032"/>
            <a:chOff x="6811764" y="1401867"/>
            <a:chExt cx="5143551" cy="4663032"/>
          </a:xfrm>
        </p:grpSpPr>
        <p:sp>
          <p:nvSpPr>
            <p:cNvPr id="6" name="Tekstiruutu 5">
              <a:extLst>
                <a:ext uri="{FF2B5EF4-FFF2-40B4-BE49-F238E27FC236}">
                  <a16:creationId xmlns:a16="http://schemas.microsoft.com/office/drawing/2014/main" id="{9E9D7D6D-1810-F71C-15AE-BD1F6BC6BFDB}"/>
                </a:ext>
              </a:extLst>
            </p:cNvPr>
            <p:cNvSpPr txBox="1"/>
            <p:nvPr/>
          </p:nvSpPr>
          <p:spPr>
            <a:xfrm>
              <a:off x="7309416" y="1401867"/>
              <a:ext cx="4035744" cy="461665"/>
            </a:xfrm>
            <a:prstGeom prst="rect">
              <a:avLst/>
            </a:prstGeom>
            <a:noFill/>
          </p:spPr>
          <p:txBody>
            <a:bodyPr wrap="square">
              <a:spAutoFit/>
            </a:bodyPr>
            <a:lstStyle/>
            <a:p>
              <a:pPr algn="ctr"/>
              <a:r>
                <a:rPr lang="fi-FI" sz="2400" b="1" dirty="0">
                  <a:latin typeface="+mj-lt"/>
                </a:rPr>
                <a:t>Strategian teoreettinen malli</a:t>
              </a:r>
            </a:p>
          </p:txBody>
        </p:sp>
        <p:sp>
          <p:nvSpPr>
            <p:cNvPr id="7" name="Suorakulmio 6">
              <a:extLst>
                <a:ext uri="{FF2B5EF4-FFF2-40B4-BE49-F238E27FC236}">
                  <a16:creationId xmlns:a16="http://schemas.microsoft.com/office/drawing/2014/main" id="{1684288B-A346-24AB-E075-E2B9029C013F}"/>
                </a:ext>
              </a:extLst>
            </p:cNvPr>
            <p:cNvSpPr/>
            <p:nvPr/>
          </p:nvSpPr>
          <p:spPr>
            <a:xfrm>
              <a:off x="8145161" y="2125945"/>
              <a:ext cx="2364262" cy="550837"/>
            </a:xfrm>
            <a:prstGeom prst="rect">
              <a:avLst/>
            </a:prstGeom>
            <a:solidFill>
              <a:schemeClr val="accent4">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i-FI" b="1" dirty="0">
                  <a:solidFill>
                    <a:schemeClr val="tx1"/>
                  </a:solidFill>
                  <a:latin typeface="+mj-lt"/>
                </a:rPr>
                <a:t>Kuntastrategia</a:t>
              </a:r>
            </a:p>
          </p:txBody>
        </p:sp>
        <p:sp>
          <p:nvSpPr>
            <p:cNvPr id="8" name="Suorakulmio 7">
              <a:extLst>
                <a:ext uri="{FF2B5EF4-FFF2-40B4-BE49-F238E27FC236}">
                  <a16:creationId xmlns:a16="http://schemas.microsoft.com/office/drawing/2014/main" id="{EFA4CE1C-FD04-71D8-D713-26D076926DB1}"/>
                </a:ext>
              </a:extLst>
            </p:cNvPr>
            <p:cNvSpPr/>
            <p:nvPr/>
          </p:nvSpPr>
          <p:spPr>
            <a:xfrm>
              <a:off x="8145161" y="2743004"/>
              <a:ext cx="2364262" cy="617401"/>
            </a:xfrm>
            <a:prstGeom prst="rect">
              <a:avLst/>
            </a:prstGeom>
            <a:solidFill>
              <a:schemeClr val="accent4">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i-FI" sz="1400" b="1" dirty="0">
                  <a:solidFill>
                    <a:schemeClr val="tx1"/>
                  </a:solidFill>
                  <a:latin typeface="+mj-lt"/>
                </a:rPr>
                <a:t>Strategiaa syventävät ja  toimeenpanevat ohjelmat</a:t>
              </a:r>
            </a:p>
          </p:txBody>
        </p:sp>
        <p:sp>
          <p:nvSpPr>
            <p:cNvPr id="9" name="Suorakulmio 8">
              <a:extLst>
                <a:ext uri="{FF2B5EF4-FFF2-40B4-BE49-F238E27FC236}">
                  <a16:creationId xmlns:a16="http://schemas.microsoft.com/office/drawing/2014/main" id="{4009BBA1-09FF-E0D8-6FAD-FBB53FDCF01E}"/>
                </a:ext>
              </a:extLst>
            </p:cNvPr>
            <p:cNvSpPr/>
            <p:nvPr/>
          </p:nvSpPr>
          <p:spPr>
            <a:xfrm>
              <a:off x="8145161" y="3426627"/>
              <a:ext cx="2364262" cy="718678"/>
            </a:xfrm>
            <a:prstGeom prst="rect">
              <a:avLst/>
            </a:prstGeom>
            <a:solidFill>
              <a:schemeClr val="accent4">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i-FI" sz="1400" b="1" dirty="0">
                  <a:solidFill>
                    <a:schemeClr val="tx1"/>
                  </a:solidFill>
                  <a:latin typeface="+mj-lt"/>
                </a:rPr>
                <a:t>Talousarvio- ja suunnitelma</a:t>
              </a:r>
            </a:p>
          </p:txBody>
        </p:sp>
        <p:sp>
          <p:nvSpPr>
            <p:cNvPr id="21" name="Suorakulmio 20">
              <a:extLst>
                <a:ext uri="{FF2B5EF4-FFF2-40B4-BE49-F238E27FC236}">
                  <a16:creationId xmlns:a16="http://schemas.microsoft.com/office/drawing/2014/main" id="{1D50506B-CDBF-F447-A22E-8CB52FDA6A17}"/>
                </a:ext>
              </a:extLst>
            </p:cNvPr>
            <p:cNvSpPr/>
            <p:nvPr/>
          </p:nvSpPr>
          <p:spPr>
            <a:xfrm>
              <a:off x="8145160" y="4211526"/>
              <a:ext cx="2364257" cy="817471"/>
            </a:xfrm>
            <a:prstGeom prst="rect">
              <a:avLst/>
            </a:prstGeom>
            <a:solidFill>
              <a:schemeClr val="accent4">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fi-FI" sz="1100" b="1" i="0" u="none" strike="noStrike" kern="1200" cap="none" spc="0" normalizeH="0" baseline="0" noProof="0" dirty="0">
                  <a:ln>
                    <a:noFill/>
                  </a:ln>
                  <a:solidFill>
                    <a:schemeClr val="tx1"/>
                  </a:solidFill>
                  <a:effectLst/>
                  <a:uLnTx/>
                  <a:uFillTx/>
                  <a:latin typeface="+mj-lt"/>
                  <a:ea typeface="+mn-ea"/>
                  <a:cs typeface="+mn-cs"/>
                </a:rPr>
                <a:t>Kuntien omistamien yhtiöiden liiketoimintasuunnitelmat ja  yhteistoimintaorganisaatioiden </a:t>
              </a:r>
              <a:r>
                <a:rPr lang="fi-FI" sz="1100" b="1" dirty="0">
                  <a:solidFill>
                    <a:schemeClr val="tx1"/>
                  </a:solidFill>
                  <a:latin typeface="+mj-lt"/>
                </a:rPr>
                <a:t> </a:t>
              </a:r>
              <a:r>
                <a:rPr kumimoji="0" lang="fi-FI" sz="1100" b="1" i="0" u="none" strike="noStrike" kern="1200" cap="none" spc="0" normalizeH="0" baseline="0" noProof="0" dirty="0">
                  <a:ln>
                    <a:noFill/>
                  </a:ln>
                  <a:solidFill>
                    <a:schemeClr val="tx1"/>
                  </a:solidFill>
                  <a:effectLst/>
                  <a:uLnTx/>
                  <a:uFillTx/>
                  <a:latin typeface="+mj-lt"/>
                  <a:ea typeface="+mn-ea"/>
                  <a:cs typeface="+mn-cs"/>
                </a:rPr>
                <a:t>toimintasuunnitelmat </a:t>
              </a:r>
            </a:p>
          </p:txBody>
        </p:sp>
        <p:sp>
          <p:nvSpPr>
            <p:cNvPr id="10" name="Tekstiruutu 9">
              <a:extLst>
                <a:ext uri="{FF2B5EF4-FFF2-40B4-BE49-F238E27FC236}">
                  <a16:creationId xmlns:a16="http://schemas.microsoft.com/office/drawing/2014/main" id="{23B371CF-5EF5-EB86-D52E-EA9B7774F6C3}"/>
                </a:ext>
              </a:extLst>
            </p:cNvPr>
            <p:cNvSpPr txBox="1"/>
            <p:nvPr/>
          </p:nvSpPr>
          <p:spPr>
            <a:xfrm>
              <a:off x="8174641" y="5126180"/>
              <a:ext cx="2413000" cy="938719"/>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100" i="0" u="none" strike="noStrike" kern="1200" cap="none" spc="0" normalizeH="0" baseline="0" noProof="0" dirty="0">
                  <a:ln>
                    <a:noFill/>
                  </a:ln>
                  <a:effectLst/>
                  <a:uLnTx/>
                  <a:uFillTx/>
                  <a:ea typeface="+mn-ea"/>
                  <a:cs typeface="+mn-cs"/>
                </a:rPr>
                <a:t>Pysyväluonteiset asiakirjat: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100" i="0" u="none" strike="noStrike" kern="1200" cap="none" spc="0" normalizeH="0" baseline="0" noProof="0" dirty="0">
                  <a:ln>
                    <a:noFill/>
                  </a:ln>
                  <a:effectLst/>
                  <a:uLnTx/>
                  <a:uFillTx/>
                  <a:ea typeface="+mn-ea"/>
                  <a:cs typeface="+mn-cs"/>
                </a:rPr>
                <a:t>mm. hallintosääntö,</a:t>
              </a:r>
              <a:br>
                <a:rPr kumimoji="0" lang="fi-FI" sz="1100" i="0" u="none" strike="noStrike" kern="1200" cap="none" spc="0" normalizeH="0" baseline="0" noProof="0" dirty="0">
                  <a:ln>
                    <a:noFill/>
                  </a:ln>
                  <a:effectLst/>
                  <a:uLnTx/>
                  <a:uFillTx/>
                  <a:ea typeface="+mn-ea"/>
                  <a:cs typeface="+mn-cs"/>
                </a:rPr>
              </a:br>
              <a:r>
                <a:rPr kumimoji="0" lang="fi-FI" sz="1100" i="0" u="none" strike="noStrike" kern="1200" cap="none" spc="0" normalizeH="0" baseline="0" noProof="0" dirty="0">
                  <a:ln>
                    <a:noFill/>
                  </a:ln>
                  <a:effectLst/>
                  <a:uLnTx/>
                  <a:uFillTx/>
                  <a:ea typeface="+mn-ea"/>
                  <a:cs typeface="+mn-cs"/>
                </a:rPr>
                <a:t>konserniohjeet,</a:t>
              </a:r>
              <a:br>
                <a:rPr kumimoji="0" lang="fi-FI" sz="1100" i="0" u="none" strike="noStrike" kern="1200" cap="none" spc="0" normalizeH="0" baseline="0" noProof="0" dirty="0">
                  <a:ln>
                    <a:noFill/>
                  </a:ln>
                  <a:effectLst/>
                  <a:uLnTx/>
                  <a:uFillTx/>
                  <a:ea typeface="+mn-ea"/>
                  <a:cs typeface="+mn-cs"/>
                </a:rPr>
              </a:br>
              <a:r>
                <a:rPr kumimoji="0" lang="fi-FI" sz="1100" i="0" u="none" strike="noStrike" kern="1200" cap="none" spc="0" normalizeH="0" baseline="0" noProof="0" dirty="0">
                  <a:ln>
                    <a:noFill/>
                  </a:ln>
                  <a:effectLst/>
                  <a:uLnTx/>
                  <a:uFillTx/>
                  <a:ea typeface="+mn-ea"/>
                  <a:cs typeface="+mn-cs"/>
                </a:rPr>
                <a:t>hyvän johtamisen ja hallinnan toimintamalli</a:t>
              </a:r>
              <a:endParaRPr lang="fi-FI" sz="1100" dirty="0"/>
            </a:p>
          </p:txBody>
        </p:sp>
        <p:sp>
          <p:nvSpPr>
            <p:cNvPr id="15" name="Tekstiruutu 14">
              <a:extLst>
                <a:ext uri="{FF2B5EF4-FFF2-40B4-BE49-F238E27FC236}">
                  <a16:creationId xmlns:a16="http://schemas.microsoft.com/office/drawing/2014/main" id="{4D786469-4165-BC19-76B7-EDD1957DD5DA}"/>
                </a:ext>
              </a:extLst>
            </p:cNvPr>
            <p:cNvSpPr txBox="1"/>
            <p:nvPr/>
          </p:nvSpPr>
          <p:spPr>
            <a:xfrm>
              <a:off x="6811764" y="4466372"/>
              <a:ext cx="1328400" cy="307777"/>
            </a:xfrm>
            <a:prstGeom prst="rect">
              <a:avLst/>
            </a:prstGeom>
            <a:noFill/>
          </p:spPr>
          <p:txBody>
            <a:bodyPr wrap="square" tIns="46800" rIns="180000" rtlCol="0">
              <a:spAutoFit/>
            </a:bodyPr>
            <a:lstStyle/>
            <a:p>
              <a:pPr algn="r"/>
              <a:r>
                <a:rPr lang="fi-FI" sz="1400" b="1" dirty="0"/>
                <a:t>Tavoitteet</a:t>
              </a:r>
              <a:endParaRPr lang="fi-FI" sz="1200" b="1" dirty="0"/>
            </a:p>
          </p:txBody>
        </p:sp>
        <p:sp>
          <p:nvSpPr>
            <p:cNvPr id="16" name="Tekstiruutu 15">
              <a:extLst>
                <a:ext uri="{FF2B5EF4-FFF2-40B4-BE49-F238E27FC236}">
                  <a16:creationId xmlns:a16="http://schemas.microsoft.com/office/drawing/2014/main" id="{99EC444E-3B91-0789-0A14-B22C9F27C835}"/>
                </a:ext>
              </a:extLst>
            </p:cNvPr>
            <p:cNvSpPr txBox="1"/>
            <p:nvPr/>
          </p:nvSpPr>
          <p:spPr>
            <a:xfrm>
              <a:off x="10509416" y="4344093"/>
              <a:ext cx="1445899" cy="523220"/>
            </a:xfrm>
            <a:prstGeom prst="rect">
              <a:avLst/>
            </a:prstGeom>
            <a:noFill/>
          </p:spPr>
          <p:txBody>
            <a:bodyPr wrap="square" lIns="180000" rIns="90000" rtlCol="0">
              <a:spAutoFit/>
            </a:bodyPr>
            <a:lstStyle/>
            <a:p>
              <a:r>
                <a:rPr lang="fi-FI" sz="1400" b="1" dirty="0"/>
                <a:t>Toteutumisen arviointi</a:t>
              </a:r>
              <a:endParaRPr lang="fi-FI" sz="1200" b="1" dirty="0"/>
            </a:p>
          </p:txBody>
        </p:sp>
        <p:cxnSp>
          <p:nvCxnSpPr>
            <p:cNvPr id="17" name="Suora nuoliyhdysviiva 16">
              <a:extLst>
                <a:ext uri="{FF2B5EF4-FFF2-40B4-BE49-F238E27FC236}">
                  <a16:creationId xmlns:a16="http://schemas.microsoft.com/office/drawing/2014/main" id="{36A9A7B6-CDE8-9B8A-2063-7F549CE21702}"/>
                </a:ext>
              </a:extLst>
            </p:cNvPr>
            <p:cNvCxnSpPr>
              <a:cxnSpLocks/>
            </p:cNvCxnSpPr>
            <p:nvPr/>
          </p:nvCxnSpPr>
          <p:spPr>
            <a:xfrm flipV="1">
              <a:off x="11174429" y="2199843"/>
              <a:ext cx="0" cy="2094130"/>
            </a:xfrm>
            <a:prstGeom prst="straightConnector1">
              <a:avLst/>
            </a:prstGeom>
            <a:ln w="50800">
              <a:tailEnd type="arrow"/>
            </a:ln>
          </p:spPr>
          <p:style>
            <a:lnRef idx="2">
              <a:schemeClr val="accent1"/>
            </a:lnRef>
            <a:fillRef idx="0">
              <a:schemeClr val="accent1"/>
            </a:fillRef>
            <a:effectRef idx="1">
              <a:schemeClr val="accent1"/>
            </a:effectRef>
            <a:fontRef idx="minor">
              <a:schemeClr val="tx1"/>
            </a:fontRef>
          </p:style>
        </p:cxnSp>
        <p:cxnSp>
          <p:nvCxnSpPr>
            <p:cNvPr id="18" name="Suora nuoliyhdysviiva 17">
              <a:extLst>
                <a:ext uri="{FF2B5EF4-FFF2-40B4-BE49-F238E27FC236}">
                  <a16:creationId xmlns:a16="http://schemas.microsoft.com/office/drawing/2014/main" id="{C3BED30A-EF54-4759-695B-1EA13597E3F3}"/>
                </a:ext>
              </a:extLst>
            </p:cNvPr>
            <p:cNvCxnSpPr>
              <a:cxnSpLocks/>
            </p:cNvCxnSpPr>
            <p:nvPr/>
          </p:nvCxnSpPr>
          <p:spPr>
            <a:xfrm>
              <a:off x="7568640" y="2199843"/>
              <a:ext cx="0" cy="2094130"/>
            </a:xfrm>
            <a:prstGeom prst="straightConnector1">
              <a:avLst/>
            </a:prstGeom>
            <a:ln w="50800">
              <a:tailEnd type="arrow"/>
            </a:ln>
          </p:spPr>
          <p:style>
            <a:lnRef idx="2">
              <a:schemeClr val="accent1"/>
            </a:lnRef>
            <a:fillRef idx="0">
              <a:schemeClr val="accent1"/>
            </a:fillRef>
            <a:effectRef idx="1">
              <a:schemeClr val="accent1"/>
            </a:effectRef>
            <a:fontRef idx="minor">
              <a:schemeClr val="tx1"/>
            </a:fontRef>
          </p:style>
        </p:cxnSp>
      </p:grpSp>
      <p:sp>
        <p:nvSpPr>
          <p:cNvPr id="34" name="Text Placeholder 3">
            <a:extLst>
              <a:ext uri="{FF2B5EF4-FFF2-40B4-BE49-F238E27FC236}">
                <a16:creationId xmlns:a16="http://schemas.microsoft.com/office/drawing/2014/main" id="{4FCC6F08-66FA-DEC5-0241-04FA48532405}"/>
              </a:ext>
            </a:extLst>
          </p:cNvPr>
          <p:cNvSpPr txBox="1">
            <a:spLocks/>
          </p:cNvSpPr>
          <p:nvPr/>
        </p:nvSpPr>
        <p:spPr>
          <a:xfrm>
            <a:off x="195220" y="6356350"/>
            <a:ext cx="11125767" cy="29413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i-FI" sz="1200" dirty="0">
                <a:cs typeface="Calibri"/>
              </a:rPr>
              <a:t>Lähde: MDI 2024, mukaillen Eero Laesterä, FCG</a:t>
            </a:r>
          </a:p>
        </p:txBody>
      </p:sp>
      <p:pic>
        <p:nvPicPr>
          <p:cNvPr id="33" name="Kuva 32">
            <a:extLst>
              <a:ext uri="{FF2B5EF4-FFF2-40B4-BE49-F238E27FC236}">
                <a16:creationId xmlns:a16="http://schemas.microsoft.com/office/drawing/2014/main" id="{59BEC768-495D-277B-AD7E-8285C3512346}"/>
              </a:ext>
              <a:ext uri="{C183D7F6-B498-43B3-948B-1728B52AA6E4}">
                <adec:decorative xmlns:adec="http://schemas.microsoft.com/office/drawing/2017/decorative" val="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905999" y="6423633"/>
            <a:ext cx="2069123" cy="226856"/>
          </a:xfrm>
          <a:prstGeom prst="rect">
            <a:avLst/>
          </a:prstGeom>
        </p:spPr>
      </p:pic>
      <p:grpSp>
        <p:nvGrpSpPr>
          <p:cNvPr id="27" name="Ryhmä 26">
            <a:extLst>
              <a:ext uri="{FF2B5EF4-FFF2-40B4-BE49-F238E27FC236}">
                <a16:creationId xmlns:a16="http://schemas.microsoft.com/office/drawing/2014/main" id="{46AC6F4B-6454-0152-381A-0F4EB7DC8A46}"/>
              </a:ext>
              <a:ext uri="{C183D7F6-B498-43B3-948B-1728B52AA6E4}">
                <adec:decorative xmlns:adec="http://schemas.microsoft.com/office/drawing/2017/decorative" val="1"/>
              </a:ext>
            </a:extLst>
          </p:cNvPr>
          <p:cNvGrpSpPr/>
          <p:nvPr/>
        </p:nvGrpSpPr>
        <p:grpSpPr>
          <a:xfrm>
            <a:off x="250581" y="2736784"/>
            <a:ext cx="420355" cy="1384431"/>
            <a:chOff x="765225" y="242307"/>
            <a:chExt cx="420355" cy="1384431"/>
          </a:xfrm>
        </p:grpSpPr>
        <p:grpSp>
          <p:nvGrpSpPr>
            <p:cNvPr id="28" name="Ryhmä 27">
              <a:extLst>
                <a:ext uri="{FF2B5EF4-FFF2-40B4-BE49-F238E27FC236}">
                  <a16:creationId xmlns:a16="http://schemas.microsoft.com/office/drawing/2014/main" id="{9683D9B9-2767-CFD5-E11F-271A6BBC2279}"/>
                </a:ext>
              </a:extLst>
            </p:cNvPr>
            <p:cNvGrpSpPr/>
            <p:nvPr/>
          </p:nvGrpSpPr>
          <p:grpSpPr>
            <a:xfrm>
              <a:off x="765225" y="242307"/>
              <a:ext cx="373694" cy="1384431"/>
              <a:chOff x="765225" y="242307"/>
              <a:chExt cx="373694" cy="1384431"/>
            </a:xfrm>
          </p:grpSpPr>
          <p:sp>
            <p:nvSpPr>
              <p:cNvPr id="30" name="Ellipsi 29">
                <a:extLst>
                  <a:ext uri="{FF2B5EF4-FFF2-40B4-BE49-F238E27FC236}">
                    <a16:creationId xmlns:a16="http://schemas.microsoft.com/office/drawing/2014/main" id="{4358B18B-0084-ED0F-6045-B6A010CF2DAA}"/>
                  </a:ext>
                </a:extLst>
              </p:cNvPr>
              <p:cNvSpPr/>
              <p:nvPr/>
            </p:nvSpPr>
            <p:spPr>
              <a:xfrm>
                <a:off x="765225" y="242307"/>
                <a:ext cx="373694" cy="373694"/>
              </a:xfrm>
              <a:prstGeom prst="ellipse">
                <a:avLst/>
              </a:prstGeom>
              <a:solidFill>
                <a:schemeClr val="accent4">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31" name="Ellipsi 30">
                <a:extLst>
                  <a:ext uri="{FF2B5EF4-FFF2-40B4-BE49-F238E27FC236}">
                    <a16:creationId xmlns:a16="http://schemas.microsoft.com/office/drawing/2014/main" id="{5DCA7E05-40B8-688F-CAB2-E38A2A8473C5}"/>
                  </a:ext>
                </a:extLst>
              </p:cNvPr>
              <p:cNvSpPr/>
              <p:nvPr/>
            </p:nvSpPr>
            <p:spPr>
              <a:xfrm>
                <a:off x="765225" y="747675"/>
                <a:ext cx="373694" cy="373694"/>
              </a:xfrm>
              <a:prstGeom prst="ellipse">
                <a:avLst/>
              </a:prstGeom>
              <a:solidFill>
                <a:schemeClr val="accent4">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sz="6000" b="1" dirty="0">
                  <a:solidFill>
                    <a:srgbClr val="105F72"/>
                  </a:solidFill>
                </a:endParaRPr>
              </a:p>
            </p:txBody>
          </p:sp>
          <p:sp>
            <p:nvSpPr>
              <p:cNvPr id="32" name="Ellipsi 31">
                <a:extLst>
                  <a:ext uri="{FF2B5EF4-FFF2-40B4-BE49-F238E27FC236}">
                    <a16:creationId xmlns:a16="http://schemas.microsoft.com/office/drawing/2014/main" id="{95292074-A032-1D78-43F0-DD173E7990E8}"/>
                  </a:ext>
                </a:extLst>
              </p:cNvPr>
              <p:cNvSpPr/>
              <p:nvPr/>
            </p:nvSpPr>
            <p:spPr>
              <a:xfrm>
                <a:off x="765225" y="1253044"/>
                <a:ext cx="373694" cy="373694"/>
              </a:xfrm>
              <a:prstGeom prst="ellipse">
                <a:avLst/>
              </a:prstGeom>
              <a:solidFill>
                <a:schemeClr val="accent4">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grpSp>
        <p:pic>
          <p:nvPicPr>
            <p:cNvPr id="29" name="Kuva 28">
              <a:extLst>
                <a:ext uri="{FF2B5EF4-FFF2-40B4-BE49-F238E27FC236}">
                  <a16:creationId xmlns:a16="http://schemas.microsoft.com/office/drawing/2014/main" id="{FC08E43C-2837-2D0C-A566-489951F704D8}"/>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11886" y="765689"/>
              <a:ext cx="373694" cy="373694"/>
            </a:xfrm>
            <a:prstGeom prst="rect">
              <a:avLst/>
            </a:prstGeom>
          </p:spPr>
        </p:pic>
      </p:grpSp>
    </p:spTree>
    <p:extLst>
      <p:ext uri="{BB962C8B-B14F-4D97-AF65-F5344CB8AC3E}">
        <p14:creationId xmlns:p14="http://schemas.microsoft.com/office/powerpoint/2010/main" val="24757680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9D8359C-9F73-AABF-B622-81ED013924CC}"/>
              </a:ext>
            </a:extLst>
          </p:cNvPr>
          <p:cNvSpPr>
            <a:spLocks noGrp="1"/>
          </p:cNvSpPr>
          <p:nvPr>
            <p:ph type="title"/>
          </p:nvPr>
        </p:nvSpPr>
        <p:spPr/>
        <p:txBody>
          <a:bodyPr>
            <a:normAutofit/>
          </a:bodyPr>
          <a:lstStyle/>
          <a:p>
            <a:r>
              <a:rPr lang="fi-FI" sz="4800" noProof="0" dirty="0"/>
              <a:t>Vaikuttava kuntastrategia</a:t>
            </a:r>
          </a:p>
        </p:txBody>
      </p:sp>
      <p:sp>
        <p:nvSpPr>
          <p:cNvPr id="3" name="Sisällön paikkamerkki 2">
            <a:extLst>
              <a:ext uri="{FF2B5EF4-FFF2-40B4-BE49-F238E27FC236}">
                <a16:creationId xmlns:a16="http://schemas.microsoft.com/office/drawing/2014/main" id="{8BD4B210-6004-D511-D0E1-4B79B95B655A}"/>
              </a:ext>
            </a:extLst>
          </p:cNvPr>
          <p:cNvSpPr>
            <a:spLocks noGrp="1"/>
          </p:cNvSpPr>
          <p:nvPr>
            <p:ph sz="half" idx="2"/>
          </p:nvPr>
        </p:nvSpPr>
        <p:spPr>
          <a:xfrm>
            <a:off x="836612" y="1782763"/>
            <a:ext cx="5157787" cy="4406900"/>
          </a:xfrm>
        </p:spPr>
        <p:txBody>
          <a:bodyPr vert="horz" lIns="91440" tIns="45720" rIns="91440" bIns="45720" rtlCol="0" anchor="t">
            <a:normAutofit lnSpcReduction="10000"/>
          </a:bodyPr>
          <a:lstStyle/>
          <a:p>
            <a:r>
              <a:rPr lang="fi-FI" sz="1400" noProof="0" dirty="0"/>
              <a:t>Kuntastrategialta vaaditaan </a:t>
            </a:r>
            <a:r>
              <a:rPr lang="fi-FI" sz="1400" b="1" noProof="0" dirty="0"/>
              <a:t>realistisuutta, ohjausvaikutusta, seurattavuutta ja mitattavuutta</a:t>
            </a:r>
            <a:r>
              <a:rPr lang="fi-FI" sz="1400" noProof="0" dirty="0"/>
              <a:t>.</a:t>
            </a:r>
          </a:p>
          <a:p>
            <a:r>
              <a:rPr lang="fi-FI" sz="1400" noProof="0" dirty="0"/>
              <a:t>Toimiva </a:t>
            </a:r>
            <a:r>
              <a:rPr lang="fi-FI" sz="1400" b="1" noProof="0" dirty="0"/>
              <a:t>strategia ei ole luettelo kaikista mahdollisista hyvistä ja tärkeistä asioista</a:t>
            </a:r>
            <a:r>
              <a:rPr lang="fi-FI" sz="1400" noProof="0" dirty="0"/>
              <a:t>, joita kunta tekee joka tapauksessa ja mitä pitäisi kehittää, parantaa, uudistaa, lisätä jne.</a:t>
            </a:r>
          </a:p>
          <a:p>
            <a:r>
              <a:rPr lang="fi-FI" sz="1400" noProof="0" dirty="0"/>
              <a:t>Strategian tulisi olla </a:t>
            </a:r>
            <a:r>
              <a:rPr lang="fi-FI" sz="1400" b="1" noProof="0" dirty="0"/>
              <a:t>selkeä kannanotto kaikkeen tärkeimpiin asioihin</a:t>
            </a:r>
            <a:r>
              <a:rPr lang="fi-FI" sz="1400" noProof="0" dirty="0"/>
              <a:t>, joihin huomio on erityisesti kiinnitettävä.</a:t>
            </a:r>
          </a:p>
          <a:p>
            <a:r>
              <a:rPr lang="fi-FI" sz="1400" b="1" noProof="0" dirty="0"/>
              <a:t>Strategiassa on tehtävä valintoja</a:t>
            </a:r>
            <a:r>
              <a:rPr lang="fi-FI" sz="1400" noProof="0" dirty="0"/>
              <a:t>. Esimerkiksi kasvu vs. supistuminen, keskusta vs. kylät, kevyt liikenne vs. autoilun edellytykset, oma tuotanto vs. ostopalvelut, kuntayhteistyö.</a:t>
            </a:r>
            <a:br>
              <a:rPr lang="fi-FI" sz="1400" noProof="0" dirty="0"/>
            </a:br>
            <a:endParaRPr lang="fi-FI" sz="1400" noProof="0" dirty="0"/>
          </a:p>
          <a:p>
            <a:pPr marL="0" indent="0">
              <a:buNone/>
            </a:pPr>
            <a:r>
              <a:rPr lang="fi-FI" sz="1400" noProof="0" dirty="0">
                <a:ea typeface="Calibri"/>
                <a:cs typeface="Times New Roman"/>
                <a:sym typeface="Wingdings" panose="05000000000000000000" pitchFamily="2" charset="2"/>
              </a:rPr>
              <a:t></a:t>
            </a:r>
            <a:r>
              <a:rPr lang="fi-FI" sz="1400" noProof="0" dirty="0">
                <a:latin typeface="+mn-lt"/>
                <a:ea typeface="Calibri"/>
                <a:cs typeface="Times New Roman"/>
                <a:sym typeface="Wingdings" panose="05000000000000000000" pitchFamily="2" charset="2"/>
              </a:rPr>
              <a:t> </a:t>
            </a:r>
            <a:r>
              <a:rPr lang="fi-FI" sz="1400" b="1" noProof="0" dirty="0"/>
              <a:t>resursseihin suhteutettu toteuttamiskelpoinen, henkilöstölle kommunikoitava ja vastuutettu suunnitelma valittujen linjausten toteuttamiseksi.</a:t>
            </a:r>
          </a:p>
          <a:p>
            <a:pPr marL="285750" indent="-285750"/>
            <a:r>
              <a:rPr lang="fi-FI" sz="1400" noProof="0" dirty="0">
                <a:solidFill>
                  <a:srgbClr val="000000"/>
                </a:solidFill>
                <a:ea typeface="+mn-lt"/>
                <a:cs typeface="+mn-lt"/>
              </a:rPr>
              <a:t>On hyvä myös muistaa, että </a:t>
            </a:r>
            <a:r>
              <a:rPr lang="fi-FI" sz="1400" b="1" noProof="0" dirty="0">
                <a:solidFill>
                  <a:srgbClr val="000000"/>
                </a:solidFill>
                <a:ea typeface="+mn-lt"/>
                <a:cs typeface="+mn-lt"/>
              </a:rPr>
              <a:t>laaditun strategian toimeenpano tapahtuu arjen työssä.</a:t>
            </a:r>
            <a:r>
              <a:rPr lang="fi-FI" sz="1400" noProof="0" dirty="0">
                <a:solidFill>
                  <a:srgbClr val="000000"/>
                </a:solidFill>
                <a:ea typeface="+mn-lt"/>
                <a:cs typeface="+mn-lt"/>
              </a:rPr>
              <a:t> Se edellyttää myös </a:t>
            </a:r>
            <a:r>
              <a:rPr lang="fi-FI" sz="1400" b="1" noProof="0" dirty="0">
                <a:solidFill>
                  <a:srgbClr val="000000"/>
                </a:solidFill>
                <a:ea typeface="+mn-lt"/>
                <a:cs typeface="+mn-lt"/>
              </a:rPr>
              <a:t>sitovien tavoitteiden asettamista ja seuraamista talousarvion yhteydessä.</a:t>
            </a:r>
            <a:endParaRPr lang="fi-FI" b="1" noProof="0" dirty="0"/>
          </a:p>
        </p:txBody>
      </p:sp>
      <p:sp>
        <p:nvSpPr>
          <p:cNvPr id="6" name="Tekstin paikkamerkki 5">
            <a:extLst>
              <a:ext uri="{FF2B5EF4-FFF2-40B4-BE49-F238E27FC236}">
                <a16:creationId xmlns:a16="http://schemas.microsoft.com/office/drawing/2014/main" id="{CF75C662-1D8E-8F29-3018-D1058712CE23}"/>
              </a:ext>
            </a:extLst>
          </p:cNvPr>
          <p:cNvSpPr>
            <a:spLocks noGrp="1"/>
          </p:cNvSpPr>
          <p:nvPr>
            <p:ph type="body" sz="quarter" idx="3"/>
          </p:nvPr>
        </p:nvSpPr>
        <p:spPr>
          <a:xfrm>
            <a:off x="6197603" y="1724025"/>
            <a:ext cx="5183188" cy="369332"/>
          </a:xfrm>
        </p:spPr>
        <p:txBody>
          <a:bodyPr>
            <a:normAutofit fontScale="92500" lnSpcReduction="20000"/>
          </a:bodyPr>
          <a:lstStyle/>
          <a:p>
            <a:r>
              <a:rPr lang="fi-FI" noProof="0" dirty="0"/>
              <a:t>Strategian vaikuttavuuden seuranta</a:t>
            </a:r>
          </a:p>
        </p:txBody>
      </p:sp>
      <p:sp>
        <p:nvSpPr>
          <p:cNvPr id="7" name="Sisällön paikkamerkki 6">
            <a:extLst>
              <a:ext uri="{FF2B5EF4-FFF2-40B4-BE49-F238E27FC236}">
                <a16:creationId xmlns:a16="http://schemas.microsoft.com/office/drawing/2014/main" id="{3A560DAB-A2D1-F646-F3F5-72A5C140D7A7}"/>
              </a:ext>
            </a:extLst>
          </p:cNvPr>
          <p:cNvSpPr>
            <a:spLocks noGrp="1"/>
          </p:cNvSpPr>
          <p:nvPr>
            <p:ph sz="quarter" idx="4"/>
          </p:nvPr>
        </p:nvSpPr>
        <p:spPr>
          <a:xfrm>
            <a:off x="6172200" y="2178050"/>
            <a:ext cx="5549900" cy="4160730"/>
          </a:xfrm>
        </p:spPr>
        <p:txBody>
          <a:bodyPr vert="horz" lIns="91440" tIns="45720" rIns="91440" bIns="45720" rtlCol="0" anchor="t">
            <a:noAutofit/>
          </a:bodyPr>
          <a:lstStyle/>
          <a:p>
            <a:r>
              <a:rPr lang="fi-FI" sz="1400" noProof="0" dirty="0">
                <a:latin typeface="+mn-lt"/>
                <a:ea typeface="Calibri"/>
                <a:cs typeface="Times New Roman"/>
              </a:rPr>
              <a:t>Strategian mittaamisen perimmäinen tarkoitus on tuottaa tietoa kunnan </a:t>
            </a:r>
            <a:r>
              <a:rPr lang="fi-FI" sz="1400" b="1" noProof="0" dirty="0">
                <a:latin typeface="+mn-lt"/>
                <a:ea typeface="Calibri"/>
                <a:cs typeface="Times New Roman"/>
              </a:rPr>
              <a:t>toiminnan ja</a:t>
            </a:r>
            <a:r>
              <a:rPr lang="fi-FI" sz="1400" b="1" noProof="0" dirty="0">
                <a:ea typeface="Calibri"/>
                <a:cs typeface="Times New Roman"/>
              </a:rPr>
              <a:t> </a:t>
            </a:r>
            <a:r>
              <a:rPr lang="fi-FI" sz="1400" b="1" noProof="0" dirty="0">
                <a:latin typeface="+mn-lt"/>
                <a:ea typeface="Calibri"/>
                <a:cs typeface="Times New Roman"/>
              </a:rPr>
              <a:t>kehityksen suunnasta</a:t>
            </a:r>
            <a:r>
              <a:rPr lang="fi-FI" sz="1400" noProof="0" dirty="0">
                <a:latin typeface="+mn-lt"/>
                <a:ea typeface="Calibri"/>
                <a:cs typeface="Times New Roman"/>
              </a:rPr>
              <a:t> eli vastata vaikuttavuuden ydinkysymyksiin: </a:t>
            </a:r>
          </a:p>
          <a:p>
            <a:pPr marL="717550" lvl="1" indent="-302895">
              <a:buFont typeface="Wingdings" panose="05000000000000000000" pitchFamily="2" charset="2"/>
              <a:buChar char="à"/>
            </a:pPr>
            <a:r>
              <a:rPr lang="fi-FI" sz="1400" i="1" noProof="0" dirty="0">
                <a:latin typeface="+mn-lt"/>
                <a:ea typeface="Calibri"/>
                <a:cs typeface="Times New Roman"/>
              </a:rPr>
              <a:t>tehdäänkö </a:t>
            </a:r>
            <a:r>
              <a:rPr lang="fi-FI" sz="1400" i="1" noProof="0" dirty="0">
                <a:ea typeface="Calibri"/>
                <a:cs typeface="Times New Roman"/>
              </a:rPr>
              <a:t>kunnassa vaikuttavuuden</a:t>
            </a:r>
            <a:r>
              <a:rPr lang="fi-FI" sz="1400" i="1" noProof="0" dirty="0">
                <a:latin typeface="+mn-lt"/>
                <a:ea typeface="Calibri"/>
                <a:cs typeface="Times New Roman"/>
              </a:rPr>
              <a:t> näkökulmasta oikeita asioita ja tehdäänkö asiat oikein?</a:t>
            </a:r>
          </a:p>
          <a:p>
            <a:pPr>
              <a:buClrTx/>
            </a:pPr>
            <a:r>
              <a:rPr lang="fi-FI" sz="1400" noProof="0" dirty="0">
                <a:latin typeface="+mn-lt"/>
                <a:ea typeface="Calibri"/>
                <a:cs typeface="Times New Roman"/>
              </a:rPr>
              <a:t>Strategiasta tulisi hahmottua </a:t>
            </a:r>
            <a:r>
              <a:rPr lang="fi-FI" sz="1400" b="1" noProof="0" dirty="0">
                <a:latin typeface="+mn-lt"/>
                <a:ea typeface="Calibri"/>
                <a:cs typeface="Times New Roman"/>
              </a:rPr>
              <a:t>loogisia vaikutuspolkuja, jotka kytkevät yhteen panokset, toimenpiteet sekä tavoitellut tulokset ja vaikutukset</a:t>
            </a:r>
            <a:r>
              <a:rPr lang="fi-FI" sz="1400" noProof="0" dirty="0">
                <a:latin typeface="+mn-lt"/>
                <a:ea typeface="Calibri"/>
                <a:cs typeface="Times New Roman"/>
              </a:rPr>
              <a:t>.</a:t>
            </a:r>
          </a:p>
          <a:p>
            <a:r>
              <a:rPr lang="fi-FI" sz="1400" noProof="0" dirty="0">
                <a:latin typeface="+mn-lt"/>
                <a:ea typeface="Calibri"/>
                <a:cs typeface="Times New Roman"/>
              </a:rPr>
              <a:t>Lähtökohtana </a:t>
            </a:r>
            <a:r>
              <a:rPr lang="fi-FI" sz="1400" noProof="0" dirty="0">
                <a:ea typeface="Calibri"/>
                <a:cs typeface="Times New Roman"/>
              </a:rPr>
              <a:t>on niiden</a:t>
            </a:r>
            <a:r>
              <a:rPr lang="fi-FI" sz="1400" noProof="0" dirty="0">
                <a:latin typeface="+mn-lt"/>
                <a:ea typeface="Calibri"/>
                <a:cs typeface="Times New Roman"/>
              </a:rPr>
              <a:t> asioiden tunnistaminen, </a:t>
            </a:r>
            <a:r>
              <a:rPr lang="fi-FI" sz="1400" b="1" noProof="0" dirty="0">
                <a:latin typeface="+mn-lt"/>
                <a:ea typeface="Calibri"/>
                <a:cs typeface="Times New Roman"/>
              </a:rPr>
              <a:t>joihin omilla toimilla ja johtamisella pystytään suoraan tai välillisesti vaikuttamaan.</a:t>
            </a:r>
          </a:p>
          <a:p>
            <a:pPr>
              <a:buClrTx/>
            </a:pPr>
            <a:r>
              <a:rPr lang="fi-FI" sz="1400" b="1" noProof="0" dirty="0">
                <a:latin typeface="+mn-lt"/>
                <a:ea typeface="Calibri"/>
                <a:cs typeface="Times New Roman"/>
              </a:rPr>
              <a:t>Vaikuttavuudesta</a:t>
            </a:r>
            <a:r>
              <a:rPr lang="fi-FI" sz="1400" noProof="0" dirty="0">
                <a:latin typeface="+mn-lt"/>
                <a:ea typeface="Calibri"/>
                <a:cs typeface="Times New Roman"/>
              </a:rPr>
              <a:t> puhuttaessa kyse on laajemmasta vaikutusten joukosta.</a:t>
            </a:r>
          </a:p>
          <a:p>
            <a:pPr>
              <a:buClrTx/>
            </a:pPr>
            <a:r>
              <a:rPr lang="fi-FI" sz="1400" noProof="0" dirty="0">
                <a:latin typeface="+mn-lt"/>
                <a:ea typeface="Calibri"/>
                <a:cs typeface="Times New Roman"/>
              </a:rPr>
              <a:t>Usein vaikuttavuudesta puhutaankin </a:t>
            </a:r>
            <a:r>
              <a:rPr lang="fi-FI" sz="1400" b="1" noProof="0" dirty="0">
                <a:latin typeface="+mn-lt"/>
                <a:ea typeface="Calibri"/>
                <a:cs typeface="Times New Roman"/>
              </a:rPr>
              <a:t>yhteiskunnallisena vaikuttavuutena (arvotettu </a:t>
            </a:r>
            <a:r>
              <a:rPr lang="fi-FI" sz="1400" noProof="0" dirty="0">
                <a:latin typeface="+mn-lt"/>
                <a:ea typeface="Calibri"/>
                <a:cs typeface="Times New Roman"/>
              </a:rPr>
              <a:t>yhteiskunnallinen ”hyöty”), eli tavoitellusta laajasta muutoksesta pitkällä aikajänteellä</a:t>
            </a:r>
          </a:p>
          <a:p>
            <a:pPr marL="717550" lvl="1" indent="-302895">
              <a:buClrTx/>
              <a:buFont typeface="Wingdings" panose="05000000000000000000" pitchFamily="2" charset="2"/>
              <a:buChar char="à"/>
            </a:pPr>
            <a:r>
              <a:rPr lang="fi-FI" sz="1400" i="1" noProof="0" dirty="0">
                <a:latin typeface="+mn-lt"/>
                <a:cs typeface="Times New Roman"/>
              </a:rPr>
              <a:t>Esim. hyvinvoinnin ja elinvoiman kasvu</a:t>
            </a:r>
          </a:p>
        </p:txBody>
      </p:sp>
      <p:sp>
        <p:nvSpPr>
          <p:cNvPr id="26" name="Text Placeholder 3">
            <a:extLst>
              <a:ext uri="{FF2B5EF4-FFF2-40B4-BE49-F238E27FC236}">
                <a16:creationId xmlns:a16="http://schemas.microsoft.com/office/drawing/2014/main" id="{781B2674-A955-AEC1-A3DE-885A09EF6F71}"/>
              </a:ext>
            </a:extLst>
          </p:cNvPr>
          <p:cNvSpPr txBox="1">
            <a:spLocks/>
          </p:cNvSpPr>
          <p:nvPr/>
        </p:nvSpPr>
        <p:spPr>
          <a:xfrm>
            <a:off x="195220" y="6356350"/>
            <a:ext cx="11125767" cy="29413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i-FI" sz="1200" dirty="0">
                <a:cs typeface="Calibri"/>
              </a:rPr>
              <a:t>Lähde: MDI 2024</a:t>
            </a:r>
            <a:endParaRPr lang="fi-FI" sz="1200" dirty="0"/>
          </a:p>
        </p:txBody>
      </p:sp>
      <p:pic>
        <p:nvPicPr>
          <p:cNvPr id="25" name="Kuva 24">
            <a:extLst>
              <a:ext uri="{FF2B5EF4-FFF2-40B4-BE49-F238E27FC236}">
                <a16:creationId xmlns:a16="http://schemas.microsoft.com/office/drawing/2014/main" id="{5B45ED87-4703-263F-4D70-0B65AC9550F2}"/>
              </a:ext>
              <a:ext uri="{C183D7F6-B498-43B3-948B-1728B52AA6E4}">
                <adec:decorative xmlns:adec="http://schemas.microsoft.com/office/drawing/2017/decorative" val="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905999" y="6423633"/>
            <a:ext cx="2069123" cy="226856"/>
          </a:xfrm>
          <a:prstGeom prst="rect">
            <a:avLst/>
          </a:prstGeom>
        </p:spPr>
      </p:pic>
      <p:grpSp>
        <p:nvGrpSpPr>
          <p:cNvPr id="19" name="Ryhmä 18">
            <a:extLst>
              <a:ext uri="{FF2B5EF4-FFF2-40B4-BE49-F238E27FC236}">
                <a16:creationId xmlns:a16="http://schemas.microsoft.com/office/drawing/2014/main" id="{7E76B7DE-6A4C-938A-3F9D-6F2D7425005A}"/>
              </a:ext>
              <a:ext uri="{C183D7F6-B498-43B3-948B-1728B52AA6E4}">
                <adec:decorative xmlns:adec="http://schemas.microsoft.com/office/drawing/2017/decorative" val="1"/>
              </a:ext>
            </a:extLst>
          </p:cNvPr>
          <p:cNvGrpSpPr/>
          <p:nvPr/>
        </p:nvGrpSpPr>
        <p:grpSpPr>
          <a:xfrm>
            <a:off x="250581" y="2736784"/>
            <a:ext cx="420355" cy="1384431"/>
            <a:chOff x="765225" y="242307"/>
            <a:chExt cx="420355" cy="1384431"/>
          </a:xfrm>
        </p:grpSpPr>
        <p:grpSp>
          <p:nvGrpSpPr>
            <p:cNvPr id="20" name="Ryhmä 19">
              <a:extLst>
                <a:ext uri="{FF2B5EF4-FFF2-40B4-BE49-F238E27FC236}">
                  <a16:creationId xmlns:a16="http://schemas.microsoft.com/office/drawing/2014/main" id="{C3BD4DE4-8525-3FCC-F01D-EBC6DD5CFF75}"/>
                </a:ext>
              </a:extLst>
            </p:cNvPr>
            <p:cNvGrpSpPr/>
            <p:nvPr/>
          </p:nvGrpSpPr>
          <p:grpSpPr>
            <a:xfrm>
              <a:off x="765225" y="242307"/>
              <a:ext cx="373694" cy="1384431"/>
              <a:chOff x="765225" y="242307"/>
              <a:chExt cx="373694" cy="1384431"/>
            </a:xfrm>
          </p:grpSpPr>
          <p:sp>
            <p:nvSpPr>
              <p:cNvPr id="22" name="Ellipsi 21">
                <a:extLst>
                  <a:ext uri="{FF2B5EF4-FFF2-40B4-BE49-F238E27FC236}">
                    <a16:creationId xmlns:a16="http://schemas.microsoft.com/office/drawing/2014/main" id="{F7B2103E-41CF-E453-1AB2-E159C0BE1325}"/>
                  </a:ext>
                </a:extLst>
              </p:cNvPr>
              <p:cNvSpPr/>
              <p:nvPr/>
            </p:nvSpPr>
            <p:spPr>
              <a:xfrm>
                <a:off x="765225" y="242307"/>
                <a:ext cx="373694" cy="373694"/>
              </a:xfrm>
              <a:prstGeom prst="ellipse">
                <a:avLst/>
              </a:prstGeom>
              <a:solidFill>
                <a:schemeClr val="accent4">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23" name="Ellipsi 22">
                <a:extLst>
                  <a:ext uri="{FF2B5EF4-FFF2-40B4-BE49-F238E27FC236}">
                    <a16:creationId xmlns:a16="http://schemas.microsoft.com/office/drawing/2014/main" id="{85550411-D211-A4C3-58A0-61897D18825C}"/>
                  </a:ext>
                </a:extLst>
              </p:cNvPr>
              <p:cNvSpPr/>
              <p:nvPr/>
            </p:nvSpPr>
            <p:spPr>
              <a:xfrm>
                <a:off x="765225" y="747675"/>
                <a:ext cx="373694" cy="373694"/>
              </a:xfrm>
              <a:prstGeom prst="ellipse">
                <a:avLst/>
              </a:prstGeom>
              <a:solidFill>
                <a:schemeClr val="accent4">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sz="6000" b="1" dirty="0">
                  <a:solidFill>
                    <a:srgbClr val="105F72"/>
                  </a:solidFill>
                </a:endParaRPr>
              </a:p>
            </p:txBody>
          </p:sp>
          <p:sp>
            <p:nvSpPr>
              <p:cNvPr id="24" name="Ellipsi 23">
                <a:extLst>
                  <a:ext uri="{FF2B5EF4-FFF2-40B4-BE49-F238E27FC236}">
                    <a16:creationId xmlns:a16="http://schemas.microsoft.com/office/drawing/2014/main" id="{332DA931-39B4-129B-8C95-3A90DD014ABF}"/>
                  </a:ext>
                </a:extLst>
              </p:cNvPr>
              <p:cNvSpPr/>
              <p:nvPr/>
            </p:nvSpPr>
            <p:spPr>
              <a:xfrm>
                <a:off x="765225" y="1253044"/>
                <a:ext cx="373694" cy="373694"/>
              </a:xfrm>
              <a:prstGeom prst="ellipse">
                <a:avLst/>
              </a:prstGeom>
              <a:solidFill>
                <a:schemeClr val="accent4">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grpSp>
        <p:pic>
          <p:nvPicPr>
            <p:cNvPr id="21" name="Kuva 20">
              <a:extLst>
                <a:ext uri="{FF2B5EF4-FFF2-40B4-BE49-F238E27FC236}">
                  <a16:creationId xmlns:a16="http://schemas.microsoft.com/office/drawing/2014/main" id="{1F53304E-1D0A-EF65-F58E-FA2979B3E0DF}"/>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11886" y="765689"/>
              <a:ext cx="373694" cy="373694"/>
            </a:xfrm>
            <a:prstGeom prst="rect">
              <a:avLst/>
            </a:prstGeom>
          </p:spPr>
        </p:pic>
      </p:grpSp>
    </p:spTree>
    <p:extLst>
      <p:ext uri="{BB962C8B-B14F-4D97-AF65-F5344CB8AC3E}">
        <p14:creationId xmlns:p14="http://schemas.microsoft.com/office/powerpoint/2010/main" val="4172162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D360820-C542-B769-FC6D-FE905A5DE0B3}"/>
              </a:ext>
            </a:extLst>
          </p:cNvPr>
          <p:cNvSpPr>
            <a:spLocks noGrp="1"/>
          </p:cNvSpPr>
          <p:nvPr>
            <p:ph type="title"/>
          </p:nvPr>
        </p:nvSpPr>
        <p:spPr>
          <a:xfrm>
            <a:off x="838200" y="365125"/>
            <a:ext cx="10730948" cy="746125"/>
          </a:xfrm>
        </p:spPr>
        <p:txBody>
          <a:bodyPr>
            <a:normAutofit fontScale="90000"/>
          </a:bodyPr>
          <a:lstStyle/>
          <a:p>
            <a:r>
              <a:rPr lang="fi-FI" noProof="0" dirty="0"/>
              <a:t>Kuntastrategian laatimisen kokonaisprosessi </a:t>
            </a:r>
            <a:r>
              <a:rPr lang="fi-FI" sz="2700" noProof="0" dirty="0"/>
              <a:t>1/2</a:t>
            </a:r>
            <a:endParaRPr lang="fi-FI" noProof="0" dirty="0"/>
          </a:p>
        </p:txBody>
      </p:sp>
      <p:sp>
        <p:nvSpPr>
          <p:cNvPr id="8" name="Tekstiruutu 7">
            <a:extLst>
              <a:ext uri="{FF2B5EF4-FFF2-40B4-BE49-F238E27FC236}">
                <a16:creationId xmlns:a16="http://schemas.microsoft.com/office/drawing/2014/main" id="{6924DDE7-D885-653E-74BC-E33838B865B7}"/>
              </a:ext>
            </a:extLst>
          </p:cNvPr>
          <p:cNvSpPr txBox="1"/>
          <p:nvPr/>
        </p:nvSpPr>
        <p:spPr>
          <a:xfrm>
            <a:off x="866776" y="1217719"/>
            <a:ext cx="4699138" cy="3331618"/>
          </a:xfrm>
          <a:prstGeom prst="rect">
            <a:avLst/>
          </a:prstGeom>
          <a:noFill/>
        </p:spPr>
        <p:txBody>
          <a:bodyPr wrap="square" lIns="91440" tIns="45720" rIns="91440" bIns="45720" anchor="t">
            <a:spAutoFit/>
          </a:bodyPr>
          <a:lstStyle/>
          <a:p>
            <a:pPr>
              <a:lnSpc>
                <a:spcPct val="110000"/>
              </a:lnSpc>
            </a:pPr>
            <a:r>
              <a:rPr lang="fi-FI" sz="1600" b="1" dirty="0"/>
              <a:t>Alla on esitetty näkökulmia, joita kuntastrategian laatimisessa olisi hyvä ottaa huomioon. Osa voidaan käydä läpi laajempana, avoimena keskusteluna esimerkiksi valtuuston kanssa, kun osa puolestaan vaatii strategian laatimisen ydinryhmän työstämistä. Näitä näkökulmia voi ottaa käsittelyyn yksi tai useampi kerralla. Kaikkia näkökulmia ei ole välttämätöntä käsitellä. Käsiteltävät näkökulmat ovat myös osittain riippuvaisia tavoiteltavasta lopputuotoksesta eli siitä, millaista strategiaa ollaan rakentamassa. </a:t>
            </a:r>
          </a:p>
        </p:txBody>
      </p:sp>
      <p:sp>
        <p:nvSpPr>
          <p:cNvPr id="3" name="Sisällön paikkamerkki 2">
            <a:extLst>
              <a:ext uri="{FF2B5EF4-FFF2-40B4-BE49-F238E27FC236}">
                <a16:creationId xmlns:a16="http://schemas.microsoft.com/office/drawing/2014/main" id="{5EF19752-F977-7D51-AB0B-742919FC82BC}"/>
              </a:ext>
            </a:extLst>
          </p:cNvPr>
          <p:cNvSpPr>
            <a:spLocks noGrp="1"/>
          </p:cNvSpPr>
          <p:nvPr>
            <p:ph sz="half" idx="1"/>
          </p:nvPr>
        </p:nvSpPr>
        <p:spPr>
          <a:xfrm>
            <a:off x="838200" y="4683319"/>
            <a:ext cx="5181600" cy="1501594"/>
          </a:xfrm>
        </p:spPr>
        <p:txBody>
          <a:bodyPr vert="horz" lIns="91440" tIns="45720" rIns="91440" bIns="45720" rtlCol="0" anchor="t">
            <a:noAutofit/>
          </a:bodyPr>
          <a:lstStyle/>
          <a:p>
            <a:pPr marL="230400" indent="-230400">
              <a:buNone/>
            </a:pPr>
            <a:r>
              <a:rPr lang="fi-FI" sz="1400" noProof="0" dirty="0">
                <a:ea typeface="Calibri"/>
                <a:cs typeface="Times New Roman"/>
                <a:sym typeface="Wingdings" panose="05000000000000000000" pitchFamily="2" charset="2"/>
              </a:rPr>
              <a:t>  </a:t>
            </a:r>
            <a:r>
              <a:rPr lang="fi-FI" sz="1400" b="1" noProof="0" dirty="0"/>
              <a:t>Missä ollaan nyt? </a:t>
            </a:r>
            <a:r>
              <a:rPr lang="fi-FI" sz="1400" noProof="0" dirty="0"/>
              <a:t>Käydään yhdessä keskustelu toimintaympäristöstä ja siitä, missä tilanteessa kunta on nyt. Samalla keskustellaan siitä, mistä tähän on tultu, eli nostetaan yhdessä esiin keskeisimmät toimenpiteet edellisiltä vuosilta (esim. 4 vuotta). Mikä on toiminut hyvin? Mikä ei ole toiminut? Miksi?</a:t>
            </a:r>
          </a:p>
        </p:txBody>
      </p:sp>
      <p:sp>
        <p:nvSpPr>
          <p:cNvPr id="6" name="Sisällön paikkamerkki 5">
            <a:extLst>
              <a:ext uri="{FF2B5EF4-FFF2-40B4-BE49-F238E27FC236}">
                <a16:creationId xmlns:a16="http://schemas.microsoft.com/office/drawing/2014/main" id="{8582F3D1-B885-EE7D-3B7A-141D87379E4B}"/>
              </a:ext>
            </a:extLst>
          </p:cNvPr>
          <p:cNvSpPr>
            <a:spLocks noGrp="1"/>
          </p:cNvSpPr>
          <p:nvPr>
            <p:ph sz="half" idx="2"/>
          </p:nvPr>
        </p:nvSpPr>
        <p:spPr>
          <a:xfrm>
            <a:off x="6172200" y="1217719"/>
            <a:ext cx="5181600" cy="4959243"/>
          </a:xfrm>
        </p:spPr>
        <p:txBody>
          <a:bodyPr vert="horz" lIns="91440" tIns="45720" rIns="91440" bIns="45720" rtlCol="0" anchor="t">
            <a:noAutofit/>
          </a:bodyPr>
          <a:lstStyle/>
          <a:p>
            <a:pPr marL="230400" indent="-230400">
              <a:buNone/>
            </a:pPr>
            <a:r>
              <a:rPr lang="fi-FI" sz="1400" noProof="0" dirty="0">
                <a:ea typeface="Calibri"/>
                <a:cs typeface="Times New Roman"/>
                <a:sym typeface="Wingdings" panose="05000000000000000000" pitchFamily="2" charset="2"/>
              </a:rPr>
              <a:t>  </a:t>
            </a:r>
            <a:r>
              <a:rPr lang="fi-FI" sz="1400" b="1" noProof="0" dirty="0"/>
              <a:t>Mikä meitä haastaa? </a:t>
            </a:r>
            <a:r>
              <a:rPr lang="fi-FI" sz="1400" noProof="0" dirty="0"/>
              <a:t>Millaiset asiat haastavat kunnan kehittymistä tulevina vuosina? Mitkä muutokset tai ilmiöt tuovat mahdollisuuksia, mitkä asettavat haasteita? Mitä nämä asiat tarkoittavat kunnan eri sektoreiden toiminnan näkökulmasta ja miten niihin voidaan varautua tai vaikuttaa?</a:t>
            </a:r>
            <a:endParaRPr lang="fi-FI" sz="1400" noProof="0" dirty="0">
              <a:ea typeface="Calibri"/>
              <a:cs typeface="Times New Roman"/>
              <a:sym typeface="Wingdings" panose="05000000000000000000" pitchFamily="2" charset="2"/>
            </a:endParaRPr>
          </a:p>
          <a:p>
            <a:pPr marL="230400" indent="-230400">
              <a:buNone/>
            </a:pPr>
            <a:r>
              <a:rPr lang="fi-FI" sz="1400" noProof="0" dirty="0">
                <a:ea typeface="Calibri"/>
                <a:cs typeface="Times New Roman"/>
                <a:sym typeface="Wingdings" panose="05000000000000000000" pitchFamily="2" charset="2"/>
              </a:rPr>
              <a:t>  </a:t>
            </a:r>
            <a:r>
              <a:rPr lang="fi-FI" sz="1400" b="1" noProof="0" dirty="0"/>
              <a:t>Strategian perusolettamukset</a:t>
            </a:r>
            <a:r>
              <a:rPr lang="fi-FI" sz="1400" noProof="0" dirty="0"/>
              <a:t>. Mitkä ovat tärkeimpiä perusolettamuksia, joihin kuntastrategia nojaa? Mitkä asiat eivät muutu tai ovat muuten luonteeltaan pysyviä, ns. kivijalkaosastoa? Tunnistakaa 3–6 perusolettamusta, joihin koko strategia ja sen sisällöt nojaavat.</a:t>
            </a:r>
          </a:p>
          <a:p>
            <a:pPr marL="230400" indent="-230400">
              <a:buNone/>
            </a:pPr>
            <a:r>
              <a:rPr lang="fi-FI" sz="1400" noProof="0" dirty="0">
                <a:ea typeface="Calibri"/>
                <a:cs typeface="Times New Roman"/>
                <a:sym typeface="Wingdings" panose="05000000000000000000" pitchFamily="2" charset="2"/>
              </a:rPr>
              <a:t>  </a:t>
            </a:r>
            <a:r>
              <a:rPr lang="fi-FI" sz="1400" b="1" noProof="0" dirty="0"/>
              <a:t>Strategian pääkysymykset</a:t>
            </a:r>
            <a:r>
              <a:rPr lang="fi-FI" sz="1400" noProof="0" dirty="0"/>
              <a:t>. Mitkä ovat keskeisimpiä kysymyksiä kunnalle tulevina vuosina? Mitkä näistä asioista ovat vaikutuksiltaan isoja, mitkä pieniä? Muotoilkaa kysymysten pohjalta muutama (2—5 kpl) pääkysymys tai -teema, ja miettikää niiden kohdalla, millaista muutosta kuntastrategialla näihin asioihin halutaan.</a:t>
            </a:r>
          </a:p>
          <a:p>
            <a:pPr marL="230400" indent="-230400">
              <a:buNone/>
            </a:pPr>
            <a:r>
              <a:rPr lang="fi-FI" sz="1400" noProof="0" dirty="0">
                <a:ea typeface="Calibri"/>
                <a:cs typeface="Times New Roman"/>
                <a:sym typeface="Wingdings" panose="05000000000000000000" pitchFamily="2" charset="2"/>
              </a:rPr>
              <a:t>  </a:t>
            </a:r>
            <a:r>
              <a:rPr lang="fi-FI" sz="1400" b="1" noProof="0" dirty="0"/>
              <a:t>Strategiset päämäärät</a:t>
            </a:r>
            <a:r>
              <a:rPr lang="fi-FI" sz="1400" noProof="0" dirty="0"/>
              <a:t>. Strategisten kysymysten pohjalta voidaan kiteyttää kuntastrategian päämäärät. Käytännössä päämäärät muotoillaan sanoittamalla pääkysymykset tavoitemuotoon. Päämäärät ovat mielellään selkeästi erillään toisistaan mutta kuitenkin niin, että ne muodostavat yhdessä selkeän ja loogisen kokonaisuuden.</a:t>
            </a:r>
          </a:p>
        </p:txBody>
      </p:sp>
      <p:sp>
        <p:nvSpPr>
          <p:cNvPr id="27" name="Text Placeholder 3">
            <a:extLst>
              <a:ext uri="{FF2B5EF4-FFF2-40B4-BE49-F238E27FC236}">
                <a16:creationId xmlns:a16="http://schemas.microsoft.com/office/drawing/2014/main" id="{3A3F3B0F-5610-7242-098A-77DEA32DB005}"/>
              </a:ext>
            </a:extLst>
          </p:cNvPr>
          <p:cNvSpPr txBox="1">
            <a:spLocks/>
          </p:cNvSpPr>
          <p:nvPr/>
        </p:nvSpPr>
        <p:spPr>
          <a:xfrm>
            <a:off x="195220" y="6356350"/>
            <a:ext cx="11125767" cy="29413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i-FI" sz="1200" dirty="0">
                <a:cs typeface="Calibri"/>
              </a:rPr>
              <a:t>Lähde: MDI 2024</a:t>
            </a:r>
            <a:endParaRPr lang="fi-FI" sz="1200" dirty="0"/>
          </a:p>
        </p:txBody>
      </p:sp>
      <p:pic>
        <p:nvPicPr>
          <p:cNvPr id="26" name="Kuva 25">
            <a:extLst>
              <a:ext uri="{FF2B5EF4-FFF2-40B4-BE49-F238E27FC236}">
                <a16:creationId xmlns:a16="http://schemas.microsoft.com/office/drawing/2014/main" id="{B56482E6-DAAD-AEA0-4987-8CF2E6C3EE86}"/>
              </a:ext>
              <a:ext uri="{C183D7F6-B498-43B3-948B-1728B52AA6E4}">
                <adec:decorative xmlns:adec="http://schemas.microsoft.com/office/drawing/2017/decorative" val="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905999" y="6423633"/>
            <a:ext cx="2069123" cy="226856"/>
          </a:xfrm>
          <a:prstGeom prst="rect">
            <a:avLst/>
          </a:prstGeom>
        </p:spPr>
      </p:pic>
      <p:grpSp>
        <p:nvGrpSpPr>
          <p:cNvPr id="20" name="Ryhmä 19">
            <a:extLst>
              <a:ext uri="{FF2B5EF4-FFF2-40B4-BE49-F238E27FC236}">
                <a16:creationId xmlns:a16="http://schemas.microsoft.com/office/drawing/2014/main" id="{EE35DFD0-C45B-58A3-3B7F-917EAE7A7478}"/>
              </a:ext>
              <a:ext uri="{C183D7F6-B498-43B3-948B-1728B52AA6E4}">
                <adec:decorative xmlns:adec="http://schemas.microsoft.com/office/drawing/2017/decorative" val="1"/>
              </a:ext>
            </a:extLst>
          </p:cNvPr>
          <p:cNvGrpSpPr/>
          <p:nvPr/>
        </p:nvGrpSpPr>
        <p:grpSpPr>
          <a:xfrm>
            <a:off x="250581" y="2736784"/>
            <a:ext cx="420355" cy="1384431"/>
            <a:chOff x="765225" y="242307"/>
            <a:chExt cx="420355" cy="1384431"/>
          </a:xfrm>
        </p:grpSpPr>
        <p:grpSp>
          <p:nvGrpSpPr>
            <p:cNvPr id="21" name="Ryhmä 20">
              <a:extLst>
                <a:ext uri="{FF2B5EF4-FFF2-40B4-BE49-F238E27FC236}">
                  <a16:creationId xmlns:a16="http://schemas.microsoft.com/office/drawing/2014/main" id="{C2080018-1AF2-20A3-DB5D-A15AE36F43F5}"/>
                </a:ext>
              </a:extLst>
            </p:cNvPr>
            <p:cNvGrpSpPr/>
            <p:nvPr/>
          </p:nvGrpSpPr>
          <p:grpSpPr>
            <a:xfrm>
              <a:off x="765225" y="242307"/>
              <a:ext cx="373694" cy="1384431"/>
              <a:chOff x="765225" y="242307"/>
              <a:chExt cx="373694" cy="1384431"/>
            </a:xfrm>
          </p:grpSpPr>
          <p:sp>
            <p:nvSpPr>
              <p:cNvPr id="23" name="Ellipsi 22">
                <a:extLst>
                  <a:ext uri="{FF2B5EF4-FFF2-40B4-BE49-F238E27FC236}">
                    <a16:creationId xmlns:a16="http://schemas.microsoft.com/office/drawing/2014/main" id="{F7555084-D145-C91E-0586-2FC3AB86ED88}"/>
                  </a:ext>
                </a:extLst>
              </p:cNvPr>
              <p:cNvSpPr/>
              <p:nvPr/>
            </p:nvSpPr>
            <p:spPr>
              <a:xfrm>
                <a:off x="765225" y="242307"/>
                <a:ext cx="373694" cy="373694"/>
              </a:xfrm>
              <a:prstGeom prst="ellipse">
                <a:avLst/>
              </a:prstGeom>
              <a:solidFill>
                <a:schemeClr val="accent4">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24" name="Ellipsi 23">
                <a:extLst>
                  <a:ext uri="{FF2B5EF4-FFF2-40B4-BE49-F238E27FC236}">
                    <a16:creationId xmlns:a16="http://schemas.microsoft.com/office/drawing/2014/main" id="{34DF7C62-0D55-EA46-782D-2426678136D1}"/>
                  </a:ext>
                </a:extLst>
              </p:cNvPr>
              <p:cNvSpPr/>
              <p:nvPr/>
            </p:nvSpPr>
            <p:spPr>
              <a:xfrm>
                <a:off x="765225" y="747675"/>
                <a:ext cx="373694" cy="373694"/>
              </a:xfrm>
              <a:prstGeom prst="ellipse">
                <a:avLst/>
              </a:prstGeom>
              <a:solidFill>
                <a:schemeClr val="accent4">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sz="6000" b="1" dirty="0">
                  <a:solidFill>
                    <a:srgbClr val="105F72"/>
                  </a:solidFill>
                </a:endParaRPr>
              </a:p>
            </p:txBody>
          </p:sp>
          <p:sp>
            <p:nvSpPr>
              <p:cNvPr id="25" name="Ellipsi 24">
                <a:extLst>
                  <a:ext uri="{FF2B5EF4-FFF2-40B4-BE49-F238E27FC236}">
                    <a16:creationId xmlns:a16="http://schemas.microsoft.com/office/drawing/2014/main" id="{E3001CDF-3BC7-9F2B-8F12-B2DC4825BB3E}"/>
                  </a:ext>
                </a:extLst>
              </p:cNvPr>
              <p:cNvSpPr/>
              <p:nvPr/>
            </p:nvSpPr>
            <p:spPr>
              <a:xfrm>
                <a:off x="765225" y="1253044"/>
                <a:ext cx="373694" cy="373694"/>
              </a:xfrm>
              <a:prstGeom prst="ellipse">
                <a:avLst/>
              </a:prstGeom>
              <a:solidFill>
                <a:schemeClr val="accent4">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grpSp>
        <p:pic>
          <p:nvPicPr>
            <p:cNvPr id="22" name="Kuva 21">
              <a:extLst>
                <a:ext uri="{FF2B5EF4-FFF2-40B4-BE49-F238E27FC236}">
                  <a16:creationId xmlns:a16="http://schemas.microsoft.com/office/drawing/2014/main" id="{2AA488EB-F795-38A6-3262-CFD225D39AFA}"/>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11886" y="765689"/>
              <a:ext cx="373694" cy="373694"/>
            </a:xfrm>
            <a:prstGeom prst="rect">
              <a:avLst/>
            </a:prstGeom>
          </p:spPr>
        </p:pic>
      </p:grpSp>
    </p:spTree>
    <p:extLst>
      <p:ext uri="{BB962C8B-B14F-4D97-AF65-F5344CB8AC3E}">
        <p14:creationId xmlns:p14="http://schemas.microsoft.com/office/powerpoint/2010/main" val="7060150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20F66BCD-F35B-6E4D-B657-D5B54FC52635}"/>
            </a:ext>
          </a:extLst>
        </p:cNvPr>
        <p:cNvGrpSpPr/>
        <p:nvPr/>
      </p:nvGrpSpPr>
      <p:grpSpPr>
        <a:xfrm>
          <a:off x="0" y="0"/>
          <a:ext cx="0" cy="0"/>
          <a:chOff x="0" y="0"/>
          <a:chExt cx="0" cy="0"/>
        </a:xfrm>
      </p:grpSpPr>
      <p:sp>
        <p:nvSpPr>
          <p:cNvPr id="2" name="Otsikko 1">
            <a:extLst>
              <a:ext uri="{FF2B5EF4-FFF2-40B4-BE49-F238E27FC236}">
                <a16:creationId xmlns:a16="http://schemas.microsoft.com/office/drawing/2014/main" id="{294157C2-AC2A-08BB-2035-705E51BE6480}"/>
              </a:ext>
            </a:extLst>
          </p:cNvPr>
          <p:cNvSpPr>
            <a:spLocks noGrp="1"/>
          </p:cNvSpPr>
          <p:nvPr>
            <p:ph type="title"/>
          </p:nvPr>
        </p:nvSpPr>
        <p:spPr>
          <a:xfrm>
            <a:off x="838199" y="365125"/>
            <a:ext cx="10643483" cy="746125"/>
          </a:xfrm>
        </p:spPr>
        <p:txBody>
          <a:bodyPr>
            <a:normAutofit fontScale="90000"/>
          </a:bodyPr>
          <a:lstStyle/>
          <a:p>
            <a:r>
              <a:rPr lang="fi-FI" noProof="0" dirty="0"/>
              <a:t>Kuntastrategian laatimisen kokonaisprosessi </a:t>
            </a:r>
            <a:r>
              <a:rPr lang="fi-FI" sz="2700" noProof="0" dirty="0"/>
              <a:t>2/2</a:t>
            </a:r>
            <a:endParaRPr lang="fi-FI" noProof="0" dirty="0"/>
          </a:p>
        </p:txBody>
      </p:sp>
      <p:sp>
        <p:nvSpPr>
          <p:cNvPr id="3" name="Sisällön paikkamerkki 2">
            <a:extLst>
              <a:ext uri="{FF2B5EF4-FFF2-40B4-BE49-F238E27FC236}">
                <a16:creationId xmlns:a16="http://schemas.microsoft.com/office/drawing/2014/main" id="{D1797A25-7606-C773-F613-406C4461A423}"/>
              </a:ext>
            </a:extLst>
          </p:cNvPr>
          <p:cNvSpPr>
            <a:spLocks noGrp="1"/>
          </p:cNvSpPr>
          <p:nvPr>
            <p:ph sz="half" idx="1"/>
          </p:nvPr>
        </p:nvSpPr>
        <p:spPr>
          <a:xfrm>
            <a:off x="838200" y="1217719"/>
            <a:ext cx="4950350" cy="4793435"/>
          </a:xfrm>
        </p:spPr>
        <p:txBody>
          <a:bodyPr vert="horz" lIns="91440" tIns="45720" rIns="91440" bIns="45720" rtlCol="0" anchor="t">
            <a:noAutofit/>
          </a:bodyPr>
          <a:lstStyle/>
          <a:p>
            <a:pPr marL="230400" indent="-230400">
              <a:buNone/>
            </a:pPr>
            <a:r>
              <a:rPr lang="fi-FI" sz="1400" noProof="0" dirty="0">
                <a:ea typeface="Calibri"/>
                <a:cs typeface="Times New Roman"/>
                <a:sym typeface="Wingdings" panose="05000000000000000000" pitchFamily="2" charset="2"/>
              </a:rPr>
              <a:t>  </a:t>
            </a:r>
            <a:r>
              <a:rPr lang="fi-FI" sz="1400" b="1" noProof="0" dirty="0"/>
              <a:t>Päämääriä kuvaavat tavoitteet</a:t>
            </a:r>
            <a:r>
              <a:rPr lang="fi-FI" sz="1400" noProof="0" dirty="0"/>
              <a:t>. Jokaiselle strategiselle päämäärälle voidaan miettiä useampia osa- tai välitavoitteita. Näitä pohdittaessa voi miettiä, millaisia pienempiä tavoitteita päämääristä voidaan muodostaa ja millaisten tavoitteiden kautta voidaan edetä kohti isompaa päämäärää. Tavoitteiden muotoilussa voidaan pohtia asiassa tavoiteltavaa muutosta.</a:t>
            </a:r>
            <a:endParaRPr lang="fi-FI" sz="1400" b="1" noProof="0" dirty="0"/>
          </a:p>
          <a:p>
            <a:pPr>
              <a:buFont typeface="Wingdings" pitchFamily="2" charset="2"/>
              <a:buChar char="à"/>
            </a:pPr>
            <a:r>
              <a:rPr lang="fi-FI" sz="1400" b="1" noProof="0" dirty="0"/>
              <a:t>Kriittiset menestystekijät</a:t>
            </a:r>
            <a:r>
              <a:rPr lang="fi-FI" sz="1400" noProof="0" dirty="0"/>
              <a:t>. Kun strategiset päämäärät ja niiden osa- ja välitavoitteet on määritelty, voidaan niiden kohdalla miettiä tarvittavia </a:t>
            </a:r>
            <a:r>
              <a:rPr lang="fi-FI" sz="1400" b="1" noProof="0" dirty="0"/>
              <a:t>toimenpiteitä</a:t>
            </a:r>
            <a:r>
              <a:rPr lang="fi-FI" sz="1400" noProof="0" dirty="0"/>
              <a:t>. Kriittisillä menestystekijöillä tarkoitetaan konkreettisia tekemisiä, joilla pyritään varmistamaan, että tavoitteet ja päämäärät voidaan saavuttaa. Hyvä tapa kriittisten menestystekijöiden määrittelyssä on vastata kysymykseen: missä meidän on onnistuttava, jotta tavoite tai päämäärä voidaan saavuttaa?</a:t>
            </a:r>
          </a:p>
          <a:p>
            <a:pPr>
              <a:buFont typeface="Wingdings" pitchFamily="2" charset="2"/>
              <a:buChar char="à"/>
            </a:pPr>
            <a:r>
              <a:rPr lang="fi-FI" sz="1400" b="1" noProof="0" dirty="0"/>
              <a:t>Mittarit</a:t>
            </a:r>
            <a:r>
              <a:rPr lang="fi-FI" sz="1400" noProof="0" dirty="0"/>
              <a:t>. Millaisten mittareiden kautta voidaan todentaa, että ollaan etenemässä kohti haluttua päämäärää? Millaisten mittareiden kautta voidaan tunnistaa, onko tavoite toteutunut vai ei? Tällaisten kysymysten kautta voidaan tunnistaa laadullisia ja määrällisiä mittareita kuntastrategian seurannan ja toteutuksen tueksi.</a:t>
            </a:r>
          </a:p>
        </p:txBody>
      </p:sp>
      <p:sp>
        <p:nvSpPr>
          <p:cNvPr id="6" name="Sisällön paikkamerkki 5">
            <a:extLst>
              <a:ext uri="{FF2B5EF4-FFF2-40B4-BE49-F238E27FC236}">
                <a16:creationId xmlns:a16="http://schemas.microsoft.com/office/drawing/2014/main" id="{93AC6739-F149-D055-62AB-918EB1A41118}"/>
              </a:ext>
            </a:extLst>
          </p:cNvPr>
          <p:cNvSpPr>
            <a:spLocks noGrp="1"/>
          </p:cNvSpPr>
          <p:nvPr>
            <p:ph sz="half" idx="2"/>
          </p:nvPr>
        </p:nvSpPr>
        <p:spPr>
          <a:xfrm>
            <a:off x="6172200" y="1217719"/>
            <a:ext cx="4554110" cy="4793436"/>
          </a:xfrm>
        </p:spPr>
        <p:txBody>
          <a:bodyPr vert="horz" lIns="91440" tIns="45720" rIns="91440" bIns="45720" rtlCol="0" anchor="t">
            <a:noAutofit/>
          </a:bodyPr>
          <a:lstStyle/>
          <a:p>
            <a:pPr marL="230400" indent="-230400">
              <a:buNone/>
            </a:pPr>
            <a:r>
              <a:rPr lang="fi-FI" sz="1400" noProof="0" dirty="0">
                <a:ea typeface="Calibri"/>
                <a:cs typeface="Times New Roman"/>
                <a:sym typeface="Wingdings" panose="05000000000000000000" pitchFamily="2" charset="2"/>
              </a:rPr>
              <a:t>  </a:t>
            </a:r>
            <a:r>
              <a:rPr lang="fi-FI" sz="1400" b="1" noProof="0" dirty="0"/>
              <a:t>Seuranta</a:t>
            </a:r>
            <a:r>
              <a:rPr lang="fi-FI" sz="1400" noProof="0" dirty="0"/>
              <a:t>. Miten strategian toteutusta ohjataan ja seurataan ja kenen toimesta? Miten usein strategian tavoitteiden ja päämäärien toteutumista seurataan? Miten varmistetaan, että strategian lähtökohtia (mm. toimintaympäristö, perusolettamukset) haastetaan riittävän usein?</a:t>
            </a:r>
          </a:p>
          <a:p>
            <a:pPr marL="230400" indent="-230400">
              <a:buNone/>
            </a:pPr>
            <a:r>
              <a:rPr lang="fi-FI" sz="1400" noProof="0" dirty="0">
                <a:ea typeface="Calibri"/>
                <a:cs typeface="Times New Roman"/>
                <a:sym typeface="Wingdings" panose="05000000000000000000" pitchFamily="2" charset="2"/>
              </a:rPr>
              <a:t>  </a:t>
            </a:r>
            <a:r>
              <a:rPr lang="fi-FI" sz="1400" b="1" noProof="0" dirty="0"/>
              <a:t>Asiakirjan kokoaminen</a:t>
            </a:r>
            <a:r>
              <a:rPr lang="fi-FI" sz="1400" noProof="0" dirty="0"/>
              <a:t>. Kootaan kuntastrategian keskeinen sisältö tiiviiksi dokumentiksi. Ylätason kuva olisi hyvä mahduttaa yhdelle dialle/A4:lle joko kaaviona, piirrettynä kuvana, avainsanoina tai ajatuskarttana. Tarvittaessa pääkuvaa voi täydentää ja täsmentää tarkemmilla kuvauksilla.</a:t>
            </a:r>
          </a:p>
        </p:txBody>
      </p:sp>
      <p:sp>
        <p:nvSpPr>
          <p:cNvPr id="27" name="Text Placeholder 3">
            <a:extLst>
              <a:ext uri="{FF2B5EF4-FFF2-40B4-BE49-F238E27FC236}">
                <a16:creationId xmlns:a16="http://schemas.microsoft.com/office/drawing/2014/main" id="{0188CBDE-D567-B1DA-A66E-D28C7F2080C3}"/>
              </a:ext>
            </a:extLst>
          </p:cNvPr>
          <p:cNvSpPr txBox="1">
            <a:spLocks/>
          </p:cNvSpPr>
          <p:nvPr/>
        </p:nvSpPr>
        <p:spPr>
          <a:xfrm>
            <a:off x="195220" y="6356350"/>
            <a:ext cx="11125767" cy="29413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i-FI" sz="1200" dirty="0">
                <a:cs typeface="Calibri"/>
              </a:rPr>
              <a:t>Lähde: MDI 2024</a:t>
            </a:r>
            <a:endParaRPr lang="fi-FI" sz="1200" dirty="0"/>
          </a:p>
        </p:txBody>
      </p:sp>
      <p:pic>
        <p:nvPicPr>
          <p:cNvPr id="26" name="Kuva 25">
            <a:extLst>
              <a:ext uri="{FF2B5EF4-FFF2-40B4-BE49-F238E27FC236}">
                <a16:creationId xmlns:a16="http://schemas.microsoft.com/office/drawing/2014/main" id="{6F464B40-C7F7-FC48-796E-52819CE2F0F8}"/>
              </a:ext>
              <a:ext uri="{C183D7F6-B498-43B3-948B-1728B52AA6E4}">
                <adec:decorative xmlns:adec="http://schemas.microsoft.com/office/drawing/2017/decorative" val="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905999" y="6423633"/>
            <a:ext cx="2069123" cy="226856"/>
          </a:xfrm>
          <a:prstGeom prst="rect">
            <a:avLst/>
          </a:prstGeom>
        </p:spPr>
      </p:pic>
      <p:grpSp>
        <p:nvGrpSpPr>
          <p:cNvPr id="20" name="Ryhmä 19">
            <a:extLst>
              <a:ext uri="{FF2B5EF4-FFF2-40B4-BE49-F238E27FC236}">
                <a16:creationId xmlns:a16="http://schemas.microsoft.com/office/drawing/2014/main" id="{452D5F08-2C6E-572C-08C4-DCAF006BD4F7}"/>
              </a:ext>
              <a:ext uri="{C183D7F6-B498-43B3-948B-1728B52AA6E4}">
                <adec:decorative xmlns:adec="http://schemas.microsoft.com/office/drawing/2017/decorative" val="1"/>
              </a:ext>
            </a:extLst>
          </p:cNvPr>
          <p:cNvGrpSpPr/>
          <p:nvPr/>
        </p:nvGrpSpPr>
        <p:grpSpPr>
          <a:xfrm>
            <a:off x="250581" y="2736784"/>
            <a:ext cx="420355" cy="1384431"/>
            <a:chOff x="765225" y="242307"/>
            <a:chExt cx="420355" cy="1384431"/>
          </a:xfrm>
        </p:grpSpPr>
        <p:grpSp>
          <p:nvGrpSpPr>
            <p:cNvPr id="21" name="Ryhmä 20">
              <a:extLst>
                <a:ext uri="{FF2B5EF4-FFF2-40B4-BE49-F238E27FC236}">
                  <a16:creationId xmlns:a16="http://schemas.microsoft.com/office/drawing/2014/main" id="{6A0B254F-48D2-4188-B02C-6B4826F7DF51}"/>
                </a:ext>
              </a:extLst>
            </p:cNvPr>
            <p:cNvGrpSpPr/>
            <p:nvPr/>
          </p:nvGrpSpPr>
          <p:grpSpPr>
            <a:xfrm>
              <a:off x="765225" y="242307"/>
              <a:ext cx="373694" cy="1384431"/>
              <a:chOff x="765225" y="242307"/>
              <a:chExt cx="373694" cy="1384431"/>
            </a:xfrm>
          </p:grpSpPr>
          <p:sp>
            <p:nvSpPr>
              <p:cNvPr id="23" name="Ellipsi 22">
                <a:extLst>
                  <a:ext uri="{FF2B5EF4-FFF2-40B4-BE49-F238E27FC236}">
                    <a16:creationId xmlns:a16="http://schemas.microsoft.com/office/drawing/2014/main" id="{F0CB501D-EC87-98A8-04CA-2CCB9C6FCDDD}"/>
                  </a:ext>
                </a:extLst>
              </p:cNvPr>
              <p:cNvSpPr/>
              <p:nvPr/>
            </p:nvSpPr>
            <p:spPr>
              <a:xfrm>
                <a:off x="765225" y="242307"/>
                <a:ext cx="373694" cy="373694"/>
              </a:xfrm>
              <a:prstGeom prst="ellipse">
                <a:avLst/>
              </a:prstGeom>
              <a:solidFill>
                <a:schemeClr val="accent4">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24" name="Ellipsi 23">
                <a:extLst>
                  <a:ext uri="{FF2B5EF4-FFF2-40B4-BE49-F238E27FC236}">
                    <a16:creationId xmlns:a16="http://schemas.microsoft.com/office/drawing/2014/main" id="{63282372-D0E9-618B-FC25-F33EDB750EA5}"/>
                  </a:ext>
                </a:extLst>
              </p:cNvPr>
              <p:cNvSpPr/>
              <p:nvPr/>
            </p:nvSpPr>
            <p:spPr>
              <a:xfrm>
                <a:off x="765225" y="747675"/>
                <a:ext cx="373694" cy="373694"/>
              </a:xfrm>
              <a:prstGeom prst="ellipse">
                <a:avLst/>
              </a:prstGeom>
              <a:solidFill>
                <a:schemeClr val="accent4">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sz="6000" b="1" dirty="0">
                  <a:solidFill>
                    <a:srgbClr val="105F72"/>
                  </a:solidFill>
                </a:endParaRPr>
              </a:p>
            </p:txBody>
          </p:sp>
          <p:sp>
            <p:nvSpPr>
              <p:cNvPr id="25" name="Ellipsi 24">
                <a:extLst>
                  <a:ext uri="{FF2B5EF4-FFF2-40B4-BE49-F238E27FC236}">
                    <a16:creationId xmlns:a16="http://schemas.microsoft.com/office/drawing/2014/main" id="{E7230324-CEEF-8BC9-CFF0-18DD326AA885}"/>
                  </a:ext>
                </a:extLst>
              </p:cNvPr>
              <p:cNvSpPr/>
              <p:nvPr/>
            </p:nvSpPr>
            <p:spPr>
              <a:xfrm>
                <a:off x="765225" y="1253044"/>
                <a:ext cx="373694" cy="373694"/>
              </a:xfrm>
              <a:prstGeom prst="ellipse">
                <a:avLst/>
              </a:prstGeom>
              <a:solidFill>
                <a:schemeClr val="accent4">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grpSp>
        <p:pic>
          <p:nvPicPr>
            <p:cNvPr id="22" name="Kuva 21">
              <a:extLst>
                <a:ext uri="{FF2B5EF4-FFF2-40B4-BE49-F238E27FC236}">
                  <a16:creationId xmlns:a16="http://schemas.microsoft.com/office/drawing/2014/main" id="{E06F2716-4A1A-5270-17E2-136429ADC7EA}"/>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11886" y="765689"/>
              <a:ext cx="373694" cy="373694"/>
            </a:xfrm>
            <a:prstGeom prst="rect">
              <a:avLst/>
            </a:prstGeom>
          </p:spPr>
        </p:pic>
      </p:grpSp>
    </p:spTree>
    <p:extLst>
      <p:ext uri="{BB962C8B-B14F-4D97-AF65-F5344CB8AC3E}">
        <p14:creationId xmlns:p14="http://schemas.microsoft.com/office/powerpoint/2010/main" val="14469468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AF9C48B4-440C-C59E-606C-DF0AA0B828AD}"/>
              </a:ext>
            </a:extLst>
          </p:cNvPr>
          <p:cNvSpPr>
            <a:spLocks noGrp="1"/>
          </p:cNvSpPr>
          <p:nvPr>
            <p:ph type="title"/>
          </p:nvPr>
        </p:nvSpPr>
        <p:spPr>
          <a:xfrm>
            <a:off x="839465" y="385776"/>
            <a:ext cx="10933717" cy="711006"/>
          </a:xfrm>
        </p:spPr>
        <p:txBody>
          <a:bodyPr>
            <a:normAutofit fontScale="90000"/>
          </a:bodyPr>
          <a:lstStyle/>
          <a:p>
            <a:r>
              <a:rPr lang="fi-FI" noProof="0">
                <a:solidFill>
                  <a:schemeClr val="tx1"/>
                </a:solidFill>
              </a:rPr>
              <a:t>Esimerkki kuntastrategian laatimisprosessista </a:t>
            </a:r>
            <a:endParaRPr lang="fi-FI" noProof="0" dirty="0">
              <a:solidFill>
                <a:schemeClr val="tx1"/>
              </a:solidFill>
              <a:highlight>
                <a:srgbClr val="FFFF00"/>
              </a:highlight>
            </a:endParaRPr>
          </a:p>
        </p:txBody>
      </p:sp>
      <p:grpSp>
        <p:nvGrpSpPr>
          <p:cNvPr id="19" name="Ryhmä 18" descr="Prosessin ensimmäisen vaiheen kuvaus ">
            <a:extLst>
              <a:ext uri="{FF2B5EF4-FFF2-40B4-BE49-F238E27FC236}">
                <a16:creationId xmlns:a16="http://schemas.microsoft.com/office/drawing/2014/main" id="{861985B2-D51C-0EF7-54EA-0FF4B640BCDC}"/>
              </a:ext>
            </a:extLst>
          </p:cNvPr>
          <p:cNvGrpSpPr/>
          <p:nvPr/>
        </p:nvGrpSpPr>
        <p:grpSpPr>
          <a:xfrm>
            <a:off x="1013361" y="1489268"/>
            <a:ext cx="2481577" cy="2740734"/>
            <a:chOff x="1013361" y="1489268"/>
            <a:chExt cx="2481577" cy="2740734"/>
          </a:xfrm>
        </p:grpSpPr>
        <p:sp>
          <p:nvSpPr>
            <p:cNvPr id="9" name="Google Shape;651;g1949cefd37d_0_0">
              <a:extLst>
                <a:ext uri="{FF2B5EF4-FFF2-40B4-BE49-F238E27FC236}">
                  <a16:creationId xmlns:a16="http://schemas.microsoft.com/office/drawing/2014/main" id="{DD93A7FB-BD51-979D-290A-B76F2CDE1CB5}"/>
                </a:ext>
              </a:extLst>
            </p:cNvPr>
            <p:cNvSpPr/>
            <p:nvPr/>
          </p:nvSpPr>
          <p:spPr>
            <a:xfrm>
              <a:off x="1097467" y="1489268"/>
              <a:ext cx="2304854" cy="898078"/>
            </a:xfrm>
            <a:prstGeom prst="rect">
              <a:avLst/>
            </a:prstGeom>
            <a:noFill/>
            <a:ln>
              <a:noFill/>
            </a:ln>
          </p:spPr>
          <p:txBody>
            <a:bodyPr spcFirstLastPara="1" wrap="square" lIns="91400" tIns="45700" rIns="91400" bIns="45700" anchor="b" anchorCtr="0">
              <a:noAutofit/>
            </a:bodyPr>
            <a:lstStyle/>
            <a:p>
              <a:pPr marL="0" marR="0" lvl="0" indent="0" algn="l" defTabSz="914400" rtl="0" eaLnBrk="1" fontAlgn="auto" latinLnBrk="0" hangingPunct="1">
                <a:lnSpc>
                  <a:spcPct val="90000"/>
                </a:lnSpc>
                <a:spcBef>
                  <a:spcPts val="0"/>
                </a:spcBef>
                <a:spcAft>
                  <a:spcPts val="0"/>
                </a:spcAft>
                <a:buClr>
                  <a:srgbClr val="000000"/>
                </a:buClr>
                <a:buSzPts val="1000"/>
                <a:buFont typeface="Arial"/>
                <a:buNone/>
                <a:tabLst/>
                <a:defRPr/>
              </a:pPr>
              <a:r>
                <a:rPr kumimoji="0" lang="fi-FI" sz="1400" b="1" i="0" u="none" strike="noStrike" kern="0" cap="none" spc="0" normalizeH="0" baseline="0" noProof="0" dirty="0">
                  <a:ln>
                    <a:noFill/>
                  </a:ln>
                  <a:effectLst/>
                  <a:uLnTx/>
                  <a:uFillTx/>
                  <a:ea typeface="Montserrat"/>
                  <a:cs typeface="Montserrat"/>
                  <a:sym typeface="Montserrat"/>
                </a:rPr>
                <a:t>Toimintaympäristön muutostekijät ja nykytilan analyysi</a:t>
              </a:r>
              <a:endParaRPr kumimoji="0" lang="fi-FI" sz="1600" b="0" i="0" u="none" strike="noStrike" kern="0" cap="none" spc="0" normalizeH="0" baseline="0" noProof="0" dirty="0">
                <a:ln>
                  <a:noFill/>
                </a:ln>
                <a:solidFill>
                  <a:schemeClr val="bg2"/>
                </a:solidFill>
                <a:effectLst/>
                <a:uLnTx/>
                <a:uFillTx/>
                <a:latin typeface="Montserrat ExtraBold"/>
                <a:ea typeface="Montserrat"/>
                <a:cs typeface="Montserrat"/>
                <a:sym typeface="Montserrat"/>
              </a:endParaRPr>
            </a:p>
          </p:txBody>
        </p:sp>
        <p:sp>
          <p:nvSpPr>
            <p:cNvPr id="14" name="Google Shape;658;g1949cefd37d_0_0">
              <a:extLst>
                <a:ext uri="{FF2B5EF4-FFF2-40B4-BE49-F238E27FC236}">
                  <a16:creationId xmlns:a16="http://schemas.microsoft.com/office/drawing/2014/main" id="{31CAE574-1C7F-7397-01FC-4F1254A6A759}"/>
                </a:ext>
              </a:extLst>
            </p:cNvPr>
            <p:cNvSpPr/>
            <p:nvPr/>
          </p:nvSpPr>
          <p:spPr>
            <a:xfrm>
              <a:off x="1013361" y="2471903"/>
              <a:ext cx="2481577" cy="1758099"/>
            </a:xfrm>
            <a:custGeom>
              <a:avLst/>
              <a:gdLst>
                <a:gd name="connsiteX0" fmla="*/ 0 w 2243074"/>
                <a:gd name="connsiteY0" fmla="*/ 0 h 1758099"/>
                <a:gd name="connsiteX1" fmla="*/ 2243074 w 2243074"/>
                <a:gd name="connsiteY1" fmla="*/ 0 h 1758099"/>
                <a:gd name="connsiteX2" fmla="*/ 2243074 w 2243074"/>
                <a:gd name="connsiteY2" fmla="*/ 1758099 h 1758099"/>
                <a:gd name="connsiteX3" fmla="*/ 0 w 2243074"/>
                <a:gd name="connsiteY3" fmla="*/ 1758099 h 1758099"/>
                <a:gd name="connsiteX4" fmla="*/ 0 w 2243074"/>
                <a:gd name="connsiteY4" fmla="*/ 0 h 1758099"/>
                <a:gd name="connsiteX0" fmla="*/ 0 w 2243074"/>
                <a:gd name="connsiteY0" fmla="*/ 0 h 1758099"/>
                <a:gd name="connsiteX1" fmla="*/ 2243074 w 2243074"/>
                <a:gd name="connsiteY1" fmla="*/ 0 h 1758099"/>
                <a:gd name="connsiteX2" fmla="*/ 2241791 w 2243074"/>
                <a:gd name="connsiteY2" fmla="*/ 869984 h 1758099"/>
                <a:gd name="connsiteX3" fmla="*/ 2243074 w 2243074"/>
                <a:gd name="connsiteY3" fmla="*/ 1758099 h 1758099"/>
                <a:gd name="connsiteX4" fmla="*/ 0 w 2243074"/>
                <a:gd name="connsiteY4" fmla="*/ 1758099 h 1758099"/>
                <a:gd name="connsiteX5" fmla="*/ 0 w 2243074"/>
                <a:gd name="connsiteY5" fmla="*/ 0 h 1758099"/>
                <a:gd name="connsiteX0" fmla="*/ 0 w 2376607"/>
                <a:gd name="connsiteY0" fmla="*/ 0 h 1758099"/>
                <a:gd name="connsiteX1" fmla="*/ 2243074 w 2376607"/>
                <a:gd name="connsiteY1" fmla="*/ 0 h 1758099"/>
                <a:gd name="connsiteX2" fmla="*/ 2376606 w 2376607"/>
                <a:gd name="connsiteY2" fmla="*/ 869984 h 1758099"/>
                <a:gd name="connsiteX3" fmla="*/ 2243074 w 2376607"/>
                <a:gd name="connsiteY3" fmla="*/ 1758099 h 1758099"/>
                <a:gd name="connsiteX4" fmla="*/ 0 w 2376607"/>
                <a:gd name="connsiteY4" fmla="*/ 1758099 h 1758099"/>
                <a:gd name="connsiteX5" fmla="*/ 0 w 2376607"/>
                <a:gd name="connsiteY5" fmla="*/ 0 h 1758099"/>
                <a:gd name="connsiteX0" fmla="*/ 0 w 2376607"/>
                <a:gd name="connsiteY0" fmla="*/ 0 h 1758099"/>
                <a:gd name="connsiteX1" fmla="*/ 2243074 w 2376607"/>
                <a:gd name="connsiteY1" fmla="*/ 0 h 1758099"/>
                <a:gd name="connsiteX2" fmla="*/ 2376606 w 2376607"/>
                <a:gd name="connsiteY2" fmla="*/ 869984 h 1758099"/>
                <a:gd name="connsiteX3" fmla="*/ 2243074 w 2376607"/>
                <a:gd name="connsiteY3" fmla="*/ 1758099 h 1758099"/>
                <a:gd name="connsiteX4" fmla="*/ 0 w 2376607"/>
                <a:gd name="connsiteY4" fmla="*/ 1758099 h 1758099"/>
                <a:gd name="connsiteX5" fmla="*/ 0 w 2376607"/>
                <a:gd name="connsiteY5" fmla="*/ 0 h 1758099"/>
                <a:gd name="connsiteX0" fmla="*/ 0 w 2376607"/>
                <a:gd name="connsiteY0" fmla="*/ 0 h 1758099"/>
                <a:gd name="connsiteX1" fmla="*/ 2243074 w 2376607"/>
                <a:gd name="connsiteY1" fmla="*/ 0 h 1758099"/>
                <a:gd name="connsiteX2" fmla="*/ 2376606 w 2376607"/>
                <a:gd name="connsiteY2" fmla="*/ 869984 h 1758099"/>
                <a:gd name="connsiteX3" fmla="*/ 2243074 w 2376607"/>
                <a:gd name="connsiteY3" fmla="*/ 1758099 h 1758099"/>
                <a:gd name="connsiteX4" fmla="*/ 2241791 w 2376607"/>
                <a:gd name="connsiteY4" fmla="*/ 1749215 h 1758099"/>
                <a:gd name="connsiteX5" fmla="*/ 0 w 2376607"/>
                <a:gd name="connsiteY5" fmla="*/ 1758099 h 1758099"/>
                <a:gd name="connsiteX6" fmla="*/ 0 w 2376607"/>
                <a:gd name="connsiteY6" fmla="*/ 0 h 1758099"/>
                <a:gd name="connsiteX0" fmla="*/ 0 w 2376607"/>
                <a:gd name="connsiteY0" fmla="*/ 0 h 1758099"/>
                <a:gd name="connsiteX1" fmla="*/ 2243074 w 2376607"/>
                <a:gd name="connsiteY1" fmla="*/ 0 h 1758099"/>
                <a:gd name="connsiteX2" fmla="*/ 2376606 w 2376607"/>
                <a:gd name="connsiteY2" fmla="*/ 869984 h 1758099"/>
                <a:gd name="connsiteX3" fmla="*/ 2243074 w 2376607"/>
                <a:gd name="connsiteY3" fmla="*/ 1758099 h 1758099"/>
                <a:gd name="connsiteX4" fmla="*/ 2241791 w 2376607"/>
                <a:gd name="connsiteY4" fmla="*/ 1749215 h 1758099"/>
                <a:gd name="connsiteX5" fmla="*/ 0 w 2376607"/>
                <a:gd name="connsiteY5" fmla="*/ 1758099 h 1758099"/>
                <a:gd name="connsiteX6" fmla="*/ 0 w 2376607"/>
                <a:gd name="connsiteY6" fmla="*/ 0 h 1758099"/>
                <a:gd name="connsiteX0" fmla="*/ 0 w 2376607"/>
                <a:gd name="connsiteY0" fmla="*/ 0 h 1758099"/>
                <a:gd name="connsiteX1" fmla="*/ 2243074 w 2376607"/>
                <a:gd name="connsiteY1" fmla="*/ 0 h 1758099"/>
                <a:gd name="connsiteX2" fmla="*/ 2376606 w 2376607"/>
                <a:gd name="connsiteY2" fmla="*/ 869984 h 1758099"/>
                <a:gd name="connsiteX3" fmla="*/ 2243074 w 2376607"/>
                <a:gd name="connsiteY3" fmla="*/ 1758099 h 1758099"/>
                <a:gd name="connsiteX4" fmla="*/ 2241791 w 2376607"/>
                <a:gd name="connsiteY4" fmla="*/ 1749215 h 1758099"/>
                <a:gd name="connsiteX5" fmla="*/ 0 w 2376607"/>
                <a:gd name="connsiteY5" fmla="*/ 1758099 h 1758099"/>
                <a:gd name="connsiteX6" fmla="*/ 0 w 2376607"/>
                <a:gd name="connsiteY6" fmla="*/ 0 h 1758099"/>
                <a:gd name="connsiteX0" fmla="*/ 0 w 2376607"/>
                <a:gd name="connsiteY0" fmla="*/ 0 h 1758099"/>
                <a:gd name="connsiteX1" fmla="*/ 2243074 w 2376607"/>
                <a:gd name="connsiteY1" fmla="*/ 0 h 1758099"/>
                <a:gd name="connsiteX2" fmla="*/ 2376606 w 2376607"/>
                <a:gd name="connsiteY2" fmla="*/ 869984 h 1758099"/>
                <a:gd name="connsiteX3" fmla="*/ 2243074 w 2376607"/>
                <a:gd name="connsiteY3" fmla="*/ 1758099 h 1758099"/>
                <a:gd name="connsiteX4" fmla="*/ 2241791 w 2376607"/>
                <a:gd name="connsiteY4" fmla="*/ 1749215 h 1758099"/>
                <a:gd name="connsiteX5" fmla="*/ 0 w 2376607"/>
                <a:gd name="connsiteY5" fmla="*/ 1758099 h 1758099"/>
                <a:gd name="connsiteX6" fmla="*/ 0 w 2376607"/>
                <a:gd name="connsiteY6" fmla="*/ 0 h 1758099"/>
                <a:gd name="connsiteX0" fmla="*/ 0 w 2450421"/>
                <a:gd name="connsiteY0" fmla="*/ 0 h 1767436"/>
                <a:gd name="connsiteX1" fmla="*/ 2243074 w 2450421"/>
                <a:gd name="connsiteY1" fmla="*/ 0 h 1767436"/>
                <a:gd name="connsiteX2" fmla="*/ 2376606 w 2450421"/>
                <a:gd name="connsiteY2" fmla="*/ 869984 h 1767436"/>
                <a:gd name="connsiteX3" fmla="*/ 2446945 w 2450421"/>
                <a:gd name="connsiteY3" fmla="*/ 1678877 h 1767436"/>
                <a:gd name="connsiteX4" fmla="*/ 2243074 w 2450421"/>
                <a:gd name="connsiteY4" fmla="*/ 1758099 h 1767436"/>
                <a:gd name="connsiteX5" fmla="*/ 2241791 w 2450421"/>
                <a:gd name="connsiteY5" fmla="*/ 1749215 h 1767436"/>
                <a:gd name="connsiteX6" fmla="*/ 0 w 2450421"/>
                <a:gd name="connsiteY6" fmla="*/ 1758099 h 1767436"/>
                <a:gd name="connsiteX7" fmla="*/ 0 w 2450421"/>
                <a:gd name="connsiteY7" fmla="*/ 0 h 1767436"/>
                <a:gd name="connsiteX0" fmla="*/ 0 w 2376606"/>
                <a:gd name="connsiteY0" fmla="*/ 0 h 1758099"/>
                <a:gd name="connsiteX1" fmla="*/ 2243074 w 2376606"/>
                <a:gd name="connsiteY1" fmla="*/ 0 h 1758099"/>
                <a:gd name="connsiteX2" fmla="*/ 2376606 w 2376606"/>
                <a:gd name="connsiteY2" fmla="*/ 869984 h 1758099"/>
                <a:gd name="connsiteX3" fmla="*/ 2243074 w 2376606"/>
                <a:gd name="connsiteY3" fmla="*/ 1758099 h 1758099"/>
                <a:gd name="connsiteX4" fmla="*/ 2241791 w 2376606"/>
                <a:gd name="connsiteY4" fmla="*/ 1749215 h 1758099"/>
                <a:gd name="connsiteX5" fmla="*/ 0 w 2376606"/>
                <a:gd name="connsiteY5" fmla="*/ 1758099 h 1758099"/>
                <a:gd name="connsiteX6" fmla="*/ 0 w 2376606"/>
                <a:gd name="connsiteY6" fmla="*/ 0 h 1758099"/>
                <a:gd name="connsiteX0" fmla="*/ 0 w 2376606"/>
                <a:gd name="connsiteY0" fmla="*/ 0 h 1758099"/>
                <a:gd name="connsiteX1" fmla="*/ 2243074 w 2376606"/>
                <a:gd name="connsiteY1" fmla="*/ 0 h 1758099"/>
                <a:gd name="connsiteX2" fmla="*/ 2376606 w 2376606"/>
                <a:gd name="connsiteY2" fmla="*/ 869984 h 1758099"/>
                <a:gd name="connsiteX3" fmla="*/ 2243074 w 2376606"/>
                <a:gd name="connsiteY3" fmla="*/ 1758099 h 1758099"/>
                <a:gd name="connsiteX4" fmla="*/ 2241791 w 2376606"/>
                <a:gd name="connsiteY4" fmla="*/ 1749215 h 1758099"/>
                <a:gd name="connsiteX5" fmla="*/ 0 w 2376606"/>
                <a:gd name="connsiteY5" fmla="*/ 1758099 h 1758099"/>
                <a:gd name="connsiteX6" fmla="*/ 0 w 2376606"/>
                <a:gd name="connsiteY6" fmla="*/ 0 h 1758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76606" h="1758099">
                  <a:moveTo>
                    <a:pt x="0" y="0"/>
                  </a:moveTo>
                  <a:lnTo>
                    <a:pt x="2243074" y="0"/>
                  </a:lnTo>
                  <a:lnTo>
                    <a:pt x="2376606" y="869984"/>
                  </a:lnTo>
                  <a:cubicBezTo>
                    <a:pt x="2309840" y="1314041"/>
                    <a:pt x="2265543" y="1611561"/>
                    <a:pt x="2243074" y="1758099"/>
                  </a:cubicBezTo>
                  <a:lnTo>
                    <a:pt x="2241791" y="1749215"/>
                  </a:lnTo>
                  <a:lnTo>
                    <a:pt x="0" y="1758099"/>
                  </a:lnTo>
                  <a:lnTo>
                    <a:pt x="0" y="0"/>
                  </a:lnTo>
                  <a:close/>
                </a:path>
              </a:pathLst>
            </a:custGeom>
            <a:solidFill>
              <a:schemeClr val="accent4">
                <a:lumMod val="20000"/>
                <a:lumOff val="80000"/>
              </a:schemeClr>
            </a:solidFill>
            <a:ln w="9525" cap="flat" cmpd="sng">
              <a:noFill/>
              <a:prstDash val="solid"/>
              <a:round/>
              <a:headEnd type="none" w="sm" len="sm"/>
              <a:tailEnd type="none" w="sm" len="sm"/>
            </a:ln>
          </p:spPr>
          <p:txBody>
            <a:bodyPr spcFirstLastPara="1" wrap="square" lIns="251999" tIns="180000" rIns="180000" bIns="180000" anchor="t" anchorCtr="0">
              <a:noAutofit/>
            </a:bodyPr>
            <a:lstStyle/>
            <a:p>
              <a:pPr>
                <a:spcBef>
                  <a:spcPts val="300"/>
                </a:spcBef>
                <a:spcAft>
                  <a:spcPts val="300"/>
                </a:spcAft>
                <a:buSzPts val="900"/>
                <a:defRPr/>
              </a:pPr>
              <a:r>
                <a:rPr lang="fi-FI" sz="1200" b="1" dirty="0">
                  <a:sym typeface="Montserrat"/>
                </a:rPr>
                <a:t>Tilannekuvan analyysi työpajojen pohjaksi </a:t>
              </a:r>
            </a:p>
            <a:p>
              <a:pPr marL="171450" indent="-108000">
                <a:spcBef>
                  <a:spcPts val="300"/>
                </a:spcBef>
                <a:buSzPts val="900"/>
                <a:buFont typeface="Arial" panose="020B0604020202020204" pitchFamily="34" charset="0"/>
                <a:buChar char="•"/>
                <a:defRPr/>
              </a:pPr>
              <a:r>
                <a:rPr lang="fi-FI" sz="1100" dirty="0">
                  <a:sym typeface="Montserrat"/>
                </a:rPr>
                <a:t>Miten meillä menee? </a:t>
              </a:r>
            </a:p>
            <a:p>
              <a:pPr marL="171450" indent="-108000">
                <a:spcBef>
                  <a:spcPts val="300"/>
                </a:spcBef>
                <a:buSzPts val="900"/>
                <a:buFont typeface="Arial" panose="020B0604020202020204" pitchFamily="34" charset="0"/>
                <a:buChar char="•"/>
                <a:defRPr/>
              </a:pPr>
              <a:r>
                <a:rPr lang="fi-FI" sz="1100" b="0" i="0" u="none" strike="noStrike" kern="0" cap="none" spc="0" normalizeH="0" baseline="0" noProof="0" dirty="0">
                  <a:ln>
                    <a:noFill/>
                  </a:ln>
                  <a:effectLst/>
                  <a:uLnTx/>
                  <a:uFillTx/>
                  <a:ea typeface="Arial"/>
                  <a:cs typeface="Arial"/>
                </a:rPr>
                <a:t>Missä ollaan nyt?</a:t>
              </a:r>
            </a:p>
            <a:p>
              <a:pPr marL="171450" indent="-108000">
                <a:spcBef>
                  <a:spcPts val="300"/>
                </a:spcBef>
                <a:buSzPts val="900"/>
                <a:buFont typeface="Arial" panose="020B0604020202020204" pitchFamily="34" charset="0"/>
                <a:buChar char="•"/>
                <a:defRPr/>
              </a:pPr>
              <a:r>
                <a:rPr lang="fi-FI" sz="1100" kern="0" noProof="0" dirty="0">
                  <a:ea typeface="Arial"/>
                  <a:cs typeface="Arial"/>
                </a:rPr>
                <a:t>Mihin</a:t>
              </a:r>
              <a:r>
                <a:rPr lang="fi-FI" sz="1100" b="0" i="0" u="none" strike="noStrike" kern="0" cap="none" spc="0" normalizeH="0" baseline="0" noProof="0" dirty="0">
                  <a:ln>
                    <a:noFill/>
                  </a:ln>
                  <a:effectLst/>
                  <a:uLnTx/>
                  <a:uFillTx/>
                  <a:ea typeface="Arial"/>
                  <a:cs typeface="Arial"/>
                </a:rPr>
                <a:t> asioihin tulisi erityisesti puuttua tai tarttua strategiassa?</a:t>
              </a:r>
            </a:p>
          </p:txBody>
        </p:sp>
      </p:grpSp>
      <p:cxnSp>
        <p:nvCxnSpPr>
          <p:cNvPr id="28" name="Google Shape;673;g1949cefd37d_0_0">
            <a:extLst>
              <a:ext uri="{FF2B5EF4-FFF2-40B4-BE49-F238E27FC236}">
                <a16:creationId xmlns:a16="http://schemas.microsoft.com/office/drawing/2014/main" id="{3420E1B7-0152-57C1-4D06-079668F3D489}"/>
              </a:ext>
              <a:ext uri="{C183D7F6-B498-43B3-948B-1728B52AA6E4}">
                <adec:decorative xmlns:adec="http://schemas.microsoft.com/office/drawing/2017/decorative" val="1"/>
              </a:ext>
            </a:extLst>
          </p:cNvPr>
          <p:cNvCxnSpPr>
            <a:cxnSpLocks/>
          </p:cNvCxnSpPr>
          <p:nvPr/>
        </p:nvCxnSpPr>
        <p:spPr>
          <a:xfrm>
            <a:off x="2885565" y="4518062"/>
            <a:ext cx="277561" cy="265330"/>
          </a:xfrm>
          <a:prstGeom prst="straightConnector1">
            <a:avLst/>
          </a:prstGeom>
          <a:noFill/>
          <a:ln w="76200" cap="flat" cmpd="sng">
            <a:solidFill>
              <a:schemeClr val="accent4">
                <a:alpha val="90000"/>
              </a:schemeClr>
            </a:solidFill>
            <a:prstDash val="solid"/>
            <a:miter lim="800000"/>
            <a:headEnd type="none" w="sm" len="sm"/>
            <a:tailEnd type="arrow" w="sm" len="sm"/>
          </a:ln>
        </p:spPr>
      </p:cxnSp>
      <p:cxnSp>
        <p:nvCxnSpPr>
          <p:cNvPr id="32" name="Google Shape;673;g1949cefd37d_0_0">
            <a:extLst>
              <a:ext uri="{FF2B5EF4-FFF2-40B4-BE49-F238E27FC236}">
                <a16:creationId xmlns:a16="http://schemas.microsoft.com/office/drawing/2014/main" id="{7199C5A9-128D-C908-68E6-5B22F1418923}"/>
              </a:ext>
              <a:ext uri="{C183D7F6-B498-43B3-948B-1728B52AA6E4}">
                <adec:decorative xmlns:adec="http://schemas.microsoft.com/office/drawing/2017/decorative" val="1"/>
              </a:ext>
            </a:extLst>
          </p:cNvPr>
          <p:cNvCxnSpPr>
            <a:cxnSpLocks/>
          </p:cNvCxnSpPr>
          <p:nvPr/>
        </p:nvCxnSpPr>
        <p:spPr>
          <a:xfrm rot="16200000">
            <a:off x="3510280" y="4518062"/>
            <a:ext cx="277561" cy="265330"/>
          </a:xfrm>
          <a:prstGeom prst="straightConnector1">
            <a:avLst/>
          </a:prstGeom>
          <a:noFill/>
          <a:ln w="76200" cap="flat" cmpd="sng">
            <a:solidFill>
              <a:schemeClr val="accent4">
                <a:alpha val="90000"/>
              </a:schemeClr>
            </a:solidFill>
            <a:prstDash val="solid"/>
            <a:miter lim="800000"/>
            <a:headEnd type="none" w="sm" len="sm"/>
            <a:tailEnd type="arrow" w="sm" len="sm"/>
          </a:ln>
        </p:spPr>
      </p:cxnSp>
      <p:grpSp>
        <p:nvGrpSpPr>
          <p:cNvPr id="20" name="Ryhmä 19" descr="Prosessin toisen vaiheen kuvaus ">
            <a:extLst>
              <a:ext uri="{FF2B5EF4-FFF2-40B4-BE49-F238E27FC236}">
                <a16:creationId xmlns:a16="http://schemas.microsoft.com/office/drawing/2014/main" id="{BE07F47E-C941-41A9-DFB2-A6814241DF57}"/>
              </a:ext>
            </a:extLst>
          </p:cNvPr>
          <p:cNvGrpSpPr/>
          <p:nvPr/>
        </p:nvGrpSpPr>
        <p:grpSpPr>
          <a:xfrm>
            <a:off x="3669943" y="1539636"/>
            <a:ext cx="2430608" cy="3061671"/>
            <a:chOff x="3669943" y="1539636"/>
            <a:chExt cx="2430608" cy="3061671"/>
          </a:xfrm>
        </p:grpSpPr>
        <p:sp>
          <p:nvSpPr>
            <p:cNvPr id="10" name="Google Shape;652;g1949cefd37d_0_0">
              <a:extLst>
                <a:ext uri="{FF2B5EF4-FFF2-40B4-BE49-F238E27FC236}">
                  <a16:creationId xmlns:a16="http://schemas.microsoft.com/office/drawing/2014/main" id="{D118B98D-7701-7712-C3CD-18DFBE2082D1}"/>
                </a:ext>
              </a:extLst>
            </p:cNvPr>
            <p:cNvSpPr/>
            <p:nvPr/>
          </p:nvSpPr>
          <p:spPr>
            <a:xfrm>
              <a:off x="3759286" y="1539636"/>
              <a:ext cx="1913928" cy="536238"/>
            </a:xfrm>
            <a:prstGeom prst="rect">
              <a:avLst/>
            </a:prstGeom>
            <a:noFill/>
            <a:ln>
              <a:noFill/>
            </a:ln>
          </p:spPr>
          <p:txBody>
            <a:bodyPr spcFirstLastPara="1" wrap="square" lIns="91400" tIns="45700" rIns="91400" bIns="45700" anchor="b" anchorCtr="0">
              <a:noAutofit/>
            </a:bodyPr>
            <a:lstStyle/>
            <a:p>
              <a:pPr marL="0" marR="0" lvl="0" indent="0" algn="l" defTabSz="914400" rtl="0" eaLnBrk="1" fontAlgn="auto" latinLnBrk="0" hangingPunct="1">
                <a:lnSpc>
                  <a:spcPct val="90000"/>
                </a:lnSpc>
                <a:spcBef>
                  <a:spcPts val="0"/>
                </a:spcBef>
                <a:spcAft>
                  <a:spcPts val="0"/>
                </a:spcAft>
                <a:buClr>
                  <a:srgbClr val="000000"/>
                </a:buClr>
                <a:buSzPts val="1000"/>
                <a:buFont typeface="Arial"/>
                <a:buNone/>
                <a:tabLst/>
                <a:defRPr/>
              </a:pPr>
              <a:r>
                <a:rPr kumimoji="0" lang="fi-FI" sz="1400" b="1" i="0" u="none" strike="noStrike" kern="0" cap="none" spc="0" normalizeH="0" baseline="0" noProof="0" dirty="0">
                  <a:ln>
                    <a:noFill/>
                  </a:ln>
                  <a:effectLst/>
                  <a:uLnTx/>
                  <a:uFillTx/>
                  <a:ea typeface="Montserrat"/>
                  <a:cs typeface="Montserrat"/>
                  <a:sym typeface="Montserrat"/>
                </a:rPr>
                <a:t>TYÖPAJA: </a:t>
              </a:r>
              <a:br>
                <a:rPr kumimoji="0" lang="fi-FI" sz="1400" b="1" i="0" u="none" strike="noStrike" kern="0" cap="none" spc="0" normalizeH="0" baseline="0" noProof="0" dirty="0">
                  <a:ln>
                    <a:noFill/>
                  </a:ln>
                  <a:effectLst/>
                  <a:uLnTx/>
                  <a:uFillTx/>
                  <a:ea typeface="Montserrat"/>
                  <a:cs typeface="Montserrat"/>
                  <a:sym typeface="Montserrat"/>
                </a:rPr>
              </a:br>
              <a:r>
                <a:rPr kumimoji="0" lang="fi-FI" sz="1400" b="1" i="0" u="none" strike="noStrike" kern="0" cap="none" spc="0" normalizeH="0" baseline="0" noProof="0" dirty="0">
                  <a:ln>
                    <a:noFill/>
                  </a:ln>
                  <a:effectLst/>
                  <a:uLnTx/>
                  <a:uFillTx/>
                  <a:ea typeface="Montserrat"/>
                  <a:cs typeface="Montserrat"/>
                  <a:sym typeface="Montserrat"/>
                </a:rPr>
                <a:t>Teemat ja tavoitteet</a:t>
              </a:r>
            </a:p>
          </p:txBody>
        </p:sp>
        <p:sp>
          <p:nvSpPr>
            <p:cNvPr id="16" name="Google Shape;660;g1949cefd37d_0_0">
              <a:extLst>
                <a:ext uri="{FF2B5EF4-FFF2-40B4-BE49-F238E27FC236}">
                  <a16:creationId xmlns:a16="http://schemas.microsoft.com/office/drawing/2014/main" id="{3B3F61BC-9539-C0DE-78B9-F589312E5549}"/>
                </a:ext>
              </a:extLst>
            </p:cNvPr>
            <p:cNvSpPr/>
            <p:nvPr/>
          </p:nvSpPr>
          <p:spPr>
            <a:xfrm>
              <a:off x="3669943" y="2160430"/>
              <a:ext cx="2430608" cy="2440877"/>
            </a:xfrm>
            <a:custGeom>
              <a:avLst/>
              <a:gdLst>
                <a:gd name="connsiteX0" fmla="*/ 0 w 2142053"/>
                <a:gd name="connsiteY0" fmla="*/ 0 h 2293236"/>
                <a:gd name="connsiteX1" fmla="*/ 2142053 w 2142053"/>
                <a:gd name="connsiteY1" fmla="*/ 0 h 2293236"/>
                <a:gd name="connsiteX2" fmla="*/ 2142053 w 2142053"/>
                <a:gd name="connsiteY2" fmla="*/ 2293236 h 2293236"/>
                <a:gd name="connsiteX3" fmla="*/ 0 w 2142053"/>
                <a:gd name="connsiteY3" fmla="*/ 2293236 h 2293236"/>
                <a:gd name="connsiteX4" fmla="*/ 0 w 2142053"/>
                <a:gd name="connsiteY4" fmla="*/ 0 h 2293236"/>
                <a:gd name="connsiteX0" fmla="*/ 0 w 2142053"/>
                <a:gd name="connsiteY0" fmla="*/ 0 h 2293236"/>
                <a:gd name="connsiteX1" fmla="*/ 2142053 w 2142053"/>
                <a:gd name="connsiteY1" fmla="*/ 0 h 2293236"/>
                <a:gd name="connsiteX2" fmla="*/ 2137531 w 2142053"/>
                <a:gd name="connsiteY2" fmla="*/ 1133754 h 2293236"/>
                <a:gd name="connsiteX3" fmla="*/ 2142053 w 2142053"/>
                <a:gd name="connsiteY3" fmla="*/ 2293236 h 2293236"/>
                <a:gd name="connsiteX4" fmla="*/ 0 w 2142053"/>
                <a:gd name="connsiteY4" fmla="*/ 2293236 h 2293236"/>
                <a:gd name="connsiteX5" fmla="*/ 0 w 2142053"/>
                <a:gd name="connsiteY5" fmla="*/ 0 h 2293236"/>
                <a:gd name="connsiteX0" fmla="*/ 0 w 2237195"/>
                <a:gd name="connsiteY0" fmla="*/ 0 h 2293236"/>
                <a:gd name="connsiteX1" fmla="*/ 2142053 w 2237195"/>
                <a:gd name="connsiteY1" fmla="*/ 0 h 2293236"/>
                <a:gd name="connsiteX2" fmla="*/ 2237178 w 2237195"/>
                <a:gd name="connsiteY2" fmla="*/ 1145477 h 2293236"/>
                <a:gd name="connsiteX3" fmla="*/ 2142053 w 2237195"/>
                <a:gd name="connsiteY3" fmla="*/ 2293236 h 2293236"/>
                <a:gd name="connsiteX4" fmla="*/ 0 w 2237195"/>
                <a:gd name="connsiteY4" fmla="*/ 2293236 h 2293236"/>
                <a:gd name="connsiteX5" fmla="*/ 0 w 2237195"/>
                <a:gd name="connsiteY5" fmla="*/ 0 h 2293236"/>
                <a:gd name="connsiteX0" fmla="*/ 0 w 2237195"/>
                <a:gd name="connsiteY0" fmla="*/ 0 h 2293236"/>
                <a:gd name="connsiteX1" fmla="*/ 2142053 w 2237195"/>
                <a:gd name="connsiteY1" fmla="*/ 0 h 2293236"/>
                <a:gd name="connsiteX2" fmla="*/ 2237178 w 2237195"/>
                <a:gd name="connsiteY2" fmla="*/ 1145477 h 2293236"/>
                <a:gd name="connsiteX3" fmla="*/ 2142053 w 2237195"/>
                <a:gd name="connsiteY3" fmla="*/ 2293236 h 2293236"/>
                <a:gd name="connsiteX4" fmla="*/ 0 w 2237195"/>
                <a:gd name="connsiteY4" fmla="*/ 2293236 h 2293236"/>
                <a:gd name="connsiteX5" fmla="*/ 0 w 2237195"/>
                <a:gd name="connsiteY5" fmla="*/ 0 h 2293236"/>
                <a:gd name="connsiteX0" fmla="*/ 0 w 2237195"/>
                <a:gd name="connsiteY0" fmla="*/ 0 h 2293236"/>
                <a:gd name="connsiteX1" fmla="*/ 2142053 w 2237195"/>
                <a:gd name="connsiteY1" fmla="*/ 0 h 2293236"/>
                <a:gd name="connsiteX2" fmla="*/ 2237178 w 2237195"/>
                <a:gd name="connsiteY2" fmla="*/ 1145477 h 2293236"/>
                <a:gd name="connsiteX3" fmla="*/ 2142053 w 2237195"/>
                <a:gd name="connsiteY3" fmla="*/ 2293236 h 2293236"/>
                <a:gd name="connsiteX4" fmla="*/ 0 w 2237195"/>
                <a:gd name="connsiteY4" fmla="*/ 2293236 h 2293236"/>
                <a:gd name="connsiteX5" fmla="*/ 0 w 2237195"/>
                <a:gd name="connsiteY5" fmla="*/ 0 h 2293236"/>
                <a:gd name="connsiteX0" fmla="*/ 0 w 2237195"/>
                <a:gd name="connsiteY0" fmla="*/ 0 h 2293236"/>
                <a:gd name="connsiteX1" fmla="*/ 2142053 w 2237195"/>
                <a:gd name="connsiteY1" fmla="*/ 0 h 2293236"/>
                <a:gd name="connsiteX2" fmla="*/ 2237178 w 2237195"/>
                <a:gd name="connsiteY2" fmla="*/ 1145477 h 2293236"/>
                <a:gd name="connsiteX3" fmla="*/ 2142053 w 2237195"/>
                <a:gd name="connsiteY3" fmla="*/ 2293236 h 2293236"/>
                <a:gd name="connsiteX4" fmla="*/ 0 w 2237195"/>
                <a:gd name="connsiteY4" fmla="*/ 2293236 h 2293236"/>
                <a:gd name="connsiteX5" fmla="*/ 0 w 2237195"/>
                <a:gd name="connsiteY5" fmla="*/ 0 h 2293236"/>
                <a:gd name="connsiteX0" fmla="*/ 0 w 2237195"/>
                <a:gd name="connsiteY0" fmla="*/ 0 h 2293236"/>
                <a:gd name="connsiteX1" fmla="*/ 2142053 w 2237195"/>
                <a:gd name="connsiteY1" fmla="*/ 0 h 2293236"/>
                <a:gd name="connsiteX2" fmla="*/ 2237178 w 2237195"/>
                <a:gd name="connsiteY2" fmla="*/ 1145477 h 2293236"/>
                <a:gd name="connsiteX3" fmla="*/ 2142053 w 2237195"/>
                <a:gd name="connsiteY3" fmla="*/ 2293236 h 2293236"/>
                <a:gd name="connsiteX4" fmla="*/ 0 w 2237195"/>
                <a:gd name="connsiteY4" fmla="*/ 2293236 h 2293236"/>
                <a:gd name="connsiteX5" fmla="*/ 0 w 2237195"/>
                <a:gd name="connsiteY5" fmla="*/ 0 h 2293236"/>
                <a:gd name="connsiteX0" fmla="*/ 0 w 2237202"/>
                <a:gd name="connsiteY0" fmla="*/ 0 h 2293236"/>
                <a:gd name="connsiteX1" fmla="*/ 2142053 w 2237202"/>
                <a:gd name="connsiteY1" fmla="*/ 0 h 2293236"/>
                <a:gd name="connsiteX2" fmla="*/ 2237178 w 2237202"/>
                <a:gd name="connsiteY2" fmla="*/ 1145477 h 2293236"/>
                <a:gd name="connsiteX3" fmla="*/ 2142053 w 2237202"/>
                <a:gd name="connsiteY3" fmla="*/ 2293236 h 2293236"/>
                <a:gd name="connsiteX4" fmla="*/ 0 w 2237202"/>
                <a:gd name="connsiteY4" fmla="*/ 2293236 h 2293236"/>
                <a:gd name="connsiteX5" fmla="*/ 0 w 2237202"/>
                <a:gd name="connsiteY5" fmla="*/ 0 h 2293236"/>
                <a:gd name="connsiteX0" fmla="*/ 0 w 2237178"/>
                <a:gd name="connsiteY0" fmla="*/ 0 h 2293236"/>
                <a:gd name="connsiteX1" fmla="*/ 2142053 w 2237178"/>
                <a:gd name="connsiteY1" fmla="*/ 0 h 2293236"/>
                <a:gd name="connsiteX2" fmla="*/ 2237178 w 2237178"/>
                <a:gd name="connsiteY2" fmla="*/ 1145477 h 2293236"/>
                <a:gd name="connsiteX3" fmla="*/ 2142053 w 2237178"/>
                <a:gd name="connsiteY3" fmla="*/ 2293236 h 2293236"/>
                <a:gd name="connsiteX4" fmla="*/ 0 w 2237178"/>
                <a:gd name="connsiteY4" fmla="*/ 2293236 h 2293236"/>
                <a:gd name="connsiteX5" fmla="*/ 0 w 2237178"/>
                <a:gd name="connsiteY5" fmla="*/ 0 h 2293236"/>
                <a:gd name="connsiteX0" fmla="*/ 0 w 2237178"/>
                <a:gd name="connsiteY0" fmla="*/ 0 h 2293236"/>
                <a:gd name="connsiteX1" fmla="*/ 2142053 w 2237178"/>
                <a:gd name="connsiteY1" fmla="*/ 0 h 2293236"/>
                <a:gd name="connsiteX2" fmla="*/ 2237178 w 2237178"/>
                <a:gd name="connsiteY2" fmla="*/ 1145477 h 2293236"/>
                <a:gd name="connsiteX3" fmla="*/ 2142053 w 2237178"/>
                <a:gd name="connsiteY3" fmla="*/ 2293236 h 2293236"/>
                <a:gd name="connsiteX4" fmla="*/ 0 w 2237178"/>
                <a:gd name="connsiteY4" fmla="*/ 2293236 h 2293236"/>
                <a:gd name="connsiteX5" fmla="*/ 0 w 2237178"/>
                <a:gd name="connsiteY5" fmla="*/ 0 h 2293236"/>
                <a:gd name="connsiteX0" fmla="*/ 0 w 2348547"/>
                <a:gd name="connsiteY0" fmla="*/ 0 h 2293236"/>
                <a:gd name="connsiteX1" fmla="*/ 2142053 w 2348547"/>
                <a:gd name="connsiteY1" fmla="*/ 0 h 2293236"/>
                <a:gd name="connsiteX2" fmla="*/ 2348547 w 2348547"/>
                <a:gd name="connsiteY2" fmla="*/ 1127893 h 2293236"/>
                <a:gd name="connsiteX3" fmla="*/ 2142053 w 2348547"/>
                <a:gd name="connsiteY3" fmla="*/ 2293236 h 2293236"/>
                <a:gd name="connsiteX4" fmla="*/ 0 w 2348547"/>
                <a:gd name="connsiteY4" fmla="*/ 2293236 h 2293236"/>
                <a:gd name="connsiteX5" fmla="*/ 0 w 2348547"/>
                <a:gd name="connsiteY5" fmla="*/ 0 h 2293236"/>
                <a:gd name="connsiteX0" fmla="*/ 0 w 2348547"/>
                <a:gd name="connsiteY0" fmla="*/ 0 h 2293236"/>
                <a:gd name="connsiteX1" fmla="*/ 2142053 w 2348547"/>
                <a:gd name="connsiteY1" fmla="*/ 0 h 2293236"/>
                <a:gd name="connsiteX2" fmla="*/ 2348547 w 2348547"/>
                <a:gd name="connsiteY2" fmla="*/ 1127893 h 2293236"/>
                <a:gd name="connsiteX3" fmla="*/ 2142053 w 2348547"/>
                <a:gd name="connsiteY3" fmla="*/ 2293236 h 2293236"/>
                <a:gd name="connsiteX4" fmla="*/ 0 w 2348547"/>
                <a:gd name="connsiteY4" fmla="*/ 2293236 h 2293236"/>
                <a:gd name="connsiteX5" fmla="*/ 0 w 2348547"/>
                <a:gd name="connsiteY5" fmla="*/ 0 h 2293236"/>
                <a:gd name="connsiteX0" fmla="*/ 0 w 2348547"/>
                <a:gd name="connsiteY0" fmla="*/ 0 h 2293236"/>
                <a:gd name="connsiteX1" fmla="*/ 2142053 w 2348547"/>
                <a:gd name="connsiteY1" fmla="*/ 0 h 2293236"/>
                <a:gd name="connsiteX2" fmla="*/ 2348547 w 2348547"/>
                <a:gd name="connsiteY2" fmla="*/ 1127893 h 2293236"/>
                <a:gd name="connsiteX3" fmla="*/ 2142053 w 2348547"/>
                <a:gd name="connsiteY3" fmla="*/ 2293236 h 2293236"/>
                <a:gd name="connsiteX4" fmla="*/ 0 w 2348547"/>
                <a:gd name="connsiteY4" fmla="*/ 2293236 h 2293236"/>
                <a:gd name="connsiteX5" fmla="*/ 0 w 2348547"/>
                <a:gd name="connsiteY5" fmla="*/ 0 h 2293236"/>
                <a:gd name="connsiteX0" fmla="*/ 7793 w 2356340"/>
                <a:gd name="connsiteY0" fmla="*/ 0 h 2293236"/>
                <a:gd name="connsiteX1" fmla="*/ 2149846 w 2356340"/>
                <a:gd name="connsiteY1" fmla="*/ 0 h 2293236"/>
                <a:gd name="connsiteX2" fmla="*/ 2356340 w 2356340"/>
                <a:gd name="connsiteY2" fmla="*/ 1127893 h 2293236"/>
                <a:gd name="connsiteX3" fmla="*/ 2149846 w 2356340"/>
                <a:gd name="connsiteY3" fmla="*/ 2293236 h 2293236"/>
                <a:gd name="connsiteX4" fmla="*/ 7793 w 2356340"/>
                <a:gd name="connsiteY4" fmla="*/ 2293236 h 2293236"/>
                <a:gd name="connsiteX5" fmla="*/ 0 w 2356340"/>
                <a:gd name="connsiteY5" fmla="*/ 1151338 h 2293236"/>
                <a:gd name="connsiteX6" fmla="*/ 7793 w 2356340"/>
                <a:gd name="connsiteY6" fmla="*/ 0 h 2293236"/>
                <a:gd name="connsiteX0" fmla="*/ 63 w 2348610"/>
                <a:gd name="connsiteY0" fmla="*/ 0 h 2293236"/>
                <a:gd name="connsiteX1" fmla="*/ 2142116 w 2348610"/>
                <a:gd name="connsiteY1" fmla="*/ 0 h 2293236"/>
                <a:gd name="connsiteX2" fmla="*/ 2348610 w 2348610"/>
                <a:gd name="connsiteY2" fmla="*/ 1127893 h 2293236"/>
                <a:gd name="connsiteX3" fmla="*/ 2142116 w 2348610"/>
                <a:gd name="connsiteY3" fmla="*/ 2293236 h 2293236"/>
                <a:gd name="connsiteX4" fmla="*/ 63 w 2348610"/>
                <a:gd name="connsiteY4" fmla="*/ 2293236 h 2293236"/>
                <a:gd name="connsiteX5" fmla="*/ 74331 w 2348610"/>
                <a:gd name="connsiteY5" fmla="*/ 1151338 h 2293236"/>
                <a:gd name="connsiteX6" fmla="*/ 63 w 2348610"/>
                <a:gd name="connsiteY6" fmla="*/ 0 h 2293236"/>
                <a:gd name="connsiteX0" fmla="*/ 120 w 2348667"/>
                <a:gd name="connsiteY0" fmla="*/ 0 h 2293236"/>
                <a:gd name="connsiteX1" fmla="*/ 2142173 w 2348667"/>
                <a:gd name="connsiteY1" fmla="*/ 0 h 2293236"/>
                <a:gd name="connsiteX2" fmla="*/ 2348667 w 2348667"/>
                <a:gd name="connsiteY2" fmla="*/ 1127893 h 2293236"/>
                <a:gd name="connsiteX3" fmla="*/ 2142173 w 2348667"/>
                <a:gd name="connsiteY3" fmla="*/ 2293236 h 2293236"/>
                <a:gd name="connsiteX4" fmla="*/ 120 w 2348667"/>
                <a:gd name="connsiteY4" fmla="*/ 2293236 h 2293236"/>
                <a:gd name="connsiteX5" fmla="*/ 74388 w 2348667"/>
                <a:gd name="connsiteY5" fmla="*/ 1151338 h 2293236"/>
                <a:gd name="connsiteX6" fmla="*/ 120 w 2348667"/>
                <a:gd name="connsiteY6" fmla="*/ 0 h 2293236"/>
                <a:gd name="connsiteX0" fmla="*/ 120 w 2348667"/>
                <a:gd name="connsiteY0" fmla="*/ 0 h 2293236"/>
                <a:gd name="connsiteX1" fmla="*/ 2142173 w 2348667"/>
                <a:gd name="connsiteY1" fmla="*/ 0 h 2293236"/>
                <a:gd name="connsiteX2" fmla="*/ 2348667 w 2348667"/>
                <a:gd name="connsiteY2" fmla="*/ 1127893 h 2293236"/>
                <a:gd name="connsiteX3" fmla="*/ 2142173 w 2348667"/>
                <a:gd name="connsiteY3" fmla="*/ 2293236 h 2293236"/>
                <a:gd name="connsiteX4" fmla="*/ 120 w 2348667"/>
                <a:gd name="connsiteY4" fmla="*/ 2293236 h 2293236"/>
                <a:gd name="connsiteX5" fmla="*/ 74388 w 2348667"/>
                <a:gd name="connsiteY5" fmla="*/ 1151338 h 2293236"/>
                <a:gd name="connsiteX6" fmla="*/ 120 w 2348667"/>
                <a:gd name="connsiteY6" fmla="*/ 0 h 2293236"/>
                <a:gd name="connsiteX0" fmla="*/ 120 w 2348667"/>
                <a:gd name="connsiteY0" fmla="*/ 0 h 2293236"/>
                <a:gd name="connsiteX1" fmla="*/ 2142173 w 2348667"/>
                <a:gd name="connsiteY1" fmla="*/ 0 h 2293236"/>
                <a:gd name="connsiteX2" fmla="*/ 2348667 w 2348667"/>
                <a:gd name="connsiteY2" fmla="*/ 1127893 h 2293236"/>
                <a:gd name="connsiteX3" fmla="*/ 2142173 w 2348667"/>
                <a:gd name="connsiteY3" fmla="*/ 2293236 h 2293236"/>
                <a:gd name="connsiteX4" fmla="*/ 120 w 2348667"/>
                <a:gd name="connsiteY4" fmla="*/ 2293236 h 2293236"/>
                <a:gd name="connsiteX5" fmla="*/ 74388 w 2348667"/>
                <a:gd name="connsiteY5" fmla="*/ 1151338 h 2293236"/>
                <a:gd name="connsiteX6" fmla="*/ 120 w 2348667"/>
                <a:gd name="connsiteY6" fmla="*/ 0 h 2293236"/>
                <a:gd name="connsiteX0" fmla="*/ 120 w 2348667"/>
                <a:gd name="connsiteY0" fmla="*/ 0 h 2293236"/>
                <a:gd name="connsiteX1" fmla="*/ 2142173 w 2348667"/>
                <a:gd name="connsiteY1" fmla="*/ 0 h 2293236"/>
                <a:gd name="connsiteX2" fmla="*/ 2348667 w 2348667"/>
                <a:gd name="connsiteY2" fmla="*/ 1127893 h 2293236"/>
                <a:gd name="connsiteX3" fmla="*/ 2142173 w 2348667"/>
                <a:gd name="connsiteY3" fmla="*/ 2293236 h 2293236"/>
                <a:gd name="connsiteX4" fmla="*/ 120 w 2348667"/>
                <a:gd name="connsiteY4" fmla="*/ 2293236 h 2293236"/>
                <a:gd name="connsiteX5" fmla="*/ 74388 w 2348667"/>
                <a:gd name="connsiteY5" fmla="*/ 1151338 h 2293236"/>
                <a:gd name="connsiteX6" fmla="*/ 120 w 2348667"/>
                <a:gd name="connsiteY6" fmla="*/ 0 h 2293236"/>
                <a:gd name="connsiteX0" fmla="*/ 120 w 2348667"/>
                <a:gd name="connsiteY0" fmla="*/ 0 h 2293236"/>
                <a:gd name="connsiteX1" fmla="*/ 2142173 w 2348667"/>
                <a:gd name="connsiteY1" fmla="*/ 0 h 2293236"/>
                <a:gd name="connsiteX2" fmla="*/ 2348667 w 2348667"/>
                <a:gd name="connsiteY2" fmla="*/ 1127893 h 2293236"/>
                <a:gd name="connsiteX3" fmla="*/ 2142173 w 2348667"/>
                <a:gd name="connsiteY3" fmla="*/ 2293236 h 2293236"/>
                <a:gd name="connsiteX4" fmla="*/ 120 w 2348667"/>
                <a:gd name="connsiteY4" fmla="*/ 2293236 h 2293236"/>
                <a:gd name="connsiteX5" fmla="*/ 74388 w 2348667"/>
                <a:gd name="connsiteY5" fmla="*/ 1151338 h 2293236"/>
                <a:gd name="connsiteX6" fmla="*/ 120 w 2348667"/>
                <a:gd name="connsiteY6" fmla="*/ 0 h 2293236"/>
                <a:gd name="connsiteX0" fmla="*/ 0 w 2348547"/>
                <a:gd name="connsiteY0" fmla="*/ 0 h 2293236"/>
                <a:gd name="connsiteX1" fmla="*/ 2142053 w 2348547"/>
                <a:gd name="connsiteY1" fmla="*/ 0 h 2293236"/>
                <a:gd name="connsiteX2" fmla="*/ 2348547 w 2348547"/>
                <a:gd name="connsiteY2" fmla="*/ 1127893 h 2293236"/>
                <a:gd name="connsiteX3" fmla="*/ 2142053 w 2348547"/>
                <a:gd name="connsiteY3" fmla="*/ 2293236 h 2293236"/>
                <a:gd name="connsiteX4" fmla="*/ 0 w 2348547"/>
                <a:gd name="connsiteY4" fmla="*/ 2293236 h 2293236"/>
                <a:gd name="connsiteX5" fmla="*/ 74268 w 2348547"/>
                <a:gd name="connsiteY5" fmla="*/ 1151338 h 2293236"/>
                <a:gd name="connsiteX6" fmla="*/ 0 w 2348547"/>
                <a:gd name="connsiteY6" fmla="*/ 0 h 2293236"/>
                <a:gd name="connsiteX0" fmla="*/ 0 w 2430608"/>
                <a:gd name="connsiteY0" fmla="*/ 0 h 2293236"/>
                <a:gd name="connsiteX1" fmla="*/ 2142053 w 2430608"/>
                <a:gd name="connsiteY1" fmla="*/ 0 h 2293236"/>
                <a:gd name="connsiteX2" fmla="*/ 2430608 w 2430608"/>
                <a:gd name="connsiteY2" fmla="*/ 1127893 h 2293236"/>
                <a:gd name="connsiteX3" fmla="*/ 2142053 w 2430608"/>
                <a:gd name="connsiteY3" fmla="*/ 2293236 h 2293236"/>
                <a:gd name="connsiteX4" fmla="*/ 0 w 2430608"/>
                <a:gd name="connsiteY4" fmla="*/ 2293236 h 2293236"/>
                <a:gd name="connsiteX5" fmla="*/ 74268 w 2430608"/>
                <a:gd name="connsiteY5" fmla="*/ 1151338 h 2293236"/>
                <a:gd name="connsiteX6" fmla="*/ 0 w 2430608"/>
                <a:gd name="connsiteY6" fmla="*/ 0 h 2293236"/>
                <a:gd name="connsiteX0" fmla="*/ 0 w 2430608"/>
                <a:gd name="connsiteY0" fmla="*/ 0 h 2293236"/>
                <a:gd name="connsiteX1" fmla="*/ 2142053 w 2430608"/>
                <a:gd name="connsiteY1" fmla="*/ 0 h 2293236"/>
                <a:gd name="connsiteX2" fmla="*/ 2430608 w 2430608"/>
                <a:gd name="connsiteY2" fmla="*/ 1127893 h 2293236"/>
                <a:gd name="connsiteX3" fmla="*/ 2142053 w 2430608"/>
                <a:gd name="connsiteY3" fmla="*/ 2293236 h 2293236"/>
                <a:gd name="connsiteX4" fmla="*/ 0 w 2430608"/>
                <a:gd name="connsiteY4" fmla="*/ 2293236 h 2293236"/>
                <a:gd name="connsiteX5" fmla="*/ 168053 w 2430608"/>
                <a:gd name="connsiteY5" fmla="*/ 1156845 h 2293236"/>
                <a:gd name="connsiteX6" fmla="*/ 0 w 2430608"/>
                <a:gd name="connsiteY6" fmla="*/ 0 h 2293236"/>
                <a:gd name="connsiteX0" fmla="*/ 0 w 2430608"/>
                <a:gd name="connsiteY0" fmla="*/ 0 h 2293236"/>
                <a:gd name="connsiteX1" fmla="*/ 2142053 w 2430608"/>
                <a:gd name="connsiteY1" fmla="*/ 0 h 2293236"/>
                <a:gd name="connsiteX2" fmla="*/ 2430608 w 2430608"/>
                <a:gd name="connsiteY2" fmla="*/ 1127893 h 2293236"/>
                <a:gd name="connsiteX3" fmla="*/ 2142053 w 2430608"/>
                <a:gd name="connsiteY3" fmla="*/ 2293236 h 2293236"/>
                <a:gd name="connsiteX4" fmla="*/ 0 w 2430608"/>
                <a:gd name="connsiteY4" fmla="*/ 2293236 h 2293236"/>
                <a:gd name="connsiteX5" fmla="*/ 168053 w 2430608"/>
                <a:gd name="connsiteY5" fmla="*/ 1156845 h 2293236"/>
                <a:gd name="connsiteX6" fmla="*/ 0 w 2430608"/>
                <a:gd name="connsiteY6" fmla="*/ 0 h 2293236"/>
                <a:gd name="connsiteX0" fmla="*/ 0 w 2430608"/>
                <a:gd name="connsiteY0" fmla="*/ 0 h 2293236"/>
                <a:gd name="connsiteX1" fmla="*/ 2142053 w 2430608"/>
                <a:gd name="connsiteY1" fmla="*/ 0 h 2293236"/>
                <a:gd name="connsiteX2" fmla="*/ 2430608 w 2430608"/>
                <a:gd name="connsiteY2" fmla="*/ 1127893 h 2293236"/>
                <a:gd name="connsiteX3" fmla="*/ 2142053 w 2430608"/>
                <a:gd name="connsiteY3" fmla="*/ 2293236 h 2293236"/>
                <a:gd name="connsiteX4" fmla="*/ 0 w 2430608"/>
                <a:gd name="connsiteY4" fmla="*/ 2293236 h 2293236"/>
                <a:gd name="connsiteX5" fmla="*/ 168053 w 2430608"/>
                <a:gd name="connsiteY5" fmla="*/ 1156845 h 2293236"/>
                <a:gd name="connsiteX6" fmla="*/ 0 w 2430608"/>
                <a:gd name="connsiteY6" fmla="*/ 0 h 2293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30608" h="2293236">
                  <a:moveTo>
                    <a:pt x="0" y="0"/>
                  </a:moveTo>
                  <a:lnTo>
                    <a:pt x="2142053" y="0"/>
                  </a:lnTo>
                  <a:lnTo>
                    <a:pt x="2430608" y="1127893"/>
                  </a:lnTo>
                  <a:lnTo>
                    <a:pt x="2142053" y="2293236"/>
                  </a:lnTo>
                  <a:lnTo>
                    <a:pt x="0" y="2293236"/>
                  </a:lnTo>
                  <a:lnTo>
                    <a:pt x="168053" y="1156845"/>
                  </a:lnTo>
                  <a:lnTo>
                    <a:pt x="0" y="0"/>
                  </a:lnTo>
                  <a:close/>
                </a:path>
              </a:pathLst>
            </a:custGeom>
            <a:solidFill>
              <a:schemeClr val="accent4">
                <a:lumMod val="20000"/>
                <a:lumOff val="80000"/>
              </a:schemeClr>
            </a:solidFill>
            <a:ln w="9525" cap="flat" cmpd="sng">
              <a:noFill/>
              <a:prstDash val="solid"/>
              <a:round/>
              <a:headEnd type="none" w="sm" len="sm"/>
              <a:tailEnd type="none" w="sm" len="sm"/>
            </a:ln>
          </p:spPr>
          <p:txBody>
            <a:bodyPr spcFirstLastPara="1" wrap="square" lIns="288000" tIns="180000" rIns="180000" bIns="180000" anchor="t" anchorCtr="0">
              <a:noAutofit/>
            </a:bodyPr>
            <a:lstStyle/>
            <a:p>
              <a:pPr>
                <a:spcBef>
                  <a:spcPts val="300"/>
                </a:spcBef>
                <a:spcAft>
                  <a:spcPts val="300"/>
                </a:spcAft>
                <a:buSzPts val="900"/>
                <a:defRPr/>
              </a:pPr>
              <a:r>
                <a:rPr lang="fi-FI" sz="1100" b="1" dirty="0">
                  <a:sym typeface="Montserrat"/>
                </a:rPr>
                <a:t>Teemat ja tavoitteet tilannekuvan pohjalta</a:t>
              </a:r>
            </a:p>
            <a:p>
              <a:pPr marL="171450" indent="-108000">
                <a:spcBef>
                  <a:spcPts val="300"/>
                </a:spcBef>
                <a:buSzPts val="900"/>
                <a:buFont typeface="Arial" panose="020B0604020202020204" pitchFamily="34" charset="0"/>
                <a:buChar char="•"/>
                <a:defRPr/>
              </a:pPr>
              <a:r>
                <a:rPr lang="fi-FI" sz="1100" dirty="0"/>
                <a:t>Mitä teemoja ja sisältöjä erityisesti tulisi valita strategian päämääräksi?</a:t>
              </a:r>
              <a:endParaRPr lang="fi-FI" dirty="0"/>
            </a:p>
            <a:p>
              <a:pPr marL="171450" indent="-108000">
                <a:spcBef>
                  <a:spcPts val="300"/>
                </a:spcBef>
                <a:buSzPts val="900"/>
                <a:buFont typeface="Arial" panose="020B0604020202020204" pitchFamily="34" charset="0"/>
                <a:buChar char="•"/>
                <a:defRPr/>
              </a:pPr>
              <a:r>
                <a:rPr lang="fi-FI" sz="1100" dirty="0"/>
                <a:t>Mihin voimme itse vaikuttaa?</a:t>
              </a:r>
            </a:p>
            <a:p>
              <a:pPr marL="171450" indent="-108000">
                <a:spcBef>
                  <a:spcPts val="300"/>
                </a:spcBef>
                <a:buSzPts val="900"/>
                <a:buFont typeface="Arial" panose="020B0604020202020204" pitchFamily="34" charset="0"/>
                <a:buChar char="•"/>
                <a:defRPr/>
              </a:pPr>
              <a:r>
                <a:rPr lang="fi-FI" sz="1100" dirty="0"/>
                <a:t>Mitä tavoittelemme?</a:t>
              </a:r>
            </a:p>
            <a:p>
              <a:pPr marL="171450" indent="-108000">
                <a:spcBef>
                  <a:spcPts val="300"/>
                </a:spcBef>
                <a:buSzPts val="900"/>
                <a:buFont typeface="Arial" panose="020B0604020202020204" pitchFamily="34" charset="0"/>
                <a:buChar char="•"/>
                <a:defRPr/>
              </a:pPr>
              <a:r>
                <a:rPr lang="fi-FI" sz="1100" dirty="0"/>
                <a:t>Millaisia tavoitteita meidän tulisi tällöin asettaa kuntastrategiaan?</a:t>
              </a:r>
              <a:endParaRPr sz="1100" dirty="0"/>
            </a:p>
          </p:txBody>
        </p:sp>
      </p:grpSp>
      <p:cxnSp>
        <p:nvCxnSpPr>
          <p:cNvPr id="30" name="Google Shape;673;g1949cefd37d_0_0">
            <a:extLst>
              <a:ext uri="{FF2B5EF4-FFF2-40B4-BE49-F238E27FC236}">
                <a16:creationId xmlns:a16="http://schemas.microsoft.com/office/drawing/2014/main" id="{F7282637-1D1F-95D9-A6E3-85A4FB592403}"/>
              </a:ext>
              <a:ext uri="{C183D7F6-B498-43B3-948B-1728B52AA6E4}">
                <adec:decorative xmlns:adec="http://schemas.microsoft.com/office/drawing/2017/decorative" val="1"/>
              </a:ext>
            </a:extLst>
          </p:cNvPr>
          <p:cNvCxnSpPr>
            <a:cxnSpLocks/>
          </p:cNvCxnSpPr>
          <p:nvPr/>
        </p:nvCxnSpPr>
        <p:spPr>
          <a:xfrm>
            <a:off x="5604381" y="4518062"/>
            <a:ext cx="277561" cy="265330"/>
          </a:xfrm>
          <a:prstGeom prst="straightConnector1">
            <a:avLst/>
          </a:prstGeom>
          <a:noFill/>
          <a:ln w="76200" cap="flat" cmpd="sng">
            <a:solidFill>
              <a:schemeClr val="accent4">
                <a:alpha val="90000"/>
              </a:schemeClr>
            </a:solidFill>
            <a:prstDash val="solid"/>
            <a:miter lim="800000"/>
            <a:headEnd type="none" w="sm" len="sm"/>
            <a:tailEnd type="arrow" w="sm" len="sm"/>
          </a:ln>
        </p:spPr>
      </p:cxnSp>
      <p:cxnSp>
        <p:nvCxnSpPr>
          <p:cNvPr id="31" name="Google Shape;673;g1949cefd37d_0_0">
            <a:extLst>
              <a:ext uri="{FF2B5EF4-FFF2-40B4-BE49-F238E27FC236}">
                <a16:creationId xmlns:a16="http://schemas.microsoft.com/office/drawing/2014/main" id="{49FB8D15-C254-D587-6C97-52FEF0F0BBB5}"/>
              </a:ext>
              <a:ext uri="{C183D7F6-B498-43B3-948B-1728B52AA6E4}">
                <adec:decorative xmlns:adec="http://schemas.microsoft.com/office/drawing/2017/decorative" val="1"/>
              </a:ext>
            </a:extLst>
          </p:cNvPr>
          <p:cNvCxnSpPr>
            <a:cxnSpLocks/>
          </p:cNvCxnSpPr>
          <p:nvPr/>
        </p:nvCxnSpPr>
        <p:spPr>
          <a:xfrm rot="16200000">
            <a:off x="6229393" y="4518062"/>
            <a:ext cx="277561" cy="265330"/>
          </a:xfrm>
          <a:prstGeom prst="straightConnector1">
            <a:avLst/>
          </a:prstGeom>
          <a:noFill/>
          <a:ln w="76200" cap="flat" cmpd="sng">
            <a:solidFill>
              <a:schemeClr val="accent4">
                <a:alpha val="90000"/>
              </a:schemeClr>
            </a:solidFill>
            <a:prstDash val="solid"/>
            <a:miter lim="800000"/>
            <a:headEnd type="none" w="sm" len="sm"/>
            <a:tailEnd type="arrow" w="sm" len="sm"/>
          </a:ln>
        </p:spPr>
      </p:cxnSp>
      <p:grpSp>
        <p:nvGrpSpPr>
          <p:cNvPr id="21" name="Ryhmä 20" descr="Prosessin kolmannen vaiheen kuvaus ">
            <a:extLst>
              <a:ext uri="{FF2B5EF4-FFF2-40B4-BE49-F238E27FC236}">
                <a16:creationId xmlns:a16="http://schemas.microsoft.com/office/drawing/2014/main" id="{1B822865-D107-4931-7DAF-827BBAD05E5F}"/>
              </a:ext>
            </a:extLst>
          </p:cNvPr>
          <p:cNvGrpSpPr/>
          <p:nvPr/>
        </p:nvGrpSpPr>
        <p:grpSpPr>
          <a:xfrm>
            <a:off x="6306324" y="1521471"/>
            <a:ext cx="2374614" cy="3032944"/>
            <a:chOff x="6306324" y="1521471"/>
            <a:chExt cx="2374614" cy="3032944"/>
          </a:xfrm>
        </p:grpSpPr>
        <p:sp>
          <p:nvSpPr>
            <p:cNvPr id="11" name="Google Shape;653;g1949cefd37d_0_0">
              <a:extLst>
                <a:ext uri="{FF2B5EF4-FFF2-40B4-BE49-F238E27FC236}">
                  <a16:creationId xmlns:a16="http://schemas.microsoft.com/office/drawing/2014/main" id="{1B7343FA-13EC-9D41-28F5-06A6BC712289}"/>
                </a:ext>
              </a:extLst>
            </p:cNvPr>
            <p:cNvSpPr/>
            <p:nvPr/>
          </p:nvSpPr>
          <p:spPr>
            <a:xfrm>
              <a:off x="6408221" y="1521471"/>
              <a:ext cx="1900855" cy="554403"/>
            </a:xfrm>
            <a:prstGeom prst="rect">
              <a:avLst/>
            </a:prstGeom>
            <a:noFill/>
            <a:ln>
              <a:noFill/>
            </a:ln>
          </p:spPr>
          <p:txBody>
            <a:bodyPr spcFirstLastPara="1" wrap="square" lIns="91400" tIns="45700" rIns="91400" bIns="45700" anchor="b" anchorCtr="0">
              <a:noAutofit/>
            </a:bodyPr>
            <a:lstStyle/>
            <a:p>
              <a:pPr marL="0" marR="0" lvl="0" indent="0" algn="l" defTabSz="914400" rtl="0" eaLnBrk="1" fontAlgn="auto" latinLnBrk="0" hangingPunct="1">
                <a:lnSpc>
                  <a:spcPct val="90000"/>
                </a:lnSpc>
                <a:spcBef>
                  <a:spcPts val="0"/>
                </a:spcBef>
                <a:spcAft>
                  <a:spcPts val="0"/>
                </a:spcAft>
                <a:buClr>
                  <a:srgbClr val="000000"/>
                </a:buClr>
                <a:buSzPts val="1000"/>
                <a:buFont typeface="Arial"/>
                <a:buNone/>
                <a:tabLst/>
                <a:defRPr/>
              </a:pPr>
              <a:r>
                <a:rPr kumimoji="0" lang="fi-FI" sz="1400" b="1" i="0" u="none" strike="noStrike" kern="0" cap="none" spc="0" normalizeH="0" baseline="0" noProof="0" dirty="0">
                  <a:ln>
                    <a:noFill/>
                  </a:ln>
                  <a:effectLst/>
                  <a:uLnTx/>
                  <a:uFillTx/>
                  <a:ea typeface="Montserrat"/>
                  <a:cs typeface="Montserrat"/>
                  <a:sym typeface="Montserrat"/>
                </a:rPr>
                <a:t>TYÖPAJA:</a:t>
              </a:r>
              <a:br>
                <a:rPr kumimoji="0" lang="fi-FI" sz="1400" b="1" i="0" u="none" strike="noStrike" kern="0" cap="none" spc="0" normalizeH="0" baseline="0" noProof="0" dirty="0">
                  <a:ln>
                    <a:noFill/>
                  </a:ln>
                  <a:effectLst/>
                  <a:uLnTx/>
                  <a:uFillTx/>
                  <a:ea typeface="Montserrat"/>
                  <a:cs typeface="Montserrat"/>
                  <a:sym typeface="Montserrat"/>
                </a:rPr>
              </a:br>
              <a:r>
                <a:rPr kumimoji="0" lang="fi-FI" sz="1400" b="1" i="0" u="none" strike="noStrike" kern="0" cap="none" spc="0" normalizeH="0" baseline="0" noProof="0" dirty="0">
                  <a:ln>
                    <a:noFill/>
                  </a:ln>
                  <a:effectLst/>
                  <a:uLnTx/>
                  <a:uFillTx/>
                  <a:ea typeface="Montserrat"/>
                  <a:cs typeface="Montserrat"/>
                  <a:sym typeface="Montserrat"/>
                </a:rPr>
                <a:t>Seuranta ja mittarit</a:t>
              </a:r>
            </a:p>
          </p:txBody>
        </p:sp>
        <p:sp>
          <p:nvSpPr>
            <p:cNvPr id="15" name="Google Shape;659;g1949cefd37d_0_0">
              <a:extLst>
                <a:ext uri="{FF2B5EF4-FFF2-40B4-BE49-F238E27FC236}">
                  <a16:creationId xmlns:a16="http://schemas.microsoft.com/office/drawing/2014/main" id="{E8FA1432-DD2F-137A-4397-32D8A3CD4AAF}"/>
                </a:ext>
              </a:extLst>
            </p:cNvPr>
            <p:cNvSpPr/>
            <p:nvPr/>
          </p:nvSpPr>
          <p:spPr>
            <a:xfrm>
              <a:off x="6306324" y="2160431"/>
              <a:ext cx="2374614" cy="2393984"/>
            </a:xfrm>
            <a:custGeom>
              <a:avLst/>
              <a:gdLst>
                <a:gd name="connsiteX0" fmla="*/ 0 w 2142053"/>
                <a:gd name="connsiteY0" fmla="*/ 0 h 2243367"/>
                <a:gd name="connsiteX1" fmla="*/ 2142053 w 2142053"/>
                <a:gd name="connsiteY1" fmla="*/ 0 h 2243367"/>
                <a:gd name="connsiteX2" fmla="*/ 2142053 w 2142053"/>
                <a:gd name="connsiteY2" fmla="*/ 2243367 h 2243367"/>
                <a:gd name="connsiteX3" fmla="*/ 0 w 2142053"/>
                <a:gd name="connsiteY3" fmla="*/ 2243367 h 2243367"/>
                <a:gd name="connsiteX4" fmla="*/ 0 w 2142053"/>
                <a:gd name="connsiteY4" fmla="*/ 0 h 2243367"/>
                <a:gd name="connsiteX0" fmla="*/ 0 w 2142053"/>
                <a:gd name="connsiteY0" fmla="*/ 0 h 2243367"/>
                <a:gd name="connsiteX1" fmla="*/ 2142053 w 2142053"/>
                <a:gd name="connsiteY1" fmla="*/ 0 h 2243367"/>
                <a:gd name="connsiteX2" fmla="*/ 2128430 w 2142053"/>
                <a:gd name="connsiteY2" fmla="*/ 1063415 h 2243367"/>
                <a:gd name="connsiteX3" fmla="*/ 2142053 w 2142053"/>
                <a:gd name="connsiteY3" fmla="*/ 2243367 h 2243367"/>
                <a:gd name="connsiteX4" fmla="*/ 0 w 2142053"/>
                <a:gd name="connsiteY4" fmla="*/ 2243367 h 2243367"/>
                <a:gd name="connsiteX5" fmla="*/ 0 w 2142053"/>
                <a:gd name="connsiteY5" fmla="*/ 0 h 2243367"/>
                <a:gd name="connsiteX0" fmla="*/ 0 w 2269107"/>
                <a:gd name="connsiteY0" fmla="*/ 0 h 2243367"/>
                <a:gd name="connsiteX1" fmla="*/ 2142053 w 2269107"/>
                <a:gd name="connsiteY1" fmla="*/ 0 h 2243367"/>
                <a:gd name="connsiteX2" fmla="*/ 2269107 w 2269107"/>
                <a:gd name="connsiteY2" fmla="*/ 1069276 h 2243367"/>
                <a:gd name="connsiteX3" fmla="*/ 2142053 w 2269107"/>
                <a:gd name="connsiteY3" fmla="*/ 2243367 h 2243367"/>
                <a:gd name="connsiteX4" fmla="*/ 0 w 2269107"/>
                <a:gd name="connsiteY4" fmla="*/ 2243367 h 2243367"/>
                <a:gd name="connsiteX5" fmla="*/ 0 w 2269107"/>
                <a:gd name="connsiteY5" fmla="*/ 0 h 2243367"/>
                <a:gd name="connsiteX0" fmla="*/ 10388 w 2279495"/>
                <a:gd name="connsiteY0" fmla="*/ 0 h 2243367"/>
                <a:gd name="connsiteX1" fmla="*/ 2152441 w 2279495"/>
                <a:gd name="connsiteY1" fmla="*/ 0 h 2243367"/>
                <a:gd name="connsiteX2" fmla="*/ 2279495 w 2279495"/>
                <a:gd name="connsiteY2" fmla="*/ 1069276 h 2243367"/>
                <a:gd name="connsiteX3" fmla="*/ 2152441 w 2279495"/>
                <a:gd name="connsiteY3" fmla="*/ 2243367 h 2243367"/>
                <a:gd name="connsiteX4" fmla="*/ 10388 w 2279495"/>
                <a:gd name="connsiteY4" fmla="*/ 2243367 h 2243367"/>
                <a:gd name="connsiteX5" fmla="*/ 0 w 2279495"/>
                <a:gd name="connsiteY5" fmla="*/ 1087204 h 2243367"/>
                <a:gd name="connsiteX6" fmla="*/ 10388 w 2279495"/>
                <a:gd name="connsiteY6" fmla="*/ 0 h 2243367"/>
                <a:gd name="connsiteX0" fmla="*/ 92 w 2269199"/>
                <a:gd name="connsiteY0" fmla="*/ 0 h 2243367"/>
                <a:gd name="connsiteX1" fmla="*/ 2142145 w 2269199"/>
                <a:gd name="connsiteY1" fmla="*/ 0 h 2243367"/>
                <a:gd name="connsiteX2" fmla="*/ 2269199 w 2269199"/>
                <a:gd name="connsiteY2" fmla="*/ 1069276 h 2243367"/>
                <a:gd name="connsiteX3" fmla="*/ 2142145 w 2269199"/>
                <a:gd name="connsiteY3" fmla="*/ 2243367 h 2243367"/>
                <a:gd name="connsiteX4" fmla="*/ 92 w 2269199"/>
                <a:gd name="connsiteY4" fmla="*/ 2243367 h 2243367"/>
                <a:gd name="connsiteX5" fmla="*/ 89053 w 2269199"/>
                <a:gd name="connsiteY5" fmla="*/ 1081612 h 2243367"/>
                <a:gd name="connsiteX6" fmla="*/ 92 w 2269199"/>
                <a:gd name="connsiteY6" fmla="*/ 0 h 2243367"/>
                <a:gd name="connsiteX0" fmla="*/ 177 w 2269284"/>
                <a:gd name="connsiteY0" fmla="*/ 0 h 2243367"/>
                <a:gd name="connsiteX1" fmla="*/ 2142230 w 2269284"/>
                <a:gd name="connsiteY1" fmla="*/ 0 h 2243367"/>
                <a:gd name="connsiteX2" fmla="*/ 2269284 w 2269284"/>
                <a:gd name="connsiteY2" fmla="*/ 1069276 h 2243367"/>
                <a:gd name="connsiteX3" fmla="*/ 2142230 w 2269284"/>
                <a:gd name="connsiteY3" fmla="*/ 2243367 h 2243367"/>
                <a:gd name="connsiteX4" fmla="*/ 177 w 2269284"/>
                <a:gd name="connsiteY4" fmla="*/ 2243367 h 2243367"/>
                <a:gd name="connsiteX5" fmla="*/ 89138 w 2269284"/>
                <a:gd name="connsiteY5" fmla="*/ 1081612 h 2243367"/>
                <a:gd name="connsiteX6" fmla="*/ 177 w 2269284"/>
                <a:gd name="connsiteY6" fmla="*/ 0 h 2243367"/>
                <a:gd name="connsiteX0" fmla="*/ 177 w 2269284"/>
                <a:gd name="connsiteY0" fmla="*/ 0 h 2243367"/>
                <a:gd name="connsiteX1" fmla="*/ 2142230 w 2269284"/>
                <a:gd name="connsiteY1" fmla="*/ 0 h 2243367"/>
                <a:gd name="connsiteX2" fmla="*/ 2269284 w 2269284"/>
                <a:gd name="connsiteY2" fmla="*/ 1069276 h 2243367"/>
                <a:gd name="connsiteX3" fmla="*/ 2142230 w 2269284"/>
                <a:gd name="connsiteY3" fmla="*/ 2243367 h 2243367"/>
                <a:gd name="connsiteX4" fmla="*/ 177 w 2269284"/>
                <a:gd name="connsiteY4" fmla="*/ 2243367 h 2243367"/>
                <a:gd name="connsiteX5" fmla="*/ 89138 w 2269284"/>
                <a:gd name="connsiteY5" fmla="*/ 1081612 h 2243367"/>
                <a:gd name="connsiteX6" fmla="*/ 177 w 2269284"/>
                <a:gd name="connsiteY6" fmla="*/ 0 h 2243367"/>
                <a:gd name="connsiteX0" fmla="*/ 177 w 2269284"/>
                <a:gd name="connsiteY0" fmla="*/ 0 h 2243367"/>
                <a:gd name="connsiteX1" fmla="*/ 2142230 w 2269284"/>
                <a:gd name="connsiteY1" fmla="*/ 0 h 2243367"/>
                <a:gd name="connsiteX2" fmla="*/ 2269284 w 2269284"/>
                <a:gd name="connsiteY2" fmla="*/ 1069276 h 2243367"/>
                <a:gd name="connsiteX3" fmla="*/ 2142230 w 2269284"/>
                <a:gd name="connsiteY3" fmla="*/ 2243367 h 2243367"/>
                <a:gd name="connsiteX4" fmla="*/ 177 w 2269284"/>
                <a:gd name="connsiteY4" fmla="*/ 2243367 h 2243367"/>
                <a:gd name="connsiteX5" fmla="*/ 89138 w 2269284"/>
                <a:gd name="connsiteY5" fmla="*/ 1081612 h 2243367"/>
                <a:gd name="connsiteX6" fmla="*/ 177 w 2269284"/>
                <a:gd name="connsiteY6" fmla="*/ 0 h 2243367"/>
                <a:gd name="connsiteX0" fmla="*/ 177 w 2269284"/>
                <a:gd name="connsiteY0" fmla="*/ 0 h 2243367"/>
                <a:gd name="connsiteX1" fmla="*/ 2142230 w 2269284"/>
                <a:gd name="connsiteY1" fmla="*/ 0 h 2243367"/>
                <a:gd name="connsiteX2" fmla="*/ 2269284 w 2269284"/>
                <a:gd name="connsiteY2" fmla="*/ 1069276 h 2243367"/>
                <a:gd name="connsiteX3" fmla="*/ 2142230 w 2269284"/>
                <a:gd name="connsiteY3" fmla="*/ 2243367 h 2243367"/>
                <a:gd name="connsiteX4" fmla="*/ 177 w 2269284"/>
                <a:gd name="connsiteY4" fmla="*/ 2243367 h 2243367"/>
                <a:gd name="connsiteX5" fmla="*/ 89138 w 2269284"/>
                <a:gd name="connsiteY5" fmla="*/ 1081612 h 2243367"/>
                <a:gd name="connsiteX6" fmla="*/ 177 w 2269284"/>
                <a:gd name="connsiteY6" fmla="*/ 0 h 2243367"/>
                <a:gd name="connsiteX0" fmla="*/ 0 w 2269107"/>
                <a:gd name="connsiteY0" fmla="*/ 0 h 2243367"/>
                <a:gd name="connsiteX1" fmla="*/ 2142053 w 2269107"/>
                <a:gd name="connsiteY1" fmla="*/ 0 h 2243367"/>
                <a:gd name="connsiteX2" fmla="*/ 2269107 w 2269107"/>
                <a:gd name="connsiteY2" fmla="*/ 1069276 h 2243367"/>
                <a:gd name="connsiteX3" fmla="*/ 2142053 w 2269107"/>
                <a:gd name="connsiteY3" fmla="*/ 2243367 h 2243367"/>
                <a:gd name="connsiteX4" fmla="*/ 0 w 2269107"/>
                <a:gd name="connsiteY4" fmla="*/ 2243367 h 2243367"/>
                <a:gd name="connsiteX5" fmla="*/ 88961 w 2269107"/>
                <a:gd name="connsiteY5" fmla="*/ 1081612 h 2243367"/>
                <a:gd name="connsiteX6" fmla="*/ 0 w 2269107"/>
                <a:gd name="connsiteY6" fmla="*/ 0 h 2243367"/>
                <a:gd name="connsiteX0" fmla="*/ 0 w 2269107"/>
                <a:gd name="connsiteY0" fmla="*/ 0 h 2243367"/>
                <a:gd name="connsiteX1" fmla="*/ 2142053 w 2269107"/>
                <a:gd name="connsiteY1" fmla="*/ 0 h 2243367"/>
                <a:gd name="connsiteX2" fmla="*/ 2269107 w 2269107"/>
                <a:gd name="connsiteY2" fmla="*/ 1069276 h 2243367"/>
                <a:gd name="connsiteX3" fmla="*/ 2142053 w 2269107"/>
                <a:gd name="connsiteY3" fmla="*/ 2243367 h 2243367"/>
                <a:gd name="connsiteX4" fmla="*/ 0 w 2269107"/>
                <a:gd name="connsiteY4" fmla="*/ 2243367 h 2243367"/>
                <a:gd name="connsiteX5" fmla="*/ 127596 w 2269107"/>
                <a:gd name="connsiteY5" fmla="*/ 1125554 h 2243367"/>
                <a:gd name="connsiteX6" fmla="*/ 0 w 2269107"/>
                <a:gd name="connsiteY6" fmla="*/ 0 h 2243367"/>
                <a:gd name="connsiteX0" fmla="*/ 0 w 2269107"/>
                <a:gd name="connsiteY0" fmla="*/ 0 h 2243367"/>
                <a:gd name="connsiteX1" fmla="*/ 2142053 w 2269107"/>
                <a:gd name="connsiteY1" fmla="*/ 0 h 2243367"/>
                <a:gd name="connsiteX2" fmla="*/ 2269107 w 2269107"/>
                <a:gd name="connsiteY2" fmla="*/ 1069276 h 2243367"/>
                <a:gd name="connsiteX3" fmla="*/ 2142053 w 2269107"/>
                <a:gd name="connsiteY3" fmla="*/ 2243367 h 2243367"/>
                <a:gd name="connsiteX4" fmla="*/ 0 w 2269107"/>
                <a:gd name="connsiteY4" fmla="*/ 2243367 h 2243367"/>
                <a:gd name="connsiteX5" fmla="*/ 127596 w 2269107"/>
                <a:gd name="connsiteY5" fmla="*/ 1125554 h 2243367"/>
                <a:gd name="connsiteX6" fmla="*/ 0 w 2269107"/>
                <a:gd name="connsiteY6" fmla="*/ 0 h 2243367"/>
                <a:gd name="connsiteX0" fmla="*/ 0 w 2318781"/>
                <a:gd name="connsiteY0" fmla="*/ 0 h 2243367"/>
                <a:gd name="connsiteX1" fmla="*/ 2142053 w 2318781"/>
                <a:gd name="connsiteY1" fmla="*/ 0 h 2243367"/>
                <a:gd name="connsiteX2" fmla="*/ 2318781 w 2318781"/>
                <a:gd name="connsiteY2" fmla="*/ 1118711 h 2243367"/>
                <a:gd name="connsiteX3" fmla="*/ 2142053 w 2318781"/>
                <a:gd name="connsiteY3" fmla="*/ 2243367 h 2243367"/>
                <a:gd name="connsiteX4" fmla="*/ 0 w 2318781"/>
                <a:gd name="connsiteY4" fmla="*/ 2243367 h 2243367"/>
                <a:gd name="connsiteX5" fmla="*/ 127596 w 2318781"/>
                <a:gd name="connsiteY5" fmla="*/ 1125554 h 2243367"/>
                <a:gd name="connsiteX6" fmla="*/ 0 w 2318781"/>
                <a:gd name="connsiteY6" fmla="*/ 0 h 22433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18781" h="2243367">
                  <a:moveTo>
                    <a:pt x="0" y="0"/>
                  </a:moveTo>
                  <a:lnTo>
                    <a:pt x="2142053" y="0"/>
                  </a:lnTo>
                  <a:lnTo>
                    <a:pt x="2318781" y="1118711"/>
                  </a:lnTo>
                  <a:lnTo>
                    <a:pt x="2142053" y="2243367"/>
                  </a:lnTo>
                  <a:lnTo>
                    <a:pt x="0" y="2243367"/>
                  </a:lnTo>
                  <a:lnTo>
                    <a:pt x="127596" y="1125554"/>
                  </a:lnTo>
                  <a:cubicBezTo>
                    <a:pt x="63798" y="562777"/>
                    <a:pt x="24134" y="362401"/>
                    <a:pt x="0" y="0"/>
                  </a:cubicBezTo>
                  <a:close/>
                </a:path>
              </a:pathLst>
            </a:custGeom>
            <a:solidFill>
              <a:schemeClr val="accent4">
                <a:lumMod val="20000"/>
                <a:lumOff val="80000"/>
              </a:schemeClr>
            </a:solidFill>
            <a:ln w="9525" cap="flat" cmpd="sng">
              <a:noFill/>
              <a:prstDash val="solid"/>
              <a:round/>
              <a:headEnd type="none" w="sm" len="sm"/>
              <a:tailEnd type="none" w="sm" len="sm"/>
            </a:ln>
          </p:spPr>
          <p:txBody>
            <a:bodyPr spcFirstLastPara="1" wrap="square" lIns="251999" tIns="180000" rIns="180000" bIns="180000" anchor="t" anchorCtr="0">
              <a:noAutofit/>
            </a:bodyPr>
            <a:lstStyle/>
            <a:p>
              <a:pPr>
                <a:spcBef>
                  <a:spcPts val="300"/>
                </a:spcBef>
                <a:spcAft>
                  <a:spcPts val="300"/>
                </a:spcAft>
                <a:buSzPts val="900"/>
                <a:defRPr/>
              </a:pPr>
              <a:r>
                <a:rPr lang="fi-FI" sz="1100" b="1" dirty="0">
                  <a:sym typeface="Montserrat"/>
                </a:rPr>
                <a:t>Seurannan ja mittareiden valinta</a:t>
              </a:r>
              <a:endParaRPr lang="fi-FI" sz="1100" b="1" dirty="0">
                <a:ea typeface="Montserrat"/>
                <a:cs typeface="Montserrat"/>
                <a:sym typeface="Montserrat"/>
              </a:endParaRPr>
            </a:p>
            <a:p>
              <a:pPr marL="171450" indent="-108000">
                <a:spcBef>
                  <a:spcPts val="300"/>
                </a:spcBef>
                <a:buSzPts val="900"/>
                <a:buFont typeface="Arial" panose="020B0604020202020204" pitchFamily="34" charset="0"/>
                <a:buChar char="•"/>
                <a:defRPr/>
              </a:pPr>
              <a:r>
                <a:rPr lang="fi-FI" sz="1100" dirty="0">
                  <a:sym typeface="Montserrat"/>
                </a:rPr>
                <a:t>Mitkä ovat tärkeimmät mittarit, joiden avulla kunta­strategian tavoitteita ja tärkeimpiä teemoja mitataan?</a:t>
              </a:r>
              <a:endParaRPr lang="fi-FI" sz="1100" dirty="0"/>
            </a:p>
            <a:p>
              <a:pPr marL="171450" indent="-108000">
                <a:spcBef>
                  <a:spcPts val="300"/>
                </a:spcBef>
                <a:buSzPts val="900"/>
                <a:buFont typeface="Arial" panose="020B0604020202020204" pitchFamily="34" charset="0"/>
                <a:buChar char="•"/>
                <a:defRPr/>
              </a:pPr>
              <a:r>
                <a:rPr lang="fi-FI" sz="1100" dirty="0">
                  <a:sym typeface="Montserrat"/>
                </a:rPr>
                <a:t>Miten varmistamme strategian rullaavan vaikuttavuuden ja seurannan?</a:t>
              </a:r>
              <a:endParaRPr lang="fi-FI" sz="1100" dirty="0"/>
            </a:p>
          </p:txBody>
        </p:sp>
      </p:grpSp>
      <p:grpSp>
        <p:nvGrpSpPr>
          <p:cNvPr id="22" name="Ryhmä 21" descr="Prosessin neljännen eli viimeisen vaiheen kuvaus ">
            <a:extLst>
              <a:ext uri="{FF2B5EF4-FFF2-40B4-BE49-F238E27FC236}">
                <a16:creationId xmlns:a16="http://schemas.microsoft.com/office/drawing/2014/main" id="{0EC8C258-8738-43B2-0F2B-69DDAEC2870B}"/>
              </a:ext>
            </a:extLst>
          </p:cNvPr>
          <p:cNvGrpSpPr/>
          <p:nvPr/>
        </p:nvGrpSpPr>
        <p:grpSpPr>
          <a:xfrm>
            <a:off x="9003943" y="1627446"/>
            <a:ext cx="2641005" cy="2816376"/>
            <a:chOff x="9003943" y="1627446"/>
            <a:chExt cx="2641005" cy="2816376"/>
          </a:xfrm>
        </p:grpSpPr>
        <p:sp>
          <p:nvSpPr>
            <p:cNvPr id="12" name="Google Shape;654;g1949cefd37d_0_0">
              <a:extLst>
                <a:ext uri="{FF2B5EF4-FFF2-40B4-BE49-F238E27FC236}">
                  <a16:creationId xmlns:a16="http://schemas.microsoft.com/office/drawing/2014/main" id="{04EFB709-7579-EA34-556E-1BEB24449A25}"/>
                </a:ext>
              </a:extLst>
            </p:cNvPr>
            <p:cNvSpPr/>
            <p:nvPr/>
          </p:nvSpPr>
          <p:spPr>
            <a:xfrm>
              <a:off x="9105320" y="1627446"/>
              <a:ext cx="1820137" cy="586516"/>
            </a:xfrm>
            <a:prstGeom prst="rect">
              <a:avLst/>
            </a:prstGeom>
            <a:noFill/>
            <a:ln>
              <a:noFill/>
            </a:ln>
          </p:spPr>
          <p:txBody>
            <a:bodyPr spcFirstLastPara="1" wrap="square" lIns="91400" tIns="45700" rIns="91400" bIns="45700" anchor="b" anchorCtr="0">
              <a:noAutofit/>
            </a:bodyPr>
            <a:lstStyle/>
            <a:p>
              <a:pPr marL="0" marR="0" lvl="0" indent="0" algn="l" defTabSz="914400" rtl="0" eaLnBrk="1" fontAlgn="auto" latinLnBrk="0" hangingPunct="1">
                <a:lnSpc>
                  <a:spcPct val="90000"/>
                </a:lnSpc>
                <a:spcBef>
                  <a:spcPts val="0"/>
                </a:spcBef>
                <a:spcAft>
                  <a:spcPts val="0"/>
                </a:spcAft>
                <a:buClr>
                  <a:srgbClr val="000000"/>
                </a:buClr>
                <a:buSzPts val="1000"/>
                <a:buFont typeface="Arial"/>
                <a:buNone/>
                <a:tabLst/>
                <a:defRPr/>
              </a:pPr>
              <a:r>
                <a:rPr lang="fi-FI" sz="1400" b="1" dirty="0">
                  <a:ea typeface="Montserrat"/>
                  <a:cs typeface="Montserrat"/>
                  <a:sym typeface="Montserrat"/>
                </a:rPr>
                <a:t>Kuntastrategian </a:t>
              </a:r>
            </a:p>
            <a:p>
              <a:pPr marL="0" marR="0" lvl="0" indent="0" algn="l" defTabSz="914400" rtl="0" eaLnBrk="1" fontAlgn="auto" latinLnBrk="0" hangingPunct="1">
                <a:lnSpc>
                  <a:spcPct val="90000"/>
                </a:lnSpc>
                <a:spcBef>
                  <a:spcPts val="0"/>
                </a:spcBef>
                <a:spcAft>
                  <a:spcPts val="0"/>
                </a:spcAft>
                <a:buClr>
                  <a:srgbClr val="000000"/>
                </a:buClr>
                <a:buSzPts val="1000"/>
                <a:buFont typeface="Arial"/>
                <a:buNone/>
                <a:tabLst/>
                <a:defRPr/>
              </a:pPr>
              <a:r>
                <a:rPr lang="fi-FI" sz="1400" b="1" dirty="0">
                  <a:ea typeface="Montserrat"/>
                  <a:cs typeface="Montserrat"/>
                  <a:sym typeface="Montserrat"/>
                </a:rPr>
                <a:t>viimeistely</a:t>
              </a:r>
              <a:endParaRPr kumimoji="0" lang="fi-FI" sz="1100" b="0" i="0" u="none" strike="noStrike" kern="0" cap="none" spc="0" normalizeH="0" baseline="0" noProof="0" dirty="0">
                <a:ln>
                  <a:noFill/>
                </a:ln>
                <a:effectLst/>
                <a:uLnTx/>
                <a:uFillTx/>
                <a:ea typeface="Montserrat"/>
                <a:cs typeface="Montserrat"/>
                <a:sym typeface="Montserrat"/>
              </a:endParaRPr>
            </a:p>
          </p:txBody>
        </p:sp>
        <p:sp>
          <p:nvSpPr>
            <p:cNvPr id="17" name="Google Shape;663;g1949cefd37d_0_0">
              <a:extLst>
                <a:ext uri="{FF2B5EF4-FFF2-40B4-BE49-F238E27FC236}">
                  <a16:creationId xmlns:a16="http://schemas.microsoft.com/office/drawing/2014/main" id="{7760A72A-625D-4DB4-F0D2-72D99A233367}"/>
                </a:ext>
              </a:extLst>
            </p:cNvPr>
            <p:cNvSpPr/>
            <p:nvPr/>
          </p:nvSpPr>
          <p:spPr>
            <a:xfrm>
              <a:off x="9003943" y="2298519"/>
              <a:ext cx="2641005" cy="2145303"/>
            </a:xfrm>
            <a:custGeom>
              <a:avLst/>
              <a:gdLst>
                <a:gd name="connsiteX0" fmla="*/ 0 w 2641005"/>
                <a:gd name="connsiteY0" fmla="*/ 0 h 2145303"/>
                <a:gd name="connsiteX1" fmla="*/ 2641005 w 2641005"/>
                <a:gd name="connsiteY1" fmla="*/ 0 h 2145303"/>
                <a:gd name="connsiteX2" fmla="*/ 2641005 w 2641005"/>
                <a:gd name="connsiteY2" fmla="*/ 2145303 h 2145303"/>
                <a:gd name="connsiteX3" fmla="*/ 0 w 2641005"/>
                <a:gd name="connsiteY3" fmla="*/ 2145303 h 2145303"/>
                <a:gd name="connsiteX4" fmla="*/ 0 w 2641005"/>
                <a:gd name="connsiteY4" fmla="*/ 0 h 2145303"/>
                <a:gd name="connsiteX0" fmla="*/ 14271 w 2655276"/>
                <a:gd name="connsiteY0" fmla="*/ 0 h 2145303"/>
                <a:gd name="connsiteX1" fmla="*/ 2655276 w 2655276"/>
                <a:gd name="connsiteY1" fmla="*/ 0 h 2145303"/>
                <a:gd name="connsiteX2" fmla="*/ 2655276 w 2655276"/>
                <a:gd name="connsiteY2" fmla="*/ 2145303 h 2145303"/>
                <a:gd name="connsiteX3" fmla="*/ 14271 w 2655276"/>
                <a:gd name="connsiteY3" fmla="*/ 2145303 h 2145303"/>
                <a:gd name="connsiteX4" fmla="*/ 0 w 2655276"/>
                <a:gd name="connsiteY4" fmla="*/ 1037474 h 2145303"/>
                <a:gd name="connsiteX5" fmla="*/ 14271 w 2655276"/>
                <a:gd name="connsiteY5" fmla="*/ 0 h 2145303"/>
                <a:gd name="connsiteX0" fmla="*/ 0 w 2641005"/>
                <a:gd name="connsiteY0" fmla="*/ 0 h 2145303"/>
                <a:gd name="connsiteX1" fmla="*/ 2641005 w 2641005"/>
                <a:gd name="connsiteY1" fmla="*/ 0 h 2145303"/>
                <a:gd name="connsiteX2" fmla="*/ 2641005 w 2641005"/>
                <a:gd name="connsiteY2" fmla="*/ 2145303 h 2145303"/>
                <a:gd name="connsiteX3" fmla="*/ 0 w 2641005"/>
                <a:gd name="connsiteY3" fmla="*/ 2145303 h 2145303"/>
                <a:gd name="connsiteX4" fmla="*/ 91237 w 2641005"/>
                <a:gd name="connsiteY4" fmla="*/ 1043336 h 2145303"/>
                <a:gd name="connsiteX5" fmla="*/ 0 w 2641005"/>
                <a:gd name="connsiteY5" fmla="*/ 0 h 21453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41005" h="2145303">
                  <a:moveTo>
                    <a:pt x="0" y="0"/>
                  </a:moveTo>
                  <a:lnTo>
                    <a:pt x="2641005" y="0"/>
                  </a:lnTo>
                  <a:lnTo>
                    <a:pt x="2641005" y="2145303"/>
                  </a:lnTo>
                  <a:lnTo>
                    <a:pt x="0" y="2145303"/>
                  </a:lnTo>
                  <a:lnTo>
                    <a:pt x="91237" y="1043336"/>
                  </a:lnTo>
                  <a:lnTo>
                    <a:pt x="0" y="0"/>
                  </a:lnTo>
                  <a:close/>
                </a:path>
              </a:pathLst>
            </a:custGeom>
            <a:solidFill>
              <a:schemeClr val="accent4">
                <a:lumMod val="20000"/>
                <a:lumOff val="80000"/>
              </a:schemeClr>
            </a:solidFill>
            <a:ln w="9525" cap="flat" cmpd="sng">
              <a:noFill/>
              <a:prstDash val="solid"/>
              <a:round/>
              <a:headEnd type="none" w="sm" len="sm"/>
              <a:tailEnd type="none" w="sm" len="sm"/>
            </a:ln>
          </p:spPr>
          <p:txBody>
            <a:bodyPr spcFirstLastPara="1" wrap="square" lIns="324000" tIns="180000" rIns="180000" bIns="180000" anchor="t" anchorCtr="0">
              <a:noAutofit/>
            </a:bodyPr>
            <a:lstStyle/>
            <a:p>
              <a:pPr>
                <a:spcBef>
                  <a:spcPts val="300"/>
                </a:spcBef>
                <a:spcAft>
                  <a:spcPts val="300"/>
                </a:spcAft>
                <a:buSzPts val="900"/>
                <a:defRPr/>
              </a:pPr>
              <a:r>
                <a:rPr lang="fi-FI" sz="1100" b="1" kern="0" dirty="0">
                  <a:cs typeface="Arial"/>
                  <a:sym typeface="Montserrat"/>
                </a:rPr>
                <a:t>”</a:t>
              </a:r>
              <a:r>
                <a:rPr kumimoji="0" lang="fi-FI" sz="1100" b="1" i="0" u="none" strike="noStrike" kern="0" cap="none" spc="0" normalizeH="0" baseline="0" noProof="0" dirty="0">
                  <a:ln>
                    <a:noFill/>
                  </a:ln>
                  <a:effectLst/>
                  <a:uLnTx/>
                  <a:uFillTx/>
                  <a:cs typeface="Arial"/>
                  <a:sym typeface="Montserrat"/>
                </a:rPr>
                <a:t>Vaikutusmalli</a:t>
              </a:r>
              <a:r>
                <a:rPr lang="fi-FI" sz="1100" b="1" kern="0" dirty="0">
                  <a:cs typeface="Arial"/>
                  <a:sym typeface="Montserrat"/>
                </a:rPr>
                <a:t>”</a:t>
              </a:r>
              <a:endParaRPr lang="fi-FI" sz="1100" dirty="0">
                <a:sym typeface="Montserrat"/>
              </a:endParaRPr>
            </a:p>
            <a:p>
              <a:pPr>
                <a:spcBef>
                  <a:spcPts val="300"/>
                </a:spcBef>
                <a:buSzPts val="900"/>
                <a:defRPr/>
              </a:pPr>
              <a:r>
                <a:rPr lang="fi-FI" sz="1100" dirty="0"/>
                <a:t>Työpajojen jälkeen strategian viimeistelyssä on tärkeää huomioida: </a:t>
              </a:r>
            </a:p>
            <a:p>
              <a:pPr marL="171450" indent="-108000">
                <a:spcBef>
                  <a:spcPts val="300"/>
                </a:spcBef>
                <a:buSzPts val="900"/>
                <a:buFont typeface="Arial" panose="020B0604020202020204" pitchFamily="34" charset="0"/>
                <a:buChar char="•"/>
                <a:defRPr/>
              </a:pPr>
              <a:r>
                <a:rPr lang="fi-FI" sz="1100" dirty="0"/>
                <a:t>Onko</a:t>
              </a:r>
              <a:r>
                <a:rPr lang="fi-FI" sz="1100" dirty="0">
                  <a:sym typeface="Montserrat"/>
                </a:rPr>
                <a:t> muodostettu selkeät ja loogiset vaikutuspolut tavoittei­den ja toimenpiteiden välille?</a:t>
              </a:r>
              <a:endParaRPr lang="fi-FI" dirty="0"/>
            </a:p>
            <a:p>
              <a:pPr marL="171450" indent="-108000">
                <a:spcBef>
                  <a:spcPts val="300"/>
                </a:spcBef>
                <a:buSzPts val="900"/>
                <a:buFont typeface="Arial" panose="020B0604020202020204" pitchFamily="34" charset="0"/>
                <a:buChar char="•"/>
                <a:defRPr/>
              </a:pPr>
              <a:r>
                <a:rPr lang="fi-FI" sz="1100" dirty="0">
                  <a:sym typeface="Montserrat"/>
                </a:rPr>
                <a:t>Onko varmistettu, että kunnassa mitataan oikeita asioita?</a:t>
              </a:r>
              <a:endParaRPr lang="fi-FI" sz="1100" dirty="0"/>
            </a:p>
          </p:txBody>
        </p:sp>
      </p:grpSp>
      <p:sp>
        <p:nvSpPr>
          <p:cNvPr id="41" name="Suorakulmio 40">
            <a:extLst>
              <a:ext uri="{FF2B5EF4-FFF2-40B4-BE49-F238E27FC236}">
                <a16:creationId xmlns:a16="http://schemas.microsoft.com/office/drawing/2014/main" id="{F0ACFDC4-8694-C243-F9B3-E41FF8BF63A6}"/>
              </a:ext>
              <a:ext uri="{C183D7F6-B498-43B3-948B-1728B52AA6E4}">
                <adec:decorative xmlns:adec="http://schemas.microsoft.com/office/drawing/2017/decorative" val="1"/>
              </a:ext>
            </a:extLst>
          </p:cNvPr>
          <p:cNvSpPr/>
          <p:nvPr/>
        </p:nvSpPr>
        <p:spPr>
          <a:xfrm>
            <a:off x="1283677" y="4912639"/>
            <a:ext cx="3323493" cy="1737849"/>
          </a:xfrm>
          <a:prstGeom prst="rect">
            <a:avLst/>
          </a:prstGeom>
          <a:noFill/>
          <a:ln w="50800">
            <a:solidFill>
              <a:schemeClr val="accent4">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26" name="TextBox 25">
            <a:extLst>
              <a:ext uri="{FF2B5EF4-FFF2-40B4-BE49-F238E27FC236}">
                <a16:creationId xmlns:a16="http://schemas.microsoft.com/office/drawing/2014/main" id="{D1A8B207-F7AE-BCAF-0FAE-E22F20628AB9}"/>
              </a:ext>
            </a:extLst>
          </p:cNvPr>
          <p:cNvSpPr txBox="1"/>
          <p:nvPr/>
        </p:nvSpPr>
        <p:spPr>
          <a:xfrm>
            <a:off x="1376938" y="4937204"/>
            <a:ext cx="3117881" cy="1643003"/>
          </a:xfrm>
          <a:prstGeom prst="flowChartAlternateProcess">
            <a:avLst/>
          </a:prstGeom>
          <a:noFill/>
          <a:ln w="50800">
            <a:noFill/>
          </a:ln>
        </p:spPr>
        <p:txBody>
          <a:bodyPr wrap="square" rtlCol="0">
            <a:spAutoFit/>
          </a:bodyPr>
          <a:lstStyle/>
          <a:p>
            <a:pPr algn="l">
              <a:spcAft>
                <a:spcPts val="300"/>
              </a:spcAft>
            </a:pPr>
            <a:r>
              <a:rPr lang="fi-FI" sz="1100" b="1" dirty="0"/>
              <a:t>Valmistautuminen</a:t>
            </a:r>
            <a:endParaRPr lang="fi-FI" sz="1100" dirty="0"/>
          </a:p>
          <a:p>
            <a:pPr marL="171450" indent="-171450">
              <a:buSzPts val="900"/>
              <a:buFont typeface="Arial" panose="020B0604020202020204" pitchFamily="34" charset="0"/>
              <a:buChar char="•"/>
              <a:defRPr/>
            </a:pPr>
            <a:r>
              <a:rPr lang="fi-FI" sz="1100" dirty="0"/>
              <a:t>Alustavan ”valikon” tai viitekehyksen valmistelu mahdollisista teemoista</a:t>
            </a:r>
          </a:p>
          <a:p>
            <a:pPr marL="171450" indent="-171450">
              <a:buSzPts val="900"/>
              <a:buFont typeface="Arial" panose="020B0604020202020204" pitchFamily="34" charset="0"/>
              <a:buChar char="•"/>
              <a:defRPr/>
            </a:pPr>
            <a:r>
              <a:rPr lang="fi-FI" sz="1100" dirty="0"/>
              <a:t>Ennakkomateriaali</a:t>
            </a:r>
          </a:p>
          <a:p>
            <a:pPr marL="171450" indent="-171450">
              <a:buSzPts val="900"/>
              <a:buFont typeface="Arial" panose="020B0604020202020204" pitchFamily="34" charset="0"/>
              <a:buChar char="•"/>
              <a:defRPr/>
            </a:pPr>
            <a:r>
              <a:rPr lang="fi-FI" sz="1100" dirty="0"/>
              <a:t>Ennakkotehtävä: toimintaympäristöanalyysin pohjalta (alusta priorisointi tärkeimmistä teemoista ja tavoitteista), mihin voimme vaikuttaa?</a:t>
            </a:r>
          </a:p>
        </p:txBody>
      </p:sp>
      <p:sp>
        <p:nvSpPr>
          <p:cNvPr id="42" name="Suorakulmio 41">
            <a:extLst>
              <a:ext uri="{FF2B5EF4-FFF2-40B4-BE49-F238E27FC236}">
                <a16:creationId xmlns:a16="http://schemas.microsoft.com/office/drawing/2014/main" id="{28665BA4-37DF-A9AF-3563-D8C9ADC9869D}"/>
              </a:ext>
              <a:ext uri="{C183D7F6-B498-43B3-948B-1728B52AA6E4}">
                <adec:decorative xmlns:adec="http://schemas.microsoft.com/office/drawing/2017/decorative" val="1"/>
              </a:ext>
            </a:extLst>
          </p:cNvPr>
          <p:cNvSpPr/>
          <p:nvPr/>
        </p:nvSpPr>
        <p:spPr>
          <a:xfrm>
            <a:off x="4911969" y="4912639"/>
            <a:ext cx="3997084" cy="1623641"/>
          </a:xfrm>
          <a:prstGeom prst="rect">
            <a:avLst/>
          </a:prstGeom>
          <a:noFill/>
          <a:ln w="50800">
            <a:solidFill>
              <a:schemeClr val="accent4">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27" name="TextBox 26">
            <a:extLst>
              <a:ext uri="{FF2B5EF4-FFF2-40B4-BE49-F238E27FC236}">
                <a16:creationId xmlns:a16="http://schemas.microsoft.com/office/drawing/2014/main" id="{CEF733C2-E37D-1898-7D5A-83C823F8B9E1}"/>
              </a:ext>
            </a:extLst>
          </p:cNvPr>
          <p:cNvSpPr txBox="1"/>
          <p:nvPr/>
        </p:nvSpPr>
        <p:spPr>
          <a:xfrm>
            <a:off x="5003267" y="4912640"/>
            <a:ext cx="3905786" cy="1455718"/>
          </a:xfrm>
          <a:prstGeom prst="flowChartAlternateProcess">
            <a:avLst/>
          </a:prstGeom>
          <a:noFill/>
          <a:ln w="50800">
            <a:noFill/>
          </a:ln>
        </p:spPr>
        <p:txBody>
          <a:bodyPr wrap="square" rtlCol="0">
            <a:spAutoFit/>
          </a:bodyPr>
          <a:lstStyle/>
          <a:p>
            <a:pPr algn="l">
              <a:spcAft>
                <a:spcPts val="300"/>
              </a:spcAft>
            </a:pPr>
            <a:r>
              <a:rPr lang="fi-FI" sz="1100" b="1" dirty="0"/>
              <a:t>Valmistautuminen</a:t>
            </a:r>
            <a:endParaRPr lang="fi-FI" sz="1100" dirty="0"/>
          </a:p>
          <a:p>
            <a:pPr marL="171450" indent="-171450">
              <a:buSzPts val="900"/>
              <a:buFont typeface="Arial" panose="020B0604020202020204" pitchFamily="34" charset="0"/>
              <a:buChar char="•"/>
              <a:defRPr/>
            </a:pPr>
            <a:r>
              <a:rPr lang="fi-FI" sz="1100" dirty="0"/>
              <a:t>1. työpajan tavoitteiden ja teemojen jäsentely sekä alustavan ”valikon” valmistelu mahdollisista mittareista</a:t>
            </a:r>
          </a:p>
          <a:p>
            <a:pPr marL="171450" indent="-171450">
              <a:buSzPts val="900"/>
              <a:buFont typeface="Arial" panose="020B0604020202020204" pitchFamily="34" charset="0"/>
              <a:buChar char="•"/>
              <a:defRPr/>
            </a:pPr>
            <a:r>
              <a:rPr lang="fi-FI" sz="1100" dirty="0"/>
              <a:t>Ennakkomateriaali </a:t>
            </a:r>
          </a:p>
          <a:p>
            <a:pPr marL="171450" indent="-171450">
              <a:buSzPts val="900"/>
              <a:buFont typeface="Arial" panose="020B0604020202020204" pitchFamily="34" charset="0"/>
              <a:buChar char="•"/>
              <a:defRPr/>
            </a:pPr>
            <a:r>
              <a:rPr lang="fi-FI" sz="1100" dirty="0"/>
              <a:t>Ennakkotehtävä 1. työpajan perusteella a) sisällöistä, joihin strategian mittarit tulisi kiinnittää ja ko. sisältöihin b) mittareista, joita tulisi valita.</a:t>
            </a:r>
          </a:p>
        </p:txBody>
      </p:sp>
      <p:sp>
        <p:nvSpPr>
          <p:cNvPr id="4" name="Tekstiruutu 3">
            <a:extLst>
              <a:ext uri="{FF2B5EF4-FFF2-40B4-BE49-F238E27FC236}">
                <a16:creationId xmlns:a16="http://schemas.microsoft.com/office/drawing/2014/main" id="{60440C43-89F6-ACB9-593A-BB8D6DEA1FB9}"/>
              </a:ext>
            </a:extLst>
          </p:cNvPr>
          <p:cNvSpPr txBox="1"/>
          <p:nvPr/>
        </p:nvSpPr>
        <p:spPr>
          <a:xfrm>
            <a:off x="9053105" y="4995137"/>
            <a:ext cx="3066069" cy="1223412"/>
          </a:xfrm>
          <a:prstGeom prst="rect">
            <a:avLst/>
          </a:prstGeom>
          <a:noFill/>
        </p:spPr>
        <p:txBody>
          <a:bodyPr wrap="square" rtlCol="0">
            <a:spAutoFit/>
          </a:bodyPr>
          <a:lstStyle/>
          <a:p>
            <a:r>
              <a:rPr lang="fi-FI" sz="1050" b="1" dirty="0"/>
              <a:t>Huom! </a:t>
            </a:r>
            <a:r>
              <a:rPr lang="fi-FI" sz="1000" dirty="0"/>
              <a:t>Näiden vaiheiden välillä voi kunnassa halutessaan järjestää esimerkiksi asukas- tai erityisryhmien kuulemisia. Avointen keskustelujen kautta syntyy aitoa sitoutumista ja strategian sisällöt jatkojalostuvat. Strategian laatimisen ydinryhmä kokoontuu muokkaamaan strategian sisältöjä strategiaprosessin aikana. </a:t>
            </a:r>
            <a:endParaRPr lang="fi-FI" sz="1050" dirty="0"/>
          </a:p>
        </p:txBody>
      </p:sp>
      <p:sp>
        <p:nvSpPr>
          <p:cNvPr id="51" name="Text Placeholder 3">
            <a:extLst>
              <a:ext uri="{FF2B5EF4-FFF2-40B4-BE49-F238E27FC236}">
                <a16:creationId xmlns:a16="http://schemas.microsoft.com/office/drawing/2014/main" id="{C0DDCB6A-A4C8-5353-ACDC-7C7B82EFF016}"/>
              </a:ext>
            </a:extLst>
          </p:cNvPr>
          <p:cNvSpPr txBox="1">
            <a:spLocks/>
          </p:cNvSpPr>
          <p:nvPr/>
        </p:nvSpPr>
        <p:spPr>
          <a:xfrm>
            <a:off x="195220" y="6356350"/>
            <a:ext cx="11125767" cy="294139"/>
          </a:xfrm>
          <a:prstGeom prst="rect">
            <a:avLst/>
          </a:prstGeom>
        </p:spPr>
        <p:txBody>
          <a:bodyPr anchor="b" anchorCtr="0"/>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i-FI" sz="1200" dirty="0">
                <a:cs typeface="Calibri"/>
              </a:rPr>
              <a:t>Lähde:</a:t>
            </a:r>
            <a:br>
              <a:rPr lang="fi-FI" sz="1200" dirty="0">
                <a:cs typeface="Calibri"/>
              </a:rPr>
            </a:br>
            <a:r>
              <a:rPr lang="fi-FI" sz="1200" dirty="0">
                <a:cs typeface="Calibri"/>
              </a:rPr>
              <a:t>MDI 2024</a:t>
            </a:r>
            <a:endParaRPr lang="fi-FI" sz="1200" dirty="0"/>
          </a:p>
        </p:txBody>
      </p:sp>
      <p:pic>
        <p:nvPicPr>
          <p:cNvPr id="40" name="Kuva 39">
            <a:extLst>
              <a:ext uri="{FF2B5EF4-FFF2-40B4-BE49-F238E27FC236}">
                <a16:creationId xmlns:a16="http://schemas.microsoft.com/office/drawing/2014/main" id="{EF51116F-9E7B-18E1-FFD5-854D6BDAE925}"/>
              </a:ext>
              <a:ext uri="{C183D7F6-B498-43B3-948B-1728B52AA6E4}">
                <adec:decorative xmlns:adec="http://schemas.microsoft.com/office/drawing/2017/decorative" val="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905999" y="6423633"/>
            <a:ext cx="2069123" cy="226856"/>
          </a:xfrm>
          <a:prstGeom prst="rect">
            <a:avLst/>
          </a:prstGeom>
        </p:spPr>
      </p:pic>
      <p:grpSp>
        <p:nvGrpSpPr>
          <p:cNvPr id="34" name="Ryhmä 33">
            <a:extLst>
              <a:ext uri="{FF2B5EF4-FFF2-40B4-BE49-F238E27FC236}">
                <a16:creationId xmlns:a16="http://schemas.microsoft.com/office/drawing/2014/main" id="{B0D23766-6C1B-5227-9626-34290390004B}"/>
              </a:ext>
              <a:ext uri="{C183D7F6-B498-43B3-948B-1728B52AA6E4}">
                <adec:decorative xmlns:adec="http://schemas.microsoft.com/office/drawing/2017/decorative" val="1"/>
              </a:ext>
            </a:extLst>
          </p:cNvPr>
          <p:cNvGrpSpPr/>
          <p:nvPr/>
        </p:nvGrpSpPr>
        <p:grpSpPr>
          <a:xfrm>
            <a:off x="250581" y="2736784"/>
            <a:ext cx="420355" cy="1384431"/>
            <a:chOff x="765225" y="242307"/>
            <a:chExt cx="420355" cy="1384431"/>
          </a:xfrm>
        </p:grpSpPr>
        <p:grpSp>
          <p:nvGrpSpPr>
            <p:cNvPr id="35" name="Ryhmä 34">
              <a:extLst>
                <a:ext uri="{FF2B5EF4-FFF2-40B4-BE49-F238E27FC236}">
                  <a16:creationId xmlns:a16="http://schemas.microsoft.com/office/drawing/2014/main" id="{B2C46E80-B9CC-A083-D118-A5C058BA9636}"/>
                </a:ext>
              </a:extLst>
            </p:cNvPr>
            <p:cNvGrpSpPr/>
            <p:nvPr/>
          </p:nvGrpSpPr>
          <p:grpSpPr>
            <a:xfrm>
              <a:off x="765225" y="242307"/>
              <a:ext cx="373694" cy="1384431"/>
              <a:chOff x="765225" y="242307"/>
              <a:chExt cx="373694" cy="1384431"/>
            </a:xfrm>
          </p:grpSpPr>
          <p:sp>
            <p:nvSpPr>
              <p:cNvPr id="37" name="Ellipsi 36">
                <a:extLst>
                  <a:ext uri="{FF2B5EF4-FFF2-40B4-BE49-F238E27FC236}">
                    <a16:creationId xmlns:a16="http://schemas.microsoft.com/office/drawing/2014/main" id="{3C7D92CB-A765-8103-E6BF-ECBCC63AFF47}"/>
                  </a:ext>
                </a:extLst>
              </p:cNvPr>
              <p:cNvSpPr/>
              <p:nvPr/>
            </p:nvSpPr>
            <p:spPr>
              <a:xfrm>
                <a:off x="765225" y="242307"/>
                <a:ext cx="373694" cy="373694"/>
              </a:xfrm>
              <a:prstGeom prst="ellipse">
                <a:avLst/>
              </a:prstGeom>
              <a:solidFill>
                <a:schemeClr val="accent4">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38" name="Ellipsi 37">
                <a:extLst>
                  <a:ext uri="{FF2B5EF4-FFF2-40B4-BE49-F238E27FC236}">
                    <a16:creationId xmlns:a16="http://schemas.microsoft.com/office/drawing/2014/main" id="{D5EFA112-D180-E3E1-4D1E-3C727C5FBB6F}"/>
                  </a:ext>
                </a:extLst>
              </p:cNvPr>
              <p:cNvSpPr/>
              <p:nvPr/>
            </p:nvSpPr>
            <p:spPr>
              <a:xfrm>
                <a:off x="765225" y="747675"/>
                <a:ext cx="373694" cy="373694"/>
              </a:xfrm>
              <a:prstGeom prst="ellipse">
                <a:avLst/>
              </a:prstGeom>
              <a:solidFill>
                <a:schemeClr val="accent4">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sz="6000" b="1" dirty="0">
                  <a:solidFill>
                    <a:srgbClr val="105F72"/>
                  </a:solidFill>
                </a:endParaRPr>
              </a:p>
            </p:txBody>
          </p:sp>
          <p:sp>
            <p:nvSpPr>
              <p:cNvPr id="39" name="Ellipsi 38">
                <a:extLst>
                  <a:ext uri="{FF2B5EF4-FFF2-40B4-BE49-F238E27FC236}">
                    <a16:creationId xmlns:a16="http://schemas.microsoft.com/office/drawing/2014/main" id="{6EB9DF49-E091-275F-0AD3-8E98C9251B23}"/>
                  </a:ext>
                </a:extLst>
              </p:cNvPr>
              <p:cNvSpPr/>
              <p:nvPr/>
            </p:nvSpPr>
            <p:spPr>
              <a:xfrm>
                <a:off x="765225" y="1253044"/>
                <a:ext cx="373694" cy="373694"/>
              </a:xfrm>
              <a:prstGeom prst="ellipse">
                <a:avLst/>
              </a:prstGeom>
              <a:solidFill>
                <a:schemeClr val="accent4">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grpSp>
        <p:pic>
          <p:nvPicPr>
            <p:cNvPr id="36" name="Kuva 35">
              <a:extLst>
                <a:ext uri="{FF2B5EF4-FFF2-40B4-BE49-F238E27FC236}">
                  <a16:creationId xmlns:a16="http://schemas.microsoft.com/office/drawing/2014/main" id="{E4D34A1E-5D02-C999-3FF3-A6F89E8E652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811886" y="765689"/>
              <a:ext cx="373694" cy="373694"/>
            </a:xfrm>
            <a:prstGeom prst="rect">
              <a:avLst/>
            </a:prstGeom>
          </p:spPr>
        </p:pic>
      </p:grpSp>
    </p:spTree>
    <p:extLst>
      <p:ext uri="{BB962C8B-B14F-4D97-AF65-F5344CB8AC3E}">
        <p14:creationId xmlns:p14="http://schemas.microsoft.com/office/powerpoint/2010/main" val="21198256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EC55AAC-C482-83F7-FF57-6AEE6E4D6BB5}"/>
              </a:ext>
            </a:extLst>
          </p:cNvPr>
          <p:cNvSpPr>
            <a:spLocks noGrp="1"/>
          </p:cNvSpPr>
          <p:nvPr>
            <p:ph type="title"/>
          </p:nvPr>
        </p:nvSpPr>
        <p:spPr>
          <a:xfrm>
            <a:off x="838200" y="365125"/>
            <a:ext cx="10515600" cy="1228725"/>
          </a:xfrm>
        </p:spPr>
        <p:txBody>
          <a:bodyPr>
            <a:normAutofit/>
          </a:bodyPr>
          <a:lstStyle/>
          <a:p>
            <a:r>
              <a:rPr lang="fi-FI" sz="4000" noProof="0" dirty="0">
                <a:solidFill>
                  <a:schemeClr val="tx1"/>
                </a:solidFill>
              </a:rPr>
              <a:t>Teemat päämäärinä strategialle, tavoitteet kertomassa tahtotilasta</a:t>
            </a:r>
          </a:p>
        </p:txBody>
      </p:sp>
      <p:sp>
        <p:nvSpPr>
          <p:cNvPr id="3" name="Sisällön paikkamerkki 2">
            <a:extLst>
              <a:ext uri="{FF2B5EF4-FFF2-40B4-BE49-F238E27FC236}">
                <a16:creationId xmlns:a16="http://schemas.microsoft.com/office/drawing/2014/main" id="{BCAF73FD-4948-0751-A543-23FAC4E3AD0F}"/>
              </a:ext>
            </a:extLst>
          </p:cNvPr>
          <p:cNvSpPr>
            <a:spLocks noGrp="1"/>
          </p:cNvSpPr>
          <p:nvPr>
            <p:ph type="body" idx="1"/>
          </p:nvPr>
        </p:nvSpPr>
        <p:spPr>
          <a:xfrm>
            <a:off x="838201" y="1746250"/>
            <a:ext cx="6375399" cy="4872036"/>
          </a:xfrm>
        </p:spPr>
        <p:txBody>
          <a:bodyPr/>
          <a:lstStyle/>
          <a:p>
            <a:pPr>
              <a:buFont typeface="Arial" panose="020B0604020202020204" pitchFamily="34" charset="0"/>
              <a:buChar char="•"/>
            </a:pPr>
            <a:r>
              <a:rPr lang="fi-FI" sz="1300" b="1" noProof="0" dirty="0">
                <a:cs typeface="Segoe UI"/>
              </a:rPr>
              <a:t>Kuntastrategia ohjaa koko kunnan tulevaisuuden suuntaa. Kuntastrategian linjauksia syvennetään ohjelmissa</a:t>
            </a:r>
            <a:r>
              <a:rPr lang="fi-FI" sz="1300" noProof="0" dirty="0">
                <a:cs typeface="Segoe UI"/>
              </a:rPr>
              <a:t>. </a:t>
            </a:r>
          </a:p>
          <a:p>
            <a:pPr>
              <a:buFont typeface="Arial" panose="020B0604020202020204" pitchFamily="34" charset="0"/>
              <a:buChar char="•"/>
            </a:pPr>
            <a:r>
              <a:rPr lang="fi-FI" sz="1300" noProof="0" dirty="0">
                <a:cs typeface="Segoe UI"/>
              </a:rPr>
              <a:t>Teemat eli ns. päämäärät rakentuvat kuntalaissa (</a:t>
            </a:r>
            <a:r>
              <a:rPr lang="fi-FI" sz="1300" noProof="0" dirty="0">
                <a:solidFill>
                  <a:srgbClr val="000000"/>
                </a:solidFill>
                <a:cs typeface="Segoe UI"/>
              </a:rPr>
              <a:t>2015/410, </a:t>
            </a:r>
            <a:r>
              <a:rPr lang="fi-FI" sz="1300" noProof="0" dirty="0">
                <a:cs typeface="Segoe UI"/>
              </a:rPr>
              <a:t>37 §) määriteltyjen sisältöjen mukaan. Nämä liittyvät mm. asukkaiden hyvinvoinnin edistämiseen ja palvelujen järjestämiseen. Päämäärät voivat siis käsitellä esim. hyvinvointia ja elinvoimaa.</a:t>
            </a:r>
          </a:p>
          <a:p>
            <a:pPr>
              <a:buFont typeface="Arial" panose="020B0604020202020204" pitchFamily="34" charset="0"/>
              <a:buChar char="•"/>
            </a:pPr>
            <a:r>
              <a:rPr lang="fi-FI" sz="1300" noProof="0" dirty="0">
                <a:cs typeface="Segoe UI"/>
              </a:rPr>
              <a:t>Kuntastrategiassa tulee asettaa pitkän ja lyhyen aikavälin tavoitteita, jotka ohjaavat kunnan tekemistä ja toimintaa. Tavoitteiden asetannassa tulee pohtia, </a:t>
            </a:r>
            <a:r>
              <a:rPr lang="fi-FI" sz="1300" b="1" noProof="0" dirty="0">
                <a:cs typeface="Segoe UI"/>
              </a:rPr>
              <a:t>mitä kunta voi omalla tehdä ja mihin vaikuttaa.</a:t>
            </a:r>
            <a:endParaRPr lang="fi-FI" sz="1300" noProof="0" dirty="0">
              <a:cs typeface="Segoe UI"/>
            </a:endParaRPr>
          </a:p>
          <a:p>
            <a:pPr lvl="1"/>
            <a:r>
              <a:rPr lang="fi-FI" sz="1300" noProof="0" dirty="0"/>
              <a:t>Esimerkiksi: </a:t>
            </a:r>
            <a:r>
              <a:rPr lang="fi-FI" sz="1300" b="1" noProof="0" dirty="0"/>
              <a:t>Elinvoimaisuuden lisääminen</a:t>
            </a:r>
            <a:r>
              <a:rPr lang="fi-FI" sz="1300" noProof="0" dirty="0"/>
              <a:t> on usein mainittu ylätason tavoitteena kuntastrategioissa. Tämä tulisi konkretisoida tavoitetasolla, jotta tavoitteet toimeenpanoa pystytään toteuttamaan.</a:t>
            </a:r>
          </a:p>
          <a:p>
            <a:pPr lvl="1"/>
            <a:r>
              <a:rPr lang="fi-FI" sz="1300" noProof="0" dirty="0"/>
              <a:t>Esimerkiksi: </a:t>
            </a:r>
            <a:r>
              <a:rPr lang="fi-FI" sz="1300" b="1" noProof="0" dirty="0"/>
              <a:t>Elinvoimaisuuden lisääminen asiakaslähtöisillä yrityspalveluilla</a:t>
            </a:r>
            <a:r>
              <a:rPr lang="fi-FI" sz="1300" noProof="0" dirty="0"/>
              <a:t>. Tavoite kohdistaa kehittämistarpeita yrityspalveluihin. </a:t>
            </a:r>
            <a:r>
              <a:rPr lang="fi-FI" sz="1300" b="1" noProof="0" dirty="0"/>
              <a:t>Tavoite ei kuitenkaan mene toimenpidetasolle.</a:t>
            </a:r>
          </a:p>
          <a:p>
            <a:pPr>
              <a:buFont typeface="Arial" panose="020B0604020202020204" pitchFamily="34" charset="0"/>
              <a:buChar char="•"/>
            </a:pPr>
            <a:r>
              <a:rPr lang="fi-FI" sz="1300" noProof="0" dirty="0"/>
              <a:t>Tavoitteiden tulisi olla selkeitä ja ymmärrettäviä, jotta ne ovat johdettavissa kunnan toiminnassa. Tavoitteidenasetannassa tuleekin pohtia tavoitetasoa ja kunnan tahtotilaa.</a:t>
            </a:r>
            <a:endParaRPr lang="fi-FI" sz="1300" noProof="0" dirty="0">
              <a:cs typeface="Segoe UI"/>
            </a:endParaRPr>
          </a:p>
        </p:txBody>
      </p:sp>
      <p:sp>
        <p:nvSpPr>
          <p:cNvPr id="6" name="Suorakulmio 5">
            <a:extLst>
              <a:ext uri="{FF2B5EF4-FFF2-40B4-BE49-F238E27FC236}">
                <a16:creationId xmlns:a16="http://schemas.microsoft.com/office/drawing/2014/main" id="{8B00FF9A-99C2-1065-D981-AE3455A3B3EA}"/>
              </a:ext>
            </a:extLst>
          </p:cNvPr>
          <p:cNvSpPr/>
          <p:nvPr/>
        </p:nvSpPr>
        <p:spPr>
          <a:xfrm>
            <a:off x="8288445" y="2049535"/>
            <a:ext cx="3313236" cy="3168650"/>
          </a:xfrm>
          <a:prstGeom prst="rect">
            <a:avLst/>
          </a:prstGeom>
          <a:solidFill>
            <a:schemeClr val="accent4">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360000" tIns="180000" rIns="360000" bIns="180000" rtlCol="0" anchor="ctr"/>
          <a:lstStyle/>
          <a:p>
            <a:pPr>
              <a:spcBef>
                <a:spcPts val="300"/>
              </a:spcBef>
              <a:spcAft>
                <a:spcPts val="900"/>
              </a:spcAft>
            </a:pPr>
            <a:r>
              <a:rPr lang="fi-FI" sz="1600" b="1" dirty="0">
                <a:solidFill>
                  <a:schemeClr val="tx1"/>
                </a:solidFill>
                <a:cs typeface="Segoe UI"/>
              </a:rPr>
              <a:t>Esimerkki</a:t>
            </a:r>
            <a:endParaRPr lang="fi-FI" sz="1600" dirty="0">
              <a:solidFill>
                <a:schemeClr val="tx1"/>
              </a:solidFill>
              <a:cs typeface="Segoe UI"/>
            </a:endParaRPr>
          </a:p>
          <a:p>
            <a:pPr marL="285750" indent="-285750">
              <a:spcBef>
                <a:spcPts val="300"/>
              </a:spcBef>
              <a:buFont typeface="Wingdings" panose="05000000000000000000" pitchFamily="2" charset="2"/>
              <a:buChar char="à"/>
            </a:pPr>
            <a:r>
              <a:rPr lang="fi-FI" sz="1400" b="1" dirty="0">
                <a:solidFill>
                  <a:schemeClr val="tx1"/>
                </a:solidFill>
                <a:cs typeface="Segoe UI"/>
              </a:rPr>
              <a:t>Päämäärä </a:t>
            </a:r>
            <a:br>
              <a:rPr lang="fi-FI" sz="1400" b="1" dirty="0">
                <a:solidFill>
                  <a:schemeClr val="tx1"/>
                </a:solidFill>
                <a:cs typeface="Segoe UI"/>
              </a:rPr>
            </a:br>
            <a:r>
              <a:rPr lang="fi-FI" sz="1400" dirty="0">
                <a:solidFill>
                  <a:schemeClr val="tx1"/>
                </a:solidFill>
                <a:cs typeface="Segoe UI"/>
              </a:rPr>
              <a:t>Yhteisöllinen ja elävä kuntamme</a:t>
            </a:r>
          </a:p>
          <a:p>
            <a:pPr marL="285750" indent="-285750">
              <a:spcBef>
                <a:spcPts val="300"/>
              </a:spcBef>
              <a:buFont typeface="Wingdings" panose="05000000000000000000" pitchFamily="2" charset="2"/>
              <a:buChar char="à"/>
            </a:pPr>
            <a:r>
              <a:rPr lang="fi-FI" sz="1400" b="1" dirty="0">
                <a:solidFill>
                  <a:schemeClr val="tx1"/>
                </a:solidFill>
                <a:cs typeface="Segoe UI"/>
              </a:rPr>
              <a:t>Tavoite </a:t>
            </a:r>
            <a:br>
              <a:rPr lang="fi-FI" sz="1400" b="1" dirty="0">
                <a:solidFill>
                  <a:schemeClr val="tx1"/>
                </a:solidFill>
                <a:cs typeface="Segoe UI"/>
              </a:rPr>
            </a:br>
            <a:r>
              <a:rPr lang="fi-FI" sz="1400" dirty="0">
                <a:solidFill>
                  <a:schemeClr val="tx1"/>
                </a:solidFill>
                <a:cs typeface="Segoe UI"/>
              </a:rPr>
              <a:t>Innostamme kuntalaisia aktiiviseen elämäntapaan, liikkumaan ja kulttuurin pariin </a:t>
            </a:r>
            <a:endParaRPr lang="fi-FI" sz="1400" dirty="0">
              <a:solidFill>
                <a:schemeClr val="tx1"/>
              </a:solidFill>
              <a:highlight>
                <a:srgbClr val="FFFF00"/>
              </a:highlight>
              <a:cs typeface="Segoe UI"/>
            </a:endParaRPr>
          </a:p>
          <a:p>
            <a:pPr marL="285750" indent="-285750">
              <a:spcBef>
                <a:spcPts val="300"/>
              </a:spcBef>
              <a:buFont typeface="Wingdings" panose="05000000000000000000" pitchFamily="2" charset="2"/>
              <a:buChar char="à"/>
            </a:pPr>
            <a:r>
              <a:rPr lang="fi-FI" sz="1400" b="1" dirty="0">
                <a:solidFill>
                  <a:schemeClr val="tx1"/>
                </a:solidFill>
                <a:cs typeface="Segoe UI"/>
              </a:rPr>
              <a:t>Toimenpide</a:t>
            </a:r>
            <a:r>
              <a:rPr lang="fi-FI" sz="1400" dirty="0">
                <a:solidFill>
                  <a:schemeClr val="tx1"/>
                </a:solidFill>
                <a:cs typeface="Segoe UI"/>
              </a:rPr>
              <a:t> </a:t>
            </a:r>
            <a:br>
              <a:rPr lang="fi-FI" sz="1400" dirty="0">
                <a:solidFill>
                  <a:schemeClr val="tx1"/>
                </a:solidFill>
                <a:cs typeface="Segoe UI"/>
              </a:rPr>
            </a:br>
            <a:r>
              <a:rPr lang="fi-FI" sz="1400" dirty="0">
                <a:solidFill>
                  <a:schemeClr val="tx1"/>
                </a:solidFill>
                <a:cs typeface="Segoe UI"/>
              </a:rPr>
              <a:t>Uusitaan leikkipuisto</a:t>
            </a:r>
          </a:p>
        </p:txBody>
      </p:sp>
      <p:sp>
        <p:nvSpPr>
          <p:cNvPr id="26" name="Tekstin paikkamerkki 25">
            <a:extLst>
              <a:ext uri="{FF2B5EF4-FFF2-40B4-BE49-F238E27FC236}">
                <a16:creationId xmlns:a16="http://schemas.microsoft.com/office/drawing/2014/main" id="{C58B4BA9-2D3D-A52E-F5CF-230B4E9E0FE3}"/>
              </a:ext>
            </a:extLst>
          </p:cNvPr>
          <p:cNvSpPr>
            <a:spLocks noGrp="1"/>
          </p:cNvSpPr>
          <p:nvPr>
            <p:ph type="body" sz="quarter" idx="13"/>
          </p:nvPr>
        </p:nvSpPr>
        <p:spPr/>
        <p:txBody>
          <a:bodyPr/>
          <a:lstStyle/>
          <a:p>
            <a:r>
              <a:rPr lang="fi-FI" sz="1200" noProof="0" dirty="0"/>
              <a:t>Lähde: MDI 2024</a:t>
            </a:r>
          </a:p>
        </p:txBody>
      </p:sp>
      <p:pic>
        <p:nvPicPr>
          <p:cNvPr id="24" name="Kuva 23">
            <a:extLst>
              <a:ext uri="{FF2B5EF4-FFF2-40B4-BE49-F238E27FC236}">
                <a16:creationId xmlns:a16="http://schemas.microsoft.com/office/drawing/2014/main" id="{4661CDEA-E756-4DD8-74A6-3A80ADD85DC9}"/>
              </a:ext>
              <a:ext uri="{C183D7F6-B498-43B3-948B-1728B52AA6E4}">
                <adec:decorative xmlns:adec="http://schemas.microsoft.com/office/drawing/2017/decorative" val="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905999" y="6423633"/>
            <a:ext cx="2069123" cy="226856"/>
          </a:xfrm>
          <a:prstGeom prst="rect">
            <a:avLst/>
          </a:prstGeom>
        </p:spPr>
      </p:pic>
      <p:grpSp>
        <p:nvGrpSpPr>
          <p:cNvPr id="18" name="Ryhmä 17">
            <a:extLst>
              <a:ext uri="{FF2B5EF4-FFF2-40B4-BE49-F238E27FC236}">
                <a16:creationId xmlns:a16="http://schemas.microsoft.com/office/drawing/2014/main" id="{17A706A7-02DB-A96D-85C8-B58B81B3D174}"/>
              </a:ext>
              <a:ext uri="{C183D7F6-B498-43B3-948B-1728B52AA6E4}">
                <adec:decorative xmlns:adec="http://schemas.microsoft.com/office/drawing/2017/decorative" val="1"/>
              </a:ext>
            </a:extLst>
          </p:cNvPr>
          <p:cNvGrpSpPr/>
          <p:nvPr/>
        </p:nvGrpSpPr>
        <p:grpSpPr>
          <a:xfrm>
            <a:off x="250581" y="2736784"/>
            <a:ext cx="420355" cy="1384431"/>
            <a:chOff x="765225" y="242307"/>
            <a:chExt cx="420355" cy="1384431"/>
          </a:xfrm>
        </p:grpSpPr>
        <p:grpSp>
          <p:nvGrpSpPr>
            <p:cNvPr id="19" name="Ryhmä 18">
              <a:extLst>
                <a:ext uri="{FF2B5EF4-FFF2-40B4-BE49-F238E27FC236}">
                  <a16:creationId xmlns:a16="http://schemas.microsoft.com/office/drawing/2014/main" id="{64CEDF07-352E-C077-42AB-79B35B6FCB30}"/>
                </a:ext>
              </a:extLst>
            </p:cNvPr>
            <p:cNvGrpSpPr/>
            <p:nvPr/>
          </p:nvGrpSpPr>
          <p:grpSpPr>
            <a:xfrm>
              <a:off x="765225" y="242307"/>
              <a:ext cx="373694" cy="1384431"/>
              <a:chOff x="765225" y="242307"/>
              <a:chExt cx="373694" cy="1384431"/>
            </a:xfrm>
          </p:grpSpPr>
          <p:sp>
            <p:nvSpPr>
              <p:cNvPr id="21" name="Ellipsi 20">
                <a:extLst>
                  <a:ext uri="{FF2B5EF4-FFF2-40B4-BE49-F238E27FC236}">
                    <a16:creationId xmlns:a16="http://schemas.microsoft.com/office/drawing/2014/main" id="{CC28A6D3-79D7-AAA2-88D8-0DD08D0FE328}"/>
                  </a:ext>
                </a:extLst>
              </p:cNvPr>
              <p:cNvSpPr/>
              <p:nvPr/>
            </p:nvSpPr>
            <p:spPr>
              <a:xfrm>
                <a:off x="765225" y="242307"/>
                <a:ext cx="373694" cy="373694"/>
              </a:xfrm>
              <a:prstGeom prst="ellipse">
                <a:avLst/>
              </a:prstGeom>
              <a:solidFill>
                <a:schemeClr val="accent4">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22" name="Ellipsi 21">
                <a:extLst>
                  <a:ext uri="{FF2B5EF4-FFF2-40B4-BE49-F238E27FC236}">
                    <a16:creationId xmlns:a16="http://schemas.microsoft.com/office/drawing/2014/main" id="{E99BCA44-E93C-7D9A-6A6D-5800BEFF3447}"/>
                  </a:ext>
                </a:extLst>
              </p:cNvPr>
              <p:cNvSpPr/>
              <p:nvPr/>
            </p:nvSpPr>
            <p:spPr>
              <a:xfrm>
                <a:off x="765225" y="747675"/>
                <a:ext cx="373694" cy="373694"/>
              </a:xfrm>
              <a:prstGeom prst="ellipse">
                <a:avLst/>
              </a:prstGeom>
              <a:solidFill>
                <a:schemeClr val="accent4">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sz="6000" b="1" dirty="0">
                  <a:solidFill>
                    <a:srgbClr val="105F72"/>
                  </a:solidFill>
                </a:endParaRPr>
              </a:p>
            </p:txBody>
          </p:sp>
          <p:sp>
            <p:nvSpPr>
              <p:cNvPr id="23" name="Ellipsi 22">
                <a:extLst>
                  <a:ext uri="{FF2B5EF4-FFF2-40B4-BE49-F238E27FC236}">
                    <a16:creationId xmlns:a16="http://schemas.microsoft.com/office/drawing/2014/main" id="{79076FD8-9FED-2C2F-A249-01E8548305AF}"/>
                  </a:ext>
                </a:extLst>
              </p:cNvPr>
              <p:cNvSpPr/>
              <p:nvPr/>
            </p:nvSpPr>
            <p:spPr>
              <a:xfrm>
                <a:off x="765225" y="1253044"/>
                <a:ext cx="373694" cy="373694"/>
              </a:xfrm>
              <a:prstGeom prst="ellipse">
                <a:avLst/>
              </a:prstGeom>
              <a:solidFill>
                <a:schemeClr val="accent4">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grpSp>
        <p:pic>
          <p:nvPicPr>
            <p:cNvPr id="20" name="Kuva 19">
              <a:extLst>
                <a:ext uri="{FF2B5EF4-FFF2-40B4-BE49-F238E27FC236}">
                  <a16:creationId xmlns:a16="http://schemas.microsoft.com/office/drawing/2014/main" id="{FDE90782-7335-1E98-7984-6630DBA29E74}"/>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11886" y="765689"/>
              <a:ext cx="373694" cy="373694"/>
            </a:xfrm>
            <a:prstGeom prst="rect">
              <a:avLst/>
            </a:prstGeom>
          </p:spPr>
        </p:pic>
      </p:grpSp>
    </p:spTree>
    <p:extLst>
      <p:ext uri="{BB962C8B-B14F-4D97-AF65-F5344CB8AC3E}">
        <p14:creationId xmlns:p14="http://schemas.microsoft.com/office/powerpoint/2010/main" val="35512280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uolivapaa piirto 5">
            <a:extLst>
              <a:ext uri="{FF2B5EF4-FFF2-40B4-BE49-F238E27FC236}">
                <a16:creationId xmlns:a16="http://schemas.microsoft.com/office/drawing/2014/main" id="{D57209D4-6354-B6F9-4C44-38645FE110A7}"/>
              </a:ext>
              <a:ext uri="{C183D7F6-B498-43B3-948B-1728B52AA6E4}">
                <adec:decorative xmlns:adec="http://schemas.microsoft.com/office/drawing/2017/decorative" val="1"/>
              </a:ext>
            </a:extLst>
          </p:cNvPr>
          <p:cNvSpPr/>
          <p:nvPr/>
        </p:nvSpPr>
        <p:spPr>
          <a:xfrm>
            <a:off x="1061040" y="4141682"/>
            <a:ext cx="8487406" cy="251999"/>
          </a:xfrm>
          <a:custGeom>
            <a:avLst/>
            <a:gdLst>
              <a:gd name="connsiteX0" fmla="*/ 0 w 2338754"/>
              <a:gd name="connsiteY0" fmla="*/ 257908 h 257908"/>
              <a:gd name="connsiteX1" fmla="*/ 2338754 w 2338754"/>
              <a:gd name="connsiteY1" fmla="*/ 252046 h 257908"/>
              <a:gd name="connsiteX2" fmla="*/ 2338754 w 2338754"/>
              <a:gd name="connsiteY2" fmla="*/ 0 h 257908"/>
              <a:gd name="connsiteX3" fmla="*/ 5861 w 2338754"/>
              <a:gd name="connsiteY3" fmla="*/ 23446 h 257908"/>
              <a:gd name="connsiteX4" fmla="*/ 0 w 2338754"/>
              <a:gd name="connsiteY4" fmla="*/ 257908 h 257908"/>
              <a:gd name="connsiteX0" fmla="*/ 5660 w 2344414"/>
              <a:gd name="connsiteY0" fmla="*/ 262495 h 262495"/>
              <a:gd name="connsiteX1" fmla="*/ 2344414 w 2344414"/>
              <a:gd name="connsiteY1" fmla="*/ 256633 h 262495"/>
              <a:gd name="connsiteX2" fmla="*/ 2344414 w 2344414"/>
              <a:gd name="connsiteY2" fmla="*/ 4587 h 262495"/>
              <a:gd name="connsiteX3" fmla="*/ 0 w 2344414"/>
              <a:gd name="connsiteY3" fmla="*/ 0 h 262495"/>
              <a:gd name="connsiteX4" fmla="*/ 5660 w 2344414"/>
              <a:gd name="connsiteY4" fmla="*/ 262495 h 26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44414" h="262495">
                <a:moveTo>
                  <a:pt x="5660" y="262495"/>
                </a:moveTo>
                <a:lnTo>
                  <a:pt x="2344414" y="256633"/>
                </a:lnTo>
                <a:lnTo>
                  <a:pt x="2344414" y="4587"/>
                </a:lnTo>
                <a:lnTo>
                  <a:pt x="0" y="0"/>
                </a:lnTo>
                <a:lnTo>
                  <a:pt x="5660" y="262495"/>
                </a:lnTo>
                <a:close/>
              </a:path>
            </a:pathLst>
          </a:cu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5" name="Puolivapaa piirto 4">
            <a:extLst>
              <a:ext uri="{FF2B5EF4-FFF2-40B4-BE49-F238E27FC236}">
                <a16:creationId xmlns:a16="http://schemas.microsoft.com/office/drawing/2014/main" id="{023E07C1-B454-10F9-2C33-9232395D4E25}"/>
              </a:ext>
              <a:ext uri="{C183D7F6-B498-43B3-948B-1728B52AA6E4}">
                <adec:decorative xmlns:adec="http://schemas.microsoft.com/office/drawing/2017/decorative" val="1"/>
              </a:ext>
            </a:extLst>
          </p:cNvPr>
          <p:cNvSpPr/>
          <p:nvPr/>
        </p:nvSpPr>
        <p:spPr>
          <a:xfrm>
            <a:off x="7338306" y="3923739"/>
            <a:ext cx="2210140" cy="274427"/>
          </a:xfrm>
          <a:custGeom>
            <a:avLst/>
            <a:gdLst>
              <a:gd name="connsiteX0" fmla="*/ 0 w 3997569"/>
              <a:gd name="connsiteY0" fmla="*/ 275493 h 298939"/>
              <a:gd name="connsiteX1" fmla="*/ 3997569 w 3997569"/>
              <a:gd name="connsiteY1" fmla="*/ 298939 h 298939"/>
              <a:gd name="connsiteX2" fmla="*/ 3968261 w 3997569"/>
              <a:gd name="connsiteY2" fmla="*/ 0 h 298939"/>
              <a:gd name="connsiteX3" fmla="*/ 29308 w 3997569"/>
              <a:gd name="connsiteY3" fmla="*/ 58616 h 298939"/>
              <a:gd name="connsiteX4" fmla="*/ 0 w 3997569"/>
              <a:gd name="connsiteY4" fmla="*/ 275493 h 298939"/>
              <a:gd name="connsiteX0" fmla="*/ 0 w 3997569"/>
              <a:gd name="connsiteY0" fmla="*/ 228784 h 252230"/>
              <a:gd name="connsiteX1" fmla="*/ 3997569 w 3997569"/>
              <a:gd name="connsiteY1" fmla="*/ 252230 h 252230"/>
              <a:gd name="connsiteX2" fmla="*/ 3932675 w 3997569"/>
              <a:gd name="connsiteY2" fmla="*/ 0 h 252230"/>
              <a:gd name="connsiteX3" fmla="*/ 29308 w 3997569"/>
              <a:gd name="connsiteY3" fmla="*/ 11907 h 252230"/>
              <a:gd name="connsiteX4" fmla="*/ 0 w 3997569"/>
              <a:gd name="connsiteY4" fmla="*/ 228784 h 252230"/>
              <a:gd name="connsiteX0" fmla="*/ 0 w 3932675"/>
              <a:gd name="connsiteY0" fmla="*/ 228784 h 252230"/>
              <a:gd name="connsiteX1" fmla="*/ 3932327 w 3932675"/>
              <a:gd name="connsiteY1" fmla="*/ 252230 h 252230"/>
              <a:gd name="connsiteX2" fmla="*/ 3932675 w 3932675"/>
              <a:gd name="connsiteY2" fmla="*/ 0 h 252230"/>
              <a:gd name="connsiteX3" fmla="*/ 29308 w 3932675"/>
              <a:gd name="connsiteY3" fmla="*/ 11907 h 252230"/>
              <a:gd name="connsiteX4" fmla="*/ 0 w 3932675"/>
              <a:gd name="connsiteY4" fmla="*/ 228784 h 252230"/>
              <a:gd name="connsiteX0" fmla="*/ 24071 w 3903367"/>
              <a:gd name="connsiteY0" fmla="*/ 233456 h 252230"/>
              <a:gd name="connsiteX1" fmla="*/ 3903019 w 3903367"/>
              <a:gd name="connsiteY1" fmla="*/ 252230 h 252230"/>
              <a:gd name="connsiteX2" fmla="*/ 3903367 w 3903367"/>
              <a:gd name="connsiteY2" fmla="*/ 0 h 252230"/>
              <a:gd name="connsiteX3" fmla="*/ 0 w 3903367"/>
              <a:gd name="connsiteY3" fmla="*/ 11907 h 252230"/>
              <a:gd name="connsiteX4" fmla="*/ 24071 w 3903367"/>
              <a:gd name="connsiteY4" fmla="*/ 233456 h 252230"/>
              <a:gd name="connsiteX0" fmla="*/ 347 w 3903367"/>
              <a:gd name="connsiteY0" fmla="*/ 238128 h 252230"/>
              <a:gd name="connsiteX1" fmla="*/ 3903019 w 3903367"/>
              <a:gd name="connsiteY1" fmla="*/ 252230 h 252230"/>
              <a:gd name="connsiteX2" fmla="*/ 3903367 w 3903367"/>
              <a:gd name="connsiteY2" fmla="*/ 0 h 252230"/>
              <a:gd name="connsiteX3" fmla="*/ 0 w 3903367"/>
              <a:gd name="connsiteY3" fmla="*/ 11907 h 252230"/>
              <a:gd name="connsiteX4" fmla="*/ 347 w 3903367"/>
              <a:gd name="connsiteY4" fmla="*/ 238128 h 25223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03367" h="252230">
                <a:moveTo>
                  <a:pt x="347" y="238128"/>
                </a:moveTo>
                <a:lnTo>
                  <a:pt x="3903019" y="252230"/>
                </a:lnTo>
                <a:lnTo>
                  <a:pt x="3903367" y="0"/>
                </a:lnTo>
                <a:lnTo>
                  <a:pt x="0" y="11907"/>
                </a:lnTo>
                <a:cubicBezTo>
                  <a:pt x="116" y="87314"/>
                  <a:pt x="231" y="162721"/>
                  <a:pt x="347" y="238128"/>
                </a:cubicBezTo>
                <a:close/>
              </a:path>
            </a:pathLst>
          </a:cu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2" name="Otsikko 1">
            <a:extLst>
              <a:ext uri="{FF2B5EF4-FFF2-40B4-BE49-F238E27FC236}">
                <a16:creationId xmlns:a16="http://schemas.microsoft.com/office/drawing/2014/main" id="{87479C27-1C76-7E52-FBB7-5B7DBA83729B}"/>
              </a:ext>
            </a:extLst>
          </p:cNvPr>
          <p:cNvSpPr>
            <a:spLocks noGrp="1"/>
          </p:cNvSpPr>
          <p:nvPr>
            <p:ph type="title"/>
          </p:nvPr>
        </p:nvSpPr>
        <p:spPr/>
        <p:txBody>
          <a:bodyPr/>
          <a:lstStyle/>
          <a:p>
            <a:r>
              <a:rPr lang="fi-FI" noProof="0" dirty="0"/>
              <a:t>Tästä on kyse</a:t>
            </a:r>
            <a:endParaRPr lang="fi-FI" noProof="0" dirty="0">
              <a:highlight>
                <a:srgbClr val="FFFF00"/>
              </a:highlight>
            </a:endParaRPr>
          </a:p>
        </p:txBody>
      </p:sp>
      <p:sp>
        <p:nvSpPr>
          <p:cNvPr id="3" name="Sisällön paikkamerkki 2">
            <a:extLst>
              <a:ext uri="{FF2B5EF4-FFF2-40B4-BE49-F238E27FC236}">
                <a16:creationId xmlns:a16="http://schemas.microsoft.com/office/drawing/2014/main" id="{1425A5B9-C7BF-7910-76F7-C211116CFFE3}"/>
              </a:ext>
            </a:extLst>
          </p:cNvPr>
          <p:cNvSpPr>
            <a:spLocks noGrp="1"/>
          </p:cNvSpPr>
          <p:nvPr>
            <p:ph idx="1"/>
          </p:nvPr>
        </p:nvSpPr>
        <p:spPr>
          <a:xfrm>
            <a:off x="838200" y="1690688"/>
            <a:ext cx="10234246" cy="4486275"/>
          </a:xfrm>
        </p:spPr>
        <p:txBody>
          <a:bodyPr vert="horz" lIns="91440" tIns="45720" rIns="91440" bIns="45720" rtlCol="0" anchor="t">
            <a:noAutofit/>
          </a:bodyPr>
          <a:lstStyle/>
          <a:p>
            <a:r>
              <a:rPr lang="fi-FI" sz="1600" b="1" noProof="0" dirty="0">
                <a:latin typeface="Aptos"/>
                <a:cs typeface="Segoe UI"/>
              </a:rPr>
              <a:t>MITÄ? </a:t>
            </a:r>
            <a:r>
              <a:rPr lang="fi-FI" sz="1600" noProof="0" dirty="0">
                <a:latin typeface="Aptos"/>
                <a:cs typeface="Segoe UI"/>
              </a:rPr>
              <a:t>Materiaali sisältää käytännönläheiset ohjeet, joiden avulla voit räätälöidä työpajan vastaamaan juuri sinun kuntasi tarpeita, kuten uuden strategian luomista tai luottamushenkilöiden ja viranhaltijoiden perehdyttämistä strategisiin asioihin.</a:t>
            </a:r>
            <a:endParaRPr lang="fi-FI" sz="1600" noProof="0" dirty="0">
              <a:latin typeface="Aptos"/>
            </a:endParaRPr>
          </a:p>
          <a:p>
            <a:pPr>
              <a:spcBef>
                <a:spcPts val="600"/>
              </a:spcBef>
            </a:pPr>
            <a:r>
              <a:rPr lang="fi-FI" sz="1600" b="1" noProof="0" dirty="0"/>
              <a:t>MILLAINEN KOKONAISUUS? </a:t>
            </a:r>
            <a:r>
              <a:rPr lang="fi-FI" sz="1600" noProof="0" dirty="0">
                <a:latin typeface="Aptos"/>
                <a:cs typeface="Segoe UI"/>
              </a:rPr>
              <a:t>Työpajan sisältö on suunniteltu noin 7—8 tunnin mittaiseksi kokonaisuudeksi, joka voidaan jakaa yhdelle tai kahdelle päivälle. Työpaja soveltuu eri kokoisille ryhmille ja voidaan toteuttaa sekä lähitilaisuutena että etänä.</a:t>
            </a:r>
          </a:p>
          <a:p>
            <a:pPr>
              <a:spcBef>
                <a:spcPts val="600"/>
              </a:spcBef>
            </a:pPr>
            <a:r>
              <a:rPr lang="fi-FI" sz="1600" b="1" noProof="0" dirty="0">
                <a:latin typeface="Aptos"/>
                <a:cs typeface="Arial"/>
              </a:rPr>
              <a:t>KENELLE?</a:t>
            </a:r>
            <a:r>
              <a:rPr lang="fi-FI" sz="1600" noProof="0" dirty="0">
                <a:latin typeface="Aptos"/>
                <a:cs typeface="Arial"/>
              </a:rPr>
              <a:t> Työpaja on suunnattu kuntien luottamushenkilöille ja viranhaltijoille, ja materiaali (pääkappale 2) toimii myös hyvänä kirjallisena perehdytysmateriaalina.</a:t>
            </a:r>
            <a:r>
              <a:rPr lang="fi-FI" sz="1600" b="1" noProof="0" dirty="0">
                <a:latin typeface="Aptos"/>
                <a:cs typeface="Arial"/>
              </a:rPr>
              <a:t> </a:t>
            </a:r>
            <a:endParaRPr lang="fi-FI" sz="1600" noProof="0" dirty="0">
              <a:latin typeface="Aptos"/>
              <a:cs typeface="Arial"/>
            </a:endParaRPr>
          </a:p>
          <a:p>
            <a:pPr>
              <a:spcBef>
                <a:spcPts val="600"/>
              </a:spcBef>
            </a:pPr>
            <a:r>
              <a:rPr lang="fi-FI" sz="1600" b="1" noProof="0" dirty="0">
                <a:latin typeface="Aptos"/>
                <a:cs typeface="Segoe UI"/>
              </a:rPr>
              <a:t>MIKSI? </a:t>
            </a:r>
            <a:r>
              <a:rPr lang="fi-FI" sz="1600" noProof="0" dirty="0">
                <a:latin typeface="Aptos"/>
                <a:cs typeface="Segoe UI"/>
              </a:rPr>
              <a:t>Työpajassa osallistujat johdatetaan pohtimaan ja valitsemaan strategisia teemoja ja tavoitteita sekä tunnistamaan mittareita tavoitteiden seurantaan. Työpajoissa luodaan </a:t>
            </a:r>
            <a:r>
              <a:rPr lang="fi-FI" sz="1600" b="1" noProof="0" dirty="0">
                <a:solidFill>
                  <a:schemeClr val="bg1"/>
                </a:solidFill>
                <a:latin typeface="Aptos"/>
                <a:cs typeface="Segoe UI"/>
              </a:rPr>
              <a:t>avointa keskustelua ja yhteisymmärrystä kunnan tulevaisuudesta ja siitä, miten toivottu tulevaisuus saavutetaan.</a:t>
            </a:r>
            <a:br>
              <a:rPr lang="fi-FI" sz="1600" b="1" noProof="0" dirty="0">
                <a:latin typeface="Aptos"/>
                <a:cs typeface="Segoe UI"/>
              </a:rPr>
            </a:br>
            <a:r>
              <a:rPr lang="fi-FI" sz="1600" noProof="0" dirty="0">
                <a:latin typeface="Aptos"/>
                <a:cs typeface="Segoe UI"/>
              </a:rPr>
              <a:t>Prosessi on myös oiva tapa sitouttaa osallistujat strategiatyöhön. </a:t>
            </a:r>
            <a:endParaRPr lang="fi-FI" sz="1600" b="1" noProof="0" dirty="0">
              <a:latin typeface="Aptos"/>
            </a:endParaRPr>
          </a:p>
          <a:p>
            <a:pPr>
              <a:spcBef>
                <a:spcPts val="600"/>
              </a:spcBef>
            </a:pPr>
            <a:r>
              <a:rPr lang="fi-FI" sz="1600" b="1" noProof="0" dirty="0">
                <a:cs typeface="Segoe UI"/>
              </a:rPr>
              <a:t>MITEN?</a:t>
            </a:r>
            <a:r>
              <a:rPr lang="fi-FI" sz="1600" noProof="0" dirty="0">
                <a:cs typeface="Segoe UI"/>
              </a:rPr>
              <a:t> Suosittelemme perehtymään materiaaliin ensin kokonaisuutena. Kun alat suunnitella työpajaa, lue vielä diat 6—8 ja hyödynnä diojen 16—17 suunnitelmia tai aloita tyhjältä pohjalta dian 39 avulla. Voit muokata materiaalia tarpeidesi mukaan.</a:t>
            </a:r>
          </a:p>
          <a:p>
            <a:pPr marL="0" indent="0">
              <a:spcBef>
                <a:spcPts val="1200"/>
              </a:spcBef>
              <a:buNone/>
            </a:pPr>
            <a:r>
              <a:rPr lang="fi-FI" sz="1400" noProof="0" dirty="0"/>
              <a:t>Materiaali on kehitetty Fiksu kuntastrategia -hankkeessa Nurmijärven, Mäntsälän ja Sipoon kuntien yhteistyönä 2022—2024. Hankkeen rahoitus on valtiovarainministeriön digikannustinavustus. Kehitystyössä arvokasta palautetta ja kommentteja ovat antaneet kuntien pilottityöpajoihin osallistuneet. Suuret kiitokset osallistujille!</a:t>
            </a:r>
          </a:p>
          <a:p>
            <a:pPr marL="0" indent="0">
              <a:spcBef>
                <a:spcPts val="700"/>
              </a:spcBef>
              <a:buNone/>
            </a:pPr>
            <a:r>
              <a:rPr lang="fi-FI" sz="1400" noProof="0" dirty="0"/>
              <a:t>Aineisto on tarkoitettu minkä tahansa kunnan käyttöön ja sovellettavaksi.</a:t>
            </a:r>
          </a:p>
        </p:txBody>
      </p:sp>
    </p:spTree>
    <p:extLst>
      <p:ext uri="{BB962C8B-B14F-4D97-AF65-F5344CB8AC3E}">
        <p14:creationId xmlns:p14="http://schemas.microsoft.com/office/powerpoint/2010/main" val="4110789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0B374F0-DF03-A502-281A-C438BFAFC724}"/>
              </a:ext>
            </a:extLst>
          </p:cNvPr>
          <p:cNvSpPr>
            <a:spLocks noGrp="1"/>
          </p:cNvSpPr>
          <p:nvPr>
            <p:ph type="title"/>
          </p:nvPr>
        </p:nvSpPr>
        <p:spPr/>
        <p:txBody>
          <a:bodyPr/>
          <a:lstStyle/>
          <a:p>
            <a:r>
              <a:rPr lang="fi-FI" noProof="0" dirty="0"/>
              <a:t>Ennakkotehtävän läpikäynti (5 min)</a:t>
            </a:r>
          </a:p>
        </p:txBody>
      </p:sp>
      <p:sp>
        <p:nvSpPr>
          <p:cNvPr id="3" name="Sisällön paikkamerkki 2">
            <a:extLst>
              <a:ext uri="{FF2B5EF4-FFF2-40B4-BE49-F238E27FC236}">
                <a16:creationId xmlns:a16="http://schemas.microsoft.com/office/drawing/2014/main" id="{BCA642F6-340C-73C1-BFFF-3FCC73BC1043}"/>
              </a:ext>
            </a:extLst>
          </p:cNvPr>
          <p:cNvSpPr>
            <a:spLocks noGrp="1"/>
          </p:cNvSpPr>
          <p:nvPr>
            <p:ph idx="1"/>
          </p:nvPr>
        </p:nvSpPr>
        <p:spPr/>
        <p:txBody>
          <a:bodyPr vert="horz" lIns="91440" tIns="45720" rIns="91440" bIns="45720" rtlCol="0" anchor="t">
            <a:normAutofit/>
          </a:bodyPr>
          <a:lstStyle/>
          <a:p>
            <a:r>
              <a:rPr lang="fi-FI" noProof="0" dirty="0"/>
              <a:t>Kopio tähän ennakkotehtävän tulokset ja esittele ne osallistujille</a:t>
            </a:r>
          </a:p>
        </p:txBody>
      </p:sp>
      <p:pic>
        <p:nvPicPr>
          <p:cNvPr id="22" name="Kuva 21">
            <a:extLst>
              <a:ext uri="{FF2B5EF4-FFF2-40B4-BE49-F238E27FC236}">
                <a16:creationId xmlns:a16="http://schemas.microsoft.com/office/drawing/2014/main" id="{FA373C40-372D-9352-5062-243A88B28A42}"/>
              </a:ext>
              <a:ext uri="{C183D7F6-B498-43B3-948B-1728B52AA6E4}">
                <adec:decorative xmlns:adec="http://schemas.microsoft.com/office/drawing/2017/decorative" val="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905999" y="6423633"/>
            <a:ext cx="2069123" cy="226856"/>
          </a:xfrm>
          <a:prstGeom prst="rect">
            <a:avLst/>
          </a:prstGeom>
        </p:spPr>
      </p:pic>
      <p:grpSp>
        <p:nvGrpSpPr>
          <p:cNvPr id="16" name="Ryhmä 15">
            <a:extLst>
              <a:ext uri="{FF2B5EF4-FFF2-40B4-BE49-F238E27FC236}">
                <a16:creationId xmlns:a16="http://schemas.microsoft.com/office/drawing/2014/main" id="{2A846B55-5480-A6E6-D426-BDA1F39F3B03}"/>
              </a:ext>
              <a:ext uri="{C183D7F6-B498-43B3-948B-1728B52AA6E4}">
                <adec:decorative xmlns:adec="http://schemas.microsoft.com/office/drawing/2017/decorative" val="1"/>
              </a:ext>
            </a:extLst>
          </p:cNvPr>
          <p:cNvGrpSpPr/>
          <p:nvPr/>
        </p:nvGrpSpPr>
        <p:grpSpPr>
          <a:xfrm>
            <a:off x="250581" y="2736784"/>
            <a:ext cx="420355" cy="1384431"/>
            <a:chOff x="765225" y="242307"/>
            <a:chExt cx="420355" cy="1384431"/>
          </a:xfrm>
        </p:grpSpPr>
        <p:grpSp>
          <p:nvGrpSpPr>
            <p:cNvPr id="17" name="Ryhmä 16">
              <a:extLst>
                <a:ext uri="{FF2B5EF4-FFF2-40B4-BE49-F238E27FC236}">
                  <a16:creationId xmlns:a16="http://schemas.microsoft.com/office/drawing/2014/main" id="{64449DBF-A3EB-E6EC-B874-7A2A772EE835}"/>
                </a:ext>
              </a:extLst>
            </p:cNvPr>
            <p:cNvGrpSpPr/>
            <p:nvPr/>
          </p:nvGrpSpPr>
          <p:grpSpPr>
            <a:xfrm>
              <a:off x="765225" y="242307"/>
              <a:ext cx="373694" cy="1384431"/>
              <a:chOff x="765225" y="242307"/>
              <a:chExt cx="373694" cy="1384431"/>
            </a:xfrm>
          </p:grpSpPr>
          <p:sp>
            <p:nvSpPr>
              <p:cNvPr id="19" name="Ellipsi 18">
                <a:extLst>
                  <a:ext uri="{FF2B5EF4-FFF2-40B4-BE49-F238E27FC236}">
                    <a16:creationId xmlns:a16="http://schemas.microsoft.com/office/drawing/2014/main" id="{DB81E557-B40E-99C3-4C29-4104D3DED228}"/>
                  </a:ext>
                </a:extLst>
              </p:cNvPr>
              <p:cNvSpPr/>
              <p:nvPr/>
            </p:nvSpPr>
            <p:spPr>
              <a:xfrm>
                <a:off x="765225" y="242307"/>
                <a:ext cx="373694" cy="373694"/>
              </a:xfrm>
              <a:prstGeom prst="ellipse">
                <a:avLst/>
              </a:prstGeom>
              <a:solidFill>
                <a:schemeClr val="accent4">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20" name="Ellipsi 19">
                <a:extLst>
                  <a:ext uri="{FF2B5EF4-FFF2-40B4-BE49-F238E27FC236}">
                    <a16:creationId xmlns:a16="http://schemas.microsoft.com/office/drawing/2014/main" id="{20A8CA7A-6DDE-7FB5-D9D1-BD1E8BCBFAAC}"/>
                  </a:ext>
                </a:extLst>
              </p:cNvPr>
              <p:cNvSpPr/>
              <p:nvPr/>
            </p:nvSpPr>
            <p:spPr>
              <a:xfrm>
                <a:off x="765225" y="747675"/>
                <a:ext cx="373694" cy="373694"/>
              </a:xfrm>
              <a:prstGeom prst="ellipse">
                <a:avLst/>
              </a:prstGeom>
              <a:solidFill>
                <a:schemeClr val="accent4">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sz="6000" b="1" dirty="0">
                  <a:solidFill>
                    <a:srgbClr val="105F72"/>
                  </a:solidFill>
                </a:endParaRPr>
              </a:p>
            </p:txBody>
          </p:sp>
          <p:sp>
            <p:nvSpPr>
              <p:cNvPr id="21" name="Ellipsi 20">
                <a:extLst>
                  <a:ext uri="{FF2B5EF4-FFF2-40B4-BE49-F238E27FC236}">
                    <a16:creationId xmlns:a16="http://schemas.microsoft.com/office/drawing/2014/main" id="{A2581AF9-E809-C22E-4473-486337CC8078}"/>
                  </a:ext>
                </a:extLst>
              </p:cNvPr>
              <p:cNvSpPr/>
              <p:nvPr/>
            </p:nvSpPr>
            <p:spPr>
              <a:xfrm>
                <a:off x="765225" y="1253044"/>
                <a:ext cx="373694" cy="373694"/>
              </a:xfrm>
              <a:prstGeom prst="ellipse">
                <a:avLst/>
              </a:prstGeom>
              <a:solidFill>
                <a:schemeClr val="accent4">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grpSp>
        <p:pic>
          <p:nvPicPr>
            <p:cNvPr id="18" name="Kuva 17">
              <a:extLst>
                <a:ext uri="{FF2B5EF4-FFF2-40B4-BE49-F238E27FC236}">
                  <a16:creationId xmlns:a16="http://schemas.microsoft.com/office/drawing/2014/main" id="{F242034E-C08A-1440-EF85-70A24B879C76}"/>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11886" y="765689"/>
              <a:ext cx="373694" cy="373694"/>
            </a:xfrm>
            <a:prstGeom prst="rect">
              <a:avLst/>
            </a:prstGeom>
          </p:spPr>
        </p:pic>
      </p:grpSp>
    </p:spTree>
    <p:extLst>
      <p:ext uri="{BB962C8B-B14F-4D97-AF65-F5344CB8AC3E}">
        <p14:creationId xmlns:p14="http://schemas.microsoft.com/office/powerpoint/2010/main" val="300049294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868C05B-6581-764E-93A4-BC8AAA0D4A65}"/>
              </a:ext>
            </a:extLst>
          </p:cNvPr>
          <p:cNvSpPr>
            <a:spLocks noGrp="1"/>
          </p:cNvSpPr>
          <p:nvPr>
            <p:ph type="title"/>
          </p:nvPr>
        </p:nvSpPr>
        <p:spPr/>
        <p:txBody>
          <a:bodyPr anchor="t" anchorCtr="0">
            <a:normAutofit fontScale="90000"/>
          </a:bodyPr>
          <a:lstStyle/>
          <a:p>
            <a:pPr>
              <a:lnSpc>
                <a:spcPct val="85000"/>
              </a:lnSpc>
            </a:pPr>
            <a:r>
              <a:rPr lang="fi-FI" noProof="0" dirty="0"/>
              <a:t>Mittarit ovat välineitä, </a:t>
            </a:r>
            <a:r>
              <a:rPr lang="fi-FI" b="0" noProof="0" dirty="0"/>
              <a:t>joilla seurataan ja arvioidaan kunnan strategian tavoitteiden saavuttamista</a:t>
            </a:r>
          </a:p>
        </p:txBody>
      </p:sp>
      <p:sp>
        <p:nvSpPr>
          <p:cNvPr id="3" name="Sisällön paikkamerkki 2">
            <a:extLst>
              <a:ext uri="{FF2B5EF4-FFF2-40B4-BE49-F238E27FC236}">
                <a16:creationId xmlns:a16="http://schemas.microsoft.com/office/drawing/2014/main" id="{2017CAA5-7D9D-1050-074A-7B3792EBE38F}"/>
              </a:ext>
            </a:extLst>
          </p:cNvPr>
          <p:cNvSpPr>
            <a:spLocks noGrp="1"/>
          </p:cNvSpPr>
          <p:nvPr>
            <p:ph idx="1"/>
          </p:nvPr>
        </p:nvSpPr>
        <p:spPr>
          <a:xfrm>
            <a:off x="838200" y="2234317"/>
            <a:ext cx="10515600" cy="3942646"/>
          </a:xfrm>
        </p:spPr>
        <p:txBody>
          <a:bodyPr vert="horz" lIns="91440" tIns="45720" rIns="91440" bIns="45720" rtlCol="0" anchor="t">
            <a:normAutofit/>
          </a:bodyPr>
          <a:lstStyle/>
          <a:p>
            <a:r>
              <a:rPr lang="fi-FI" sz="1800" noProof="0" dirty="0"/>
              <a:t>Strategian tavoitteita ja toimenpiteiden kytköksiä toisiinsa on tärkeää mutta haastavaa hahmottaa.</a:t>
            </a:r>
          </a:p>
          <a:p>
            <a:r>
              <a:rPr lang="fi-FI" sz="1800" noProof="0" dirty="0"/>
              <a:t>Mittarit ja niiden seuranta </a:t>
            </a:r>
            <a:r>
              <a:rPr lang="fi-FI" sz="1800" b="1" noProof="0" dirty="0"/>
              <a:t>edesauttavat johtamista, työn ohjaamista ja päätöksentekoa</a:t>
            </a:r>
            <a:r>
              <a:rPr lang="fi-FI" sz="1800" noProof="0" dirty="0"/>
              <a:t>, ja tätä kautta kunnan kehittämistä haluttuun suuntaan.</a:t>
            </a:r>
          </a:p>
          <a:p>
            <a:r>
              <a:rPr lang="fi-FI" sz="1800" b="1" noProof="0" dirty="0"/>
              <a:t>Mittaamisella viestitään toimista</a:t>
            </a:r>
            <a:r>
              <a:rPr lang="fi-FI" sz="1800" noProof="0" dirty="0"/>
              <a:t>, mihin suuntaan kuntaa halutaan viedä eli mihin panostetaan.</a:t>
            </a:r>
          </a:p>
          <a:p>
            <a:r>
              <a:rPr lang="fi-FI" sz="1800" noProof="0" dirty="0"/>
              <a:t>Tarkoituksenmukaista on, että </a:t>
            </a:r>
            <a:r>
              <a:rPr lang="fi-FI" sz="1800" b="1" noProof="0" dirty="0"/>
              <a:t>mittarit valitaan huolellisesti ja että niiden avulla saadaan kattava kuva kunnan tilanteesta ja kehityksestä</a:t>
            </a:r>
            <a:r>
              <a:rPr lang="fi-FI" sz="1800" noProof="0" dirty="0"/>
              <a:t>. On tärkeää, että </a:t>
            </a:r>
            <a:r>
              <a:rPr lang="fi-FI" sz="1800" b="1" noProof="0" dirty="0"/>
              <a:t>mittarit kuvaavat strategian toteuttamista eri näkökulmista</a:t>
            </a:r>
            <a:r>
              <a:rPr lang="fi-FI" sz="1800" noProof="0" dirty="0"/>
              <a:t>.</a:t>
            </a:r>
            <a:endParaRPr lang="fi-FI" noProof="0" dirty="0"/>
          </a:p>
          <a:p>
            <a:r>
              <a:rPr lang="fi-FI" sz="1800" noProof="0" dirty="0"/>
              <a:t>Tavoitteille voi asettaa yhden tai useamman mittarin, mutta </a:t>
            </a:r>
            <a:r>
              <a:rPr lang="fi-FI" sz="1800" b="1" noProof="0" dirty="0"/>
              <a:t>laadinnassa tulee pohtia mittaamisen tarkoituksenmukaisuutta</a:t>
            </a:r>
            <a:r>
              <a:rPr lang="fi-FI" sz="1800" noProof="0" dirty="0"/>
              <a:t>,</a:t>
            </a:r>
            <a:r>
              <a:rPr lang="fi-FI" sz="1800" b="1" noProof="0" dirty="0"/>
              <a:t> varoa mittausähkyä ja käyttää harkintaa.</a:t>
            </a:r>
          </a:p>
          <a:p>
            <a:r>
              <a:rPr lang="fi-FI" sz="1800" noProof="0" dirty="0"/>
              <a:t>Lisäksi mittareiden laadinnassa tulee huomioida </a:t>
            </a:r>
            <a:r>
              <a:rPr lang="fi-FI" sz="1800" b="1" noProof="0" dirty="0"/>
              <a:t>tulevaisuusnäkökulma (pitkä / lyhyt aikaväli), taloudelliset resurssit ja realiteetit tavoitteiden toteuttamiselle</a:t>
            </a:r>
            <a:r>
              <a:rPr lang="fi-FI" sz="1800" noProof="0" dirty="0"/>
              <a:t> sekä mittaamisen ja seurannan tuottaminen.</a:t>
            </a:r>
          </a:p>
        </p:txBody>
      </p:sp>
      <p:sp>
        <p:nvSpPr>
          <p:cNvPr id="26" name="Text Placeholder 3">
            <a:extLst>
              <a:ext uri="{FF2B5EF4-FFF2-40B4-BE49-F238E27FC236}">
                <a16:creationId xmlns:a16="http://schemas.microsoft.com/office/drawing/2014/main" id="{40D43CAB-4F71-D605-A1B4-0FCAFE191540}"/>
              </a:ext>
            </a:extLst>
          </p:cNvPr>
          <p:cNvSpPr txBox="1">
            <a:spLocks/>
          </p:cNvSpPr>
          <p:nvPr/>
        </p:nvSpPr>
        <p:spPr>
          <a:xfrm>
            <a:off x="195220" y="6356350"/>
            <a:ext cx="11125767" cy="29413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i-FI" sz="1200" dirty="0">
                <a:cs typeface="Calibri"/>
              </a:rPr>
              <a:t>Lähde</a:t>
            </a:r>
            <a:r>
              <a:rPr lang="en-US" sz="1200" dirty="0">
                <a:cs typeface="Calibri"/>
              </a:rPr>
              <a:t>: MDI 2024</a:t>
            </a:r>
            <a:endParaRPr lang="en-US" sz="1200" dirty="0"/>
          </a:p>
        </p:txBody>
      </p:sp>
      <p:pic>
        <p:nvPicPr>
          <p:cNvPr id="23" name="Kuva 22">
            <a:extLst>
              <a:ext uri="{FF2B5EF4-FFF2-40B4-BE49-F238E27FC236}">
                <a16:creationId xmlns:a16="http://schemas.microsoft.com/office/drawing/2014/main" id="{41925D14-99B9-8316-88F5-9FE6E783BA17}"/>
              </a:ext>
              <a:ext uri="{C183D7F6-B498-43B3-948B-1728B52AA6E4}">
                <adec:decorative xmlns:adec="http://schemas.microsoft.com/office/drawing/2017/decorative" val="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905999" y="6423633"/>
            <a:ext cx="2069123" cy="226856"/>
          </a:xfrm>
          <a:prstGeom prst="rect">
            <a:avLst/>
          </a:prstGeom>
        </p:spPr>
      </p:pic>
      <p:grpSp>
        <p:nvGrpSpPr>
          <p:cNvPr id="17" name="Ryhmä 16">
            <a:extLst>
              <a:ext uri="{FF2B5EF4-FFF2-40B4-BE49-F238E27FC236}">
                <a16:creationId xmlns:a16="http://schemas.microsoft.com/office/drawing/2014/main" id="{FE53F047-9416-0AB2-D3C6-A93EB6442710}"/>
              </a:ext>
              <a:ext uri="{C183D7F6-B498-43B3-948B-1728B52AA6E4}">
                <adec:decorative xmlns:adec="http://schemas.microsoft.com/office/drawing/2017/decorative" val="1"/>
              </a:ext>
            </a:extLst>
          </p:cNvPr>
          <p:cNvGrpSpPr/>
          <p:nvPr/>
        </p:nvGrpSpPr>
        <p:grpSpPr>
          <a:xfrm>
            <a:off x="250581" y="2736784"/>
            <a:ext cx="420355" cy="1384431"/>
            <a:chOff x="765225" y="242307"/>
            <a:chExt cx="420355" cy="1384431"/>
          </a:xfrm>
        </p:grpSpPr>
        <p:grpSp>
          <p:nvGrpSpPr>
            <p:cNvPr id="18" name="Ryhmä 17">
              <a:extLst>
                <a:ext uri="{FF2B5EF4-FFF2-40B4-BE49-F238E27FC236}">
                  <a16:creationId xmlns:a16="http://schemas.microsoft.com/office/drawing/2014/main" id="{3ED1477C-FA4F-A63B-5304-6C8A803FB907}"/>
                </a:ext>
              </a:extLst>
            </p:cNvPr>
            <p:cNvGrpSpPr/>
            <p:nvPr/>
          </p:nvGrpSpPr>
          <p:grpSpPr>
            <a:xfrm>
              <a:off x="765225" y="242307"/>
              <a:ext cx="373694" cy="1384431"/>
              <a:chOff x="765225" y="242307"/>
              <a:chExt cx="373694" cy="1384431"/>
            </a:xfrm>
          </p:grpSpPr>
          <p:sp>
            <p:nvSpPr>
              <p:cNvPr id="20" name="Ellipsi 19">
                <a:extLst>
                  <a:ext uri="{FF2B5EF4-FFF2-40B4-BE49-F238E27FC236}">
                    <a16:creationId xmlns:a16="http://schemas.microsoft.com/office/drawing/2014/main" id="{933519DC-6415-7786-3717-CB437D9ED349}"/>
                  </a:ext>
                </a:extLst>
              </p:cNvPr>
              <p:cNvSpPr/>
              <p:nvPr/>
            </p:nvSpPr>
            <p:spPr>
              <a:xfrm>
                <a:off x="765225" y="242307"/>
                <a:ext cx="373694" cy="373694"/>
              </a:xfrm>
              <a:prstGeom prst="ellipse">
                <a:avLst/>
              </a:prstGeom>
              <a:solidFill>
                <a:schemeClr val="accent4">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21" name="Ellipsi 20">
                <a:extLst>
                  <a:ext uri="{FF2B5EF4-FFF2-40B4-BE49-F238E27FC236}">
                    <a16:creationId xmlns:a16="http://schemas.microsoft.com/office/drawing/2014/main" id="{619A34FA-086D-7CBB-DE68-CCCEC169885D}"/>
                  </a:ext>
                </a:extLst>
              </p:cNvPr>
              <p:cNvSpPr/>
              <p:nvPr/>
            </p:nvSpPr>
            <p:spPr>
              <a:xfrm>
                <a:off x="765225" y="747675"/>
                <a:ext cx="373694" cy="373694"/>
              </a:xfrm>
              <a:prstGeom prst="ellipse">
                <a:avLst/>
              </a:prstGeom>
              <a:solidFill>
                <a:schemeClr val="accent4">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sz="6000" b="1" dirty="0">
                  <a:solidFill>
                    <a:srgbClr val="105F72"/>
                  </a:solidFill>
                </a:endParaRPr>
              </a:p>
            </p:txBody>
          </p:sp>
          <p:sp>
            <p:nvSpPr>
              <p:cNvPr id="22" name="Ellipsi 21">
                <a:extLst>
                  <a:ext uri="{FF2B5EF4-FFF2-40B4-BE49-F238E27FC236}">
                    <a16:creationId xmlns:a16="http://schemas.microsoft.com/office/drawing/2014/main" id="{F5847DCC-5858-F289-DA13-FC249401CA3B}"/>
                  </a:ext>
                </a:extLst>
              </p:cNvPr>
              <p:cNvSpPr/>
              <p:nvPr/>
            </p:nvSpPr>
            <p:spPr>
              <a:xfrm>
                <a:off x="765225" y="1253044"/>
                <a:ext cx="373694" cy="373694"/>
              </a:xfrm>
              <a:prstGeom prst="ellipse">
                <a:avLst/>
              </a:prstGeom>
              <a:solidFill>
                <a:schemeClr val="accent4">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grpSp>
        <p:pic>
          <p:nvPicPr>
            <p:cNvPr id="19" name="Kuva 18">
              <a:extLst>
                <a:ext uri="{FF2B5EF4-FFF2-40B4-BE49-F238E27FC236}">
                  <a16:creationId xmlns:a16="http://schemas.microsoft.com/office/drawing/2014/main" id="{5EEB1D5D-9A0A-753D-1B26-289C5BF24C2D}"/>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811886" y="765689"/>
              <a:ext cx="373694" cy="373694"/>
            </a:xfrm>
            <a:prstGeom prst="rect">
              <a:avLst/>
            </a:prstGeom>
          </p:spPr>
        </p:pic>
      </p:grpSp>
    </p:spTree>
    <p:extLst>
      <p:ext uri="{BB962C8B-B14F-4D97-AF65-F5344CB8AC3E}">
        <p14:creationId xmlns:p14="http://schemas.microsoft.com/office/powerpoint/2010/main" val="132723305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E009D-796C-AFB1-70F7-B6CA64A95681}"/>
              </a:ext>
            </a:extLst>
          </p:cNvPr>
          <p:cNvSpPr>
            <a:spLocks noGrp="1"/>
          </p:cNvSpPr>
          <p:nvPr>
            <p:ph type="title"/>
          </p:nvPr>
        </p:nvSpPr>
        <p:spPr>
          <a:xfrm>
            <a:off x="838200" y="365125"/>
            <a:ext cx="10515600" cy="862807"/>
          </a:xfrm>
        </p:spPr>
        <p:txBody>
          <a:bodyPr>
            <a:normAutofit/>
          </a:bodyPr>
          <a:lstStyle/>
          <a:p>
            <a:r>
              <a:rPr lang="fi-FI" noProof="0" dirty="0">
                <a:solidFill>
                  <a:schemeClr val="tx1"/>
                </a:solidFill>
              </a:rPr>
              <a:t>Mittareiden luominen</a:t>
            </a:r>
          </a:p>
        </p:txBody>
      </p:sp>
      <p:sp>
        <p:nvSpPr>
          <p:cNvPr id="3" name="Text Placeholder 2">
            <a:extLst>
              <a:ext uri="{FF2B5EF4-FFF2-40B4-BE49-F238E27FC236}">
                <a16:creationId xmlns:a16="http://schemas.microsoft.com/office/drawing/2014/main" id="{03292240-A708-2B7E-149F-2F8EE143BFCE}"/>
              </a:ext>
            </a:extLst>
          </p:cNvPr>
          <p:cNvSpPr>
            <a:spLocks noGrp="1"/>
          </p:cNvSpPr>
          <p:nvPr>
            <p:ph type="body" idx="1"/>
          </p:nvPr>
        </p:nvSpPr>
        <p:spPr>
          <a:xfrm>
            <a:off x="838199" y="1227932"/>
            <a:ext cx="6965951" cy="5071268"/>
          </a:xfrm>
        </p:spPr>
        <p:txBody>
          <a:bodyPr/>
          <a:lstStyle/>
          <a:p>
            <a:pPr marL="342900" indent="-284400">
              <a:buFont typeface="+mj-lt"/>
              <a:buAutoNum type="arabicPeriod"/>
            </a:pPr>
            <a:r>
              <a:rPr lang="fi-FI" sz="1400" b="1" noProof="0" dirty="0">
                <a:cs typeface="Calibri"/>
              </a:rPr>
              <a:t>Mitä mitataan?</a:t>
            </a:r>
          </a:p>
          <a:p>
            <a:pPr marL="792000" lvl="1" indent="-285750">
              <a:spcBef>
                <a:spcPts val="300"/>
              </a:spcBef>
            </a:pPr>
            <a:r>
              <a:rPr lang="fi-FI" sz="1400" noProof="0" dirty="0">
                <a:cs typeface="Calibri"/>
              </a:rPr>
              <a:t>Tavoitteen vaikuttavuutta (tavoitteellinen mittari) ja/tai suorittamista (ns. välimittareita).</a:t>
            </a:r>
          </a:p>
          <a:p>
            <a:pPr marL="342900" indent="-284400">
              <a:buAutoNum type="arabicPeriod"/>
            </a:pPr>
            <a:r>
              <a:rPr lang="fi-FI" sz="1400" b="1" noProof="0" dirty="0">
                <a:cs typeface="Calibri"/>
              </a:rPr>
              <a:t>Miten mitataan?</a:t>
            </a:r>
          </a:p>
          <a:p>
            <a:pPr marL="793350" lvl="1" indent="-285750">
              <a:spcBef>
                <a:spcPts val="300"/>
              </a:spcBef>
            </a:pPr>
            <a:r>
              <a:rPr lang="fi-FI" sz="1400" noProof="0" dirty="0">
                <a:cs typeface="Calibri"/>
              </a:rPr>
              <a:t>Mittaamisen toteutus eli työkalu tiedon keräämiseen, mittaamisen aikaväli, vertailtavuus sekä laadullinen / määrällinen indikaattori. </a:t>
            </a:r>
          </a:p>
          <a:p>
            <a:pPr marL="1428750" lvl="2" indent="-284400"/>
            <a:r>
              <a:rPr lang="fi-FI" sz="1400" b="1" noProof="0" dirty="0">
                <a:cs typeface="Calibri"/>
              </a:rPr>
              <a:t>Määrälliset eli kvantitatiiviset indikaattorit</a:t>
            </a:r>
            <a:br>
              <a:rPr lang="fi-FI" sz="1400" b="1" noProof="0" dirty="0">
                <a:cs typeface="Calibri"/>
              </a:rPr>
            </a:br>
            <a:r>
              <a:rPr lang="fi-FI" sz="1400" noProof="0" dirty="0">
                <a:cs typeface="Calibri"/>
              </a:rPr>
              <a:t>(laskennallinen määrä)</a:t>
            </a:r>
            <a:endParaRPr lang="fi-FI" sz="1400" noProof="0" dirty="0">
              <a:ea typeface="+mn-lt"/>
              <a:cs typeface="+mn-lt"/>
            </a:endParaRPr>
          </a:p>
          <a:p>
            <a:pPr marL="1428750" lvl="2" indent="-284400">
              <a:spcBef>
                <a:spcPts val="300"/>
              </a:spcBef>
            </a:pPr>
            <a:r>
              <a:rPr lang="fi-FI" sz="1400" b="1" noProof="0" dirty="0">
                <a:ea typeface="+mn-lt"/>
                <a:cs typeface="+mn-lt"/>
              </a:rPr>
              <a:t>Laadulliset indikaattorit</a:t>
            </a:r>
            <a:br>
              <a:rPr lang="fi-FI" sz="1400" b="1" noProof="0" dirty="0">
                <a:ea typeface="+mn-lt"/>
                <a:cs typeface="+mn-lt"/>
              </a:rPr>
            </a:br>
            <a:r>
              <a:rPr lang="fi-FI" sz="1400" noProof="0" dirty="0">
                <a:ea typeface="+mn-lt"/>
                <a:cs typeface="+mn-lt"/>
              </a:rPr>
              <a:t>(ihmisten näkemys asiasta / kehityksestä)</a:t>
            </a:r>
          </a:p>
          <a:p>
            <a:pPr marL="342900" indent="-284400">
              <a:buAutoNum type="arabicPeriod"/>
            </a:pPr>
            <a:r>
              <a:rPr lang="fi-FI" sz="1400" b="1" noProof="0" dirty="0">
                <a:cs typeface="Calibri"/>
              </a:rPr>
              <a:t>Kuinka dataa tulkitaan?</a:t>
            </a:r>
          </a:p>
          <a:p>
            <a:pPr marL="792000" lvl="1" indent="-285750">
              <a:spcBef>
                <a:spcPts val="300"/>
              </a:spcBef>
            </a:pPr>
            <a:r>
              <a:rPr lang="fi-FI" sz="1400" noProof="0" dirty="0">
                <a:cs typeface="Calibri"/>
              </a:rPr>
              <a:t> Tiedon luotettavuus, mitä tieto kertoo / ei kerro ja mitä teemme tiedolla.</a:t>
            </a:r>
            <a:endParaRPr lang="fi-FI" sz="1400" noProof="0" dirty="0"/>
          </a:p>
          <a:p>
            <a:pPr marL="342900" indent="-284400">
              <a:buAutoNum type="arabicPeriod"/>
            </a:pPr>
            <a:r>
              <a:rPr lang="fi-FI" sz="1400" b="1" noProof="0" dirty="0"/>
              <a:t>Miten tuloksista viestitään, seurataan ja reagoidaan?</a:t>
            </a:r>
            <a:endParaRPr lang="fi-FI" sz="1400" noProof="0" dirty="0">
              <a:highlight>
                <a:srgbClr val="FFFF00"/>
              </a:highlight>
            </a:endParaRPr>
          </a:p>
          <a:p>
            <a:pPr marL="792000" lvl="1" indent="-285750">
              <a:spcBef>
                <a:spcPts val="300"/>
              </a:spcBef>
            </a:pPr>
            <a:r>
              <a:rPr lang="fi-FI" sz="1400" b="1" noProof="0" dirty="0"/>
              <a:t>Tiedolla johtaminen:</a:t>
            </a:r>
            <a:r>
              <a:rPr lang="fi-FI" sz="1400" noProof="0" dirty="0"/>
              <a:t> tulosten viestintä henkilökunnalle, kuntalaisille ja päättäjille, vaikutusten/suoritusten seuranta ja reagointi toiminnassa. </a:t>
            </a:r>
            <a:endParaRPr lang="fi-FI" sz="1400" noProof="0" dirty="0">
              <a:highlight>
                <a:srgbClr val="FFFF00"/>
              </a:highlight>
              <a:cs typeface="Calibri"/>
            </a:endParaRPr>
          </a:p>
          <a:p>
            <a:pPr marL="792000" lvl="1" indent="-285750">
              <a:spcBef>
                <a:spcPts val="300"/>
              </a:spcBef>
            </a:pPr>
            <a:r>
              <a:rPr lang="fi-FI" sz="1400" b="1" noProof="0" dirty="0">
                <a:cs typeface="Calibri"/>
              </a:rPr>
              <a:t>Muutoksen seuranta</a:t>
            </a:r>
            <a:r>
              <a:rPr lang="fi-FI" sz="1400" noProof="0" dirty="0">
                <a:cs typeface="Calibri"/>
              </a:rPr>
              <a:t>: Säännöllisellä mittaamisella havaitaan muutos – onko muutos oikeasuuntainen? Syntyykö päivitystarpeita? Miten tämä heijastelee organisaation toimintaan?</a:t>
            </a:r>
          </a:p>
        </p:txBody>
      </p:sp>
      <p:sp>
        <p:nvSpPr>
          <p:cNvPr id="5" name="Suorakulmio 4">
            <a:extLst>
              <a:ext uri="{FF2B5EF4-FFF2-40B4-BE49-F238E27FC236}">
                <a16:creationId xmlns:a16="http://schemas.microsoft.com/office/drawing/2014/main" id="{505B4A38-0836-5950-962A-15465864A3B8}"/>
              </a:ext>
            </a:extLst>
          </p:cNvPr>
          <p:cNvSpPr/>
          <p:nvPr/>
        </p:nvSpPr>
        <p:spPr>
          <a:xfrm>
            <a:off x="8018074" y="729761"/>
            <a:ext cx="3629757" cy="5398476"/>
          </a:xfrm>
          <a:prstGeom prst="rect">
            <a:avLst/>
          </a:prstGeom>
          <a:solidFill>
            <a:schemeClr val="accent4">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360000" tIns="180000" rIns="360000" bIns="180000" rtlCol="0" anchor="t" anchorCtr="0"/>
          <a:lstStyle/>
          <a:p>
            <a:pPr>
              <a:lnSpc>
                <a:spcPct val="120000"/>
              </a:lnSpc>
            </a:pPr>
            <a:r>
              <a:rPr lang="fi-FI" sz="1200" b="1" i="0" u="none" strike="noStrike" baseline="0" dirty="0">
                <a:solidFill>
                  <a:schemeClr val="tx1"/>
                </a:solidFill>
              </a:rPr>
              <a:t>Indikaattori on jokin tunnusluku, joka kuvaa asioiden tilaa ja kehitystä</a:t>
            </a:r>
            <a:r>
              <a:rPr lang="fi-FI" sz="1200" i="0" u="none" strike="noStrike" baseline="0" dirty="0">
                <a:solidFill>
                  <a:schemeClr val="tx1"/>
                </a:solidFill>
              </a:rPr>
              <a:t>. </a:t>
            </a:r>
            <a:r>
              <a:rPr lang="fi-FI" sz="1050" i="0" u="none" strike="noStrike" baseline="0" dirty="0">
                <a:solidFill>
                  <a:schemeClr val="tx1"/>
                </a:solidFill>
              </a:rPr>
              <a:t>Indikaattori voi siis olla tilastollinen tunnusluku tai laadullinen asian tilaa tai kehitystä karkealla tasolla tai epäsuorasti ilmaiseva tunnusluku. Indikaattorien tarkoitus on tiivistää suuria määriä tietoa helposti ymmärrettävään muotoon. </a:t>
            </a:r>
            <a:r>
              <a:rPr lang="fi-FI" sz="1050" dirty="0">
                <a:solidFill>
                  <a:schemeClr val="tx1"/>
                </a:solidFill>
              </a:rPr>
              <a:t>Indikaattori t</a:t>
            </a:r>
            <a:r>
              <a:rPr lang="fi-FI" sz="1050" b="0" i="0" u="none" strike="noStrike" baseline="0" dirty="0">
                <a:solidFill>
                  <a:schemeClr val="tx1"/>
                </a:solidFill>
              </a:rPr>
              <a:t>arjoaa yksinkertaistettua tietoa kompleksisesta todellisuudesta. </a:t>
            </a:r>
            <a:r>
              <a:rPr lang="fi-FI" sz="1050" dirty="0">
                <a:solidFill>
                  <a:schemeClr val="tx1"/>
                </a:solidFill>
                <a:effectLst/>
                <a:ea typeface="Arial" panose="020B0604020202020204" pitchFamily="34" charset="0"/>
                <a:cs typeface="Times New Roman"/>
              </a:rPr>
              <a:t>Indikaattorien pitäisi olla helposti tulkittavissa ja mahdollisimman yksiselitteisiä.</a:t>
            </a:r>
            <a:endParaRPr lang="fi-FI" sz="1200" b="1" dirty="0">
              <a:solidFill>
                <a:schemeClr val="tx1"/>
              </a:solidFill>
              <a:cs typeface="Segoe UI"/>
            </a:endParaRPr>
          </a:p>
          <a:p>
            <a:pPr>
              <a:lnSpc>
                <a:spcPct val="120000"/>
              </a:lnSpc>
              <a:spcBef>
                <a:spcPts val="900"/>
              </a:spcBef>
            </a:pPr>
            <a:r>
              <a:rPr lang="fi-FI" sz="1200" b="1" dirty="0">
                <a:solidFill>
                  <a:schemeClr val="tx1"/>
                </a:solidFill>
                <a:cs typeface="Segoe UI"/>
              </a:rPr>
              <a:t>Esimerkki: </a:t>
            </a:r>
            <a:endParaRPr lang="fi-FI" sz="1200" b="1" i="0" u="none" strike="noStrike" baseline="0" dirty="0">
              <a:solidFill>
                <a:schemeClr val="tx1"/>
              </a:solidFill>
            </a:endParaRPr>
          </a:p>
          <a:p>
            <a:pPr algn="l">
              <a:lnSpc>
                <a:spcPct val="120000"/>
              </a:lnSpc>
              <a:spcBef>
                <a:spcPts val="400"/>
              </a:spcBef>
            </a:pPr>
            <a:r>
              <a:rPr lang="fi-FI" sz="1200" b="1" i="0" u="none" strike="noStrike" baseline="0" dirty="0">
                <a:solidFill>
                  <a:schemeClr val="tx1"/>
                </a:solidFill>
              </a:rPr>
              <a:t>Määrälliset eli kvantitatiiviset indikaattorit </a:t>
            </a:r>
            <a:r>
              <a:rPr lang="fi-FI" sz="1200" i="0" u="none" strike="noStrike" baseline="0" dirty="0">
                <a:solidFill>
                  <a:schemeClr val="tx1"/>
                </a:solidFill>
              </a:rPr>
              <a:t>(laskennallinen määrä)</a:t>
            </a:r>
          </a:p>
          <a:p>
            <a:pPr algn="l">
              <a:lnSpc>
                <a:spcPct val="120000"/>
              </a:lnSpc>
              <a:spcBef>
                <a:spcPts val="400"/>
              </a:spcBef>
            </a:pPr>
            <a:r>
              <a:rPr lang="fi-FI" sz="1000" dirty="0">
                <a:solidFill>
                  <a:schemeClr val="tx1"/>
                </a:solidFill>
                <a:ea typeface="Calibri" panose="020F0502020204030204" pitchFamily="34" charset="0"/>
                <a:cs typeface="Times New Roman" panose="02020603050405020304" pitchFamily="18" charset="0"/>
                <a:sym typeface="Wingdings" panose="05000000000000000000" pitchFamily="2" charset="2"/>
              </a:rPr>
              <a:t> </a:t>
            </a:r>
            <a:r>
              <a:rPr lang="fi-FI" sz="1000" b="0" i="0" u="none" strike="noStrike" baseline="0" dirty="0">
                <a:solidFill>
                  <a:schemeClr val="tx1"/>
                </a:solidFill>
              </a:rPr>
              <a:t>Koulutukseen osallistuneiden määrä</a:t>
            </a:r>
          </a:p>
          <a:p>
            <a:pPr algn="l">
              <a:lnSpc>
                <a:spcPct val="120000"/>
              </a:lnSpc>
              <a:spcBef>
                <a:spcPts val="400"/>
              </a:spcBef>
            </a:pPr>
            <a:r>
              <a:rPr lang="fi-FI" sz="1000" dirty="0">
                <a:solidFill>
                  <a:schemeClr val="tx1"/>
                </a:solidFill>
                <a:ea typeface="Calibri" panose="020F0502020204030204" pitchFamily="34" charset="0"/>
                <a:cs typeface="Times New Roman" panose="02020603050405020304" pitchFamily="18" charset="0"/>
                <a:sym typeface="Wingdings" panose="05000000000000000000" pitchFamily="2" charset="2"/>
              </a:rPr>
              <a:t> </a:t>
            </a:r>
            <a:r>
              <a:rPr lang="fi-FI" sz="1000" b="0" i="0" u="none" strike="noStrike" baseline="0" dirty="0">
                <a:solidFill>
                  <a:schemeClr val="tx1"/>
                </a:solidFill>
              </a:rPr>
              <a:t>Työttömyysaste</a:t>
            </a:r>
            <a:endParaRPr lang="fi-FI" sz="1000" b="1" i="0" u="none" strike="noStrike" baseline="0" dirty="0">
              <a:solidFill>
                <a:schemeClr val="tx1"/>
              </a:solidFill>
            </a:endParaRPr>
          </a:p>
          <a:p>
            <a:pPr marL="0" indent="0" algn="l">
              <a:lnSpc>
                <a:spcPct val="120000"/>
              </a:lnSpc>
              <a:spcBef>
                <a:spcPts val="900"/>
              </a:spcBef>
              <a:buNone/>
            </a:pPr>
            <a:r>
              <a:rPr lang="fi-FI" sz="1200" b="1" i="0" u="none" strike="noStrike" baseline="0" dirty="0">
                <a:solidFill>
                  <a:schemeClr val="tx1"/>
                </a:solidFill>
              </a:rPr>
              <a:t>Laadulliset indikaattorit</a:t>
            </a:r>
            <a:br>
              <a:rPr lang="fi-FI" sz="1200" b="1" i="0" u="none" strike="noStrike" baseline="0" dirty="0">
                <a:solidFill>
                  <a:schemeClr val="tx1"/>
                </a:solidFill>
              </a:rPr>
            </a:br>
            <a:r>
              <a:rPr lang="fi-FI" sz="1200" i="0" u="none" strike="noStrike" baseline="0" dirty="0">
                <a:solidFill>
                  <a:schemeClr val="tx1"/>
                </a:solidFill>
              </a:rPr>
              <a:t>(ihmisten näkemys asiasta / kehityksestä)</a:t>
            </a:r>
          </a:p>
          <a:p>
            <a:pPr algn="l">
              <a:lnSpc>
                <a:spcPct val="120000"/>
              </a:lnSpc>
              <a:spcBef>
                <a:spcPts val="400"/>
              </a:spcBef>
            </a:pPr>
            <a:r>
              <a:rPr lang="fi-FI" sz="1000" dirty="0">
                <a:solidFill>
                  <a:schemeClr val="tx1"/>
                </a:solidFill>
                <a:ea typeface="Calibri" panose="020F0502020204030204" pitchFamily="34" charset="0"/>
                <a:cs typeface="Times New Roman" panose="02020603050405020304" pitchFamily="18" charset="0"/>
                <a:sym typeface="Wingdings" panose="05000000000000000000" pitchFamily="2" charset="2"/>
              </a:rPr>
              <a:t> A</a:t>
            </a:r>
            <a:r>
              <a:rPr lang="fi-FI" sz="1000" b="0" i="0" u="none" strike="noStrike" baseline="0" dirty="0">
                <a:solidFill>
                  <a:schemeClr val="tx1"/>
                </a:solidFill>
              </a:rPr>
              <a:t>siakastyytyväisyys</a:t>
            </a:r>
          </a:p>
          <a:p>
            <a:pPr algn="l">
              <a:lnSpc>
                <a:spcPct val="120000"/>
              </a:lnSpc>
              <a:spcBef>
                <a:spcPts val="400"/>
              </a:spcBef>
            </a:pPr>
            <a:r>
              <a:rPr lang="fi-FI" sz="1000" dirty="0">
                <a:solidFill>
                  <a:schemeClr val="tx1"/>
                </a:solidFill>
                <a:ea typeface="Calibri" panose="020F0502020204030204" pitchFamily="34" charset="0"/>
                <a:cs typeface="Times New Roman" panose="02020603050405020304" pitchFamily="18" charset="0"/>
                <a:sym typeface="Wingdings" panose="05000000000000000000" pitchFamily="2" charset="2"/>
              </a:rPr>
              <a:t> </a:t>
            </a:r>
            <a:r>
              <a:rPr lang="fi-FI" sz="1000" dirty="0">
                <a:solidFill>
                  <a:schemeClr val="tx1"/>
                </a:solidFill>
              </a:rPr>
              <a:t>Moniammatillisen yhteistyön vahvistuminen</a:t>
            </a:r>
          </a:p>
        </p:txBody>
      </p:sp>
      <p:sp>
        <p:nvSpPr>
          <p:cNvPr id="4" name="Text Placeholder 3">
            <a:extLst>
              <a:ext uri="{FF2B5EF4-FFF2-40B4-BE49-F238E27FC236}">
                <a16:creationId xmlns:a16="http://schemas.microsoft.com/office/drawing/2014/main" id="{F05708BC-061C-B759-8033-26E601B53D7B}"/>
              </a:ext>
            </a:extLst>
          </p:cNvPr>
          <p:cNvSpPr>
            <a:spLocks noGrp="1"/>
          </p:cNvSpPr>
          <p:nvPr>
            <p:ph type="body" sz="quarter" idx="13"/>
          </p:nvPr>
        </p:nvSpPr>
        <p:spPr/>
        <p:txBody>
          <a:bodyPr/>
          <a:lstStyle/>
          <a:p>
            <a:r>
              <a:rPr lang="fi-FI" sz="1200" noProof="0" dirty="0">
                <a:cs typeface="Calibri"/>
              </a:rPr>
              <a:t>Lähteet: Fryer ym. (2009), Lönnqvist ym. (2006), MDI 2024</a:t>
            </a:r>
            <a:endParaRPr lang="fi-FI" sz="1200" noProof="0" dirty="0"/>
          </a:p>
        </p:txBody>
      </p:sp>
      <p:pic>
        <p:nvPicPr>
          <p:cNvPr id="24" name="Kuva 23">
            <a:extLst>
              <a:ext uri="{FF2B5EF4-FFF2-40B4-BE49-F238E27FC236}">
                <a16:creationId xmlns:a16="http://schemas.microsoft.com/office/drawing/2014/main" id="{B5363F83-50B8-09ED-845A-D937820AAE57}"/>
              </a:ext>
              <a:ext uri="{C183D7F6-B498-43B3-948B-1728B52AA6E4}">
                <adec:decorative xmlns:adec="http://schemas.microsoft.com/office/drawing/2017/decorative" val="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905999" y="6423633"/>
            <a:ext cx="2069123" cy="226856"/>
          </a:xfrm>
          <a:prstGeom prst="rect">
            <a:avLst/>
          </a:prstGeom>
        </p:spPr>
      </p:pic>
      <p:grpSp>
        <p:nvGrpSpPr>
          <p:cNvPr id="18" name="Ryhmä 17">
            <a:extLst>
              <a:ext uri="{FF2B5EF4-FFF2-40B4-BE49-F238E27FC236}">
                <a16:creationId xmlns:a16="http://schemas.microsoft.com/office/drawing/2014/main" id="{2F5443E4-1F26-BBD1-4390-2CDED6D7C628}"/>
              </a:ext>
              <a:ext uri="{C183D7F6-B498-43B3-948B-1728B52AA6E4}">
                <adec:decorative xmlns:adec="http://schemas.microsoft.com/office/drawing/2017/decorative" val="1"/>
              </a:ext>
            </a:extLst>
          </p:cNvPr>
          <p:cNvGrpSpPr/>
          <p:nvPr/>
        </p:nvGrpSpPr>
        <p:grpSpPr>
          <a:xfrm>
            <a:off x="250581" y="2736784"/>
            <a:ext cx="420355" cy="1384431"/>
            <a:chOff x="765225" y="242307"/>
            <a:chExt cx="420355" cy="1384431"/>
          </a:xfrm>
        </p:grpSpPr>
        <p:grpSp>
          <p:nvGrpSpPr>
            <p:cNvPr id="19" name="Ryhmä 18">
              <a:extLst>
                <a:ext uri="{FF2B5EF4-FFF2-40B4-BE49-F238E27FC236}">
                  <a16:creationId xmlns:a16="http://schemas.microsoft.com/office/drawing/2014/main" id="{7086931A-1E6A-83E1-4690-2252D7E24E03}"/>
                </a:ext>
              </a:extLst>
            </p:cNvPr>
            <p:cNvGrpSpPr/>
            <p:nvPr/>
          </p:nvGrpSpPr>
          <p:grpSpPr>
            <a:xfrm>
              <a:off x="765225" y="242307"/>
              <a:ext cx="373694" cy="1384431"/>
              <a:chOff x="765225" y="242307"/>
              <a:chExt cx="373694" cy="1384431"/>
            </a:xfrm>
          </p:grpSpPr>
          <p:sp>
            <p:nvSpPr>
              <p:cNvPr id="21" name="Ellipsi 20">
                <a:extLst>
                  <a:ext uri="{FF2B5EF4-FFF2-40B4-BE49-F238E27FC236}">
                    <a16:creationId xmlns:a16="http://schemas.microsoft.com/office/drawing/2014/main" id="{018F4B10-F2C3-BC1B-28B0-10D058A44307}"/>
                  </a:ext>
                </a:extLst>
              </p:cNvPr>
              <p:cNvSpPr/>
              <p:nvPr/>
            </p:nvSpPr>
            <p:spPr>
              <a:xfrm>
                <a:off x="765225" y="242307"/>
                <a:ext cx="373694" cy="373694"/>
              </a:xfrm>
              <a:prstGeom prst="ellipse">
                <a:avLst/>
              </a:prstGeom>
              <a:solidFill>
                <a:schemeClr val="accent4">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22" name="Ellipsi 21">
                <a:extLst>
                  <a:ext uri="{FF2B5EF4-FFF2-40B4-BE49-F238E27FC236}">
                    <a16:creationId xmlns:a16="http://schemas.microsoft.com/office/drawing/2014/main" id="{3B107CCB-2996-3765-E6D5-65FE234124F8}"/>
                  </a:ext>
                </a:extLst>
              </p:cNvPr>
              <p:cNvSpPr/>
              <p:nvPr/>
            </p:nvSpPr>
            <p:spPr>
              <a:xfrm>
                <a:off x="765225" y="747675"/>
                <a:ext cx="373694" cy="373694"/>
              </a:xfrm>
              <a:prstGeom prst="ellipse">
                <a:avLst/>
              </a:prstGeom>
              <a:solidFill>
                <a:schemeClr val="accent4">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sz="6000" b="1" dirty="0">
                  <a:solidFill>
                    <a:srgbClr val="105F72"/>
                  </a:solidFill>
                </a:endParaRPr>
              </a:p>
            </p:txBody>
          </p:sp>
          <p:sp>
            <p:nvSpPr>
              <p:cNvPr id="23" name="Ellipsi 22">
                <a:extLst>
                  <a:ext uri="{FF2B5EF4-FFF2-40B4-BE49-F238E27FC236}">
                    <a16:creationId xmlns:a16="http://schemas.microsoft.com/office/drawing/2014/main" id="{BBAA11A7-534F-7E05-68E3-03DB9493A849}"/>
                  </a:ext>
                </a:extLst>
              </p:cNvPr>
              <p:cNvSpPr/>
              <p:nvPr/>
            </p:nvSpPr>
            <p:spPr>
              <a:xfrm>
                <a:off x="765225" y="1253044"/>
                <a:ext cx="373694" cy="373694"/>
              </a:xfrm>
              <a:prstGeom prst="ellipse">
                <a:avLst/>
              </a:prstGeom>
              <a:solidFill>
                <a:schemeClr val="accent4">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grpSp>
        <p:pic>
          <p:nvPicPr>
            <p:cNvPr id="20" name="Kuva 19">
              <a:extLst>
                <a:ext uri="{FF2B5EF4-FFF2-40B4-BE49-F238E27FC236}">
                  <a16:creationId xmlns:a16="http://schemas.microsoft.com/office/drawing/2014/main" id="{1A716FFA-47D3-0AB7-E86A-1CA8DC37F8F5}"/>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11886" y="765689"/>
              <a:ext cx="373694" cy="373694"/>
            </a:xfrm>
            <a:prstGeom prst="rect">
              <a:avLst/>
            </a:prstGeom>
          </p:spPr>
        </p:pic>
      </p:grpSp>
    </p:spTree>
    <p:extLst>
      <p:ext uri="{BB962C8B-B14F-4D97-AF65-F5344CB8AC3E}">
        <p14:creationId xmlns:p14="http://schemas.microsoft.com/office/powerpoint/2010/main" val="164480761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 name="Puolivapaa piirto 31">
            <a:extLst>
              <a:ext uri="{FF2B5EF4-FFF2-40B4-BE49-F238E27FC236}">
                <a16:creationId xmlns:a16="http://schemas.microsoft.com/office/drawing/2014/main" id="{414493EB-51EE-465E-1E16-C59D3DCF6129}"/>
              </a:ext>
              <a:ext uri="{C183D7F6-B498-43B3-948B-1728B52AA6E4}">
                <adec:decorative xmlns:adec="http://schemas.microsoft.com/office/drawing/2017/decorative" val="1"/>
              </a:ext>
            </a:extLst>
          </p:cNvPr>
          <p:cNvSpPr/>
          <p:nvPr/>
        </p:nvSpPr>
        <p:spPr>
          <a:xfrm>
            <a:off x="1478942" y="922351"/>
            <a:ext cx="7593495" cy="681894"/>
          </a:xfrm>
          <a:custGeom>
            <a:avLst/>
            <a:gdLst>
              <a:gd name="connsiteX0" fmla="*/ 0 w 7680960"/>
              <a:gd name="connsiteY0" fmla="*/ 628153 h 628153"/>
              <a:gd name="connsiteX1" fmla="*/ 7680960 w 7680960"/>
              <a:gd name="connsiteY1" fmla="*/ 628153 h 628153"/>
              <a:gd name="connsiteX2" fmla="*/ 7665058 w 7680960"/>
              <a:gd name="connsiteY2" fmla="*/ 0 h 628153"/>
              <a:gd name="connsiteX3" fmla="*/ 71562 w 7680960"/>
              <a:gd name="connsiteY3" fmla="*/ 79513 h 628153"/>
              <a:gd name="connsiteX4" fmla="*/ 0 w 7680960"/>
              <a:gd name="connsiteY4" fmla="*/ 628153 h 6281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80960" h="628153">
                <a:moveTo>
                  <a:pt x="0" y="628153"/>
                </a:moveTo>
                <a:lnTo>
                  <a:pt x="7680960" y="628153"/>
                </a:lnTo>
                <a:lnTo>
                  <a:pt x="7665058" y="0"/>
                </a:lnTo>
                <a:lnTo>
                  <a:pt x="71562" y="79513"/>
                </a:lnTo>
                <a:lnTo>
                  <a:pt x="0" y="628153"/>
                </a:lnTo>
                <a:close/>
              </a:path>
            </a:pathLst>
          </a:custGeom>
          <a:solidFill>
            <a:schemeClr val="accent4">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2" name="Title 1">
            <a:extLst>
              <a:ext uri="{FF2B5EF4-FFF2-40B4-BE49-F238E27FC236}">
                <a16:creationId xmlns:a16="http://schemas.microsoft.com/office/drawing/2014/main" id="{B43A5D76-FDF1-CE46-164C-F108BCAEB079}"/>
              </a:ext>
            </a:extLst>
          </p:cNvPr>
          <p:cNvSpPr>
            <a:spLocks noGrp="1"/>
          </p:cNvSpPr>
          <p:nvPr>
            <p:ph type="title"/>
          </p:nvPr>
        </p:nvSpPr>
        <p:spPr/>
        <p:txBody>
          <a:bodyPr>
            <a:normAutofit/>
          </a:bodyPr>
          <a:lstStyle/>
          <a:p>
            <a:r>
              <a:rPr lang="fi-FI" sz="3600" noProof="0" dirty="0"/>
              <a:t>Kuntastrategian mittaamisen perimmäinen kysymys </a:t>
            </a:r>
            <a:br>
              <a:rPr lang="fi-FI" sz="3600" noProof="0" dirty="0"/>
            </a:br>
            <a:r>
              <a:rPr lang="fi-FI" sz="3600" noProof="0" dirty="0"/>
              <a:t>on mihin pyritään vaikuttamaan ja miten?</a:t>
            </a:r>
          </a:p>
        </p:txBody>
      </p:sp>
      <p:sp>
        <p:nvSpPr>
          <p:cNvPr id="3" name="Text Placeholder 2">
            <a:extLst>
              <a:ext uri="{FF2B5EF4-FFF2-40B4-BE49-F238E27FC236}">
                <a16:creationId xmlns:a16="http://schemas.microsoft.com/office/drawing/2014/main" id="{CDCF2BDD-1AE3-FEB2-146A-FD5EEBF5D340}"/>
              </a:ext>
            </a:extLst>
          </p:cNvPr>
          <p:cNvSpPr>
            <a:spLocks noGrp="1"/>
          </p:cNvSpPr>
          <p:nvPr>
            <p:ph type="body" idx="1"/>
          </p:nvPr>
        </p:nvSpPr>
        <p:spPr>
          <a:xfrm>
            <a:off x="838199" y="1690688"/>
            <a:ext cx="7481131" cy="1687513"/>
          </a:xfrm>
        </p:spPr>
        <p:txBody>
          <a:bodyPr/>
          <a:lstStyle/>
          <a:p>
            <a:pPr marL="0" indent="0">
              <a:buNone/>
            </a:pPr>
            <a:r>
              <a:rPr lang="fi-FI" sz="1400" b="1" noProof="0" dirty="0"/>
              <a:t>Vaikuttavuuspolun muodostamista</a:t>
            </a:r>
            <a:r>
              <a:rPr lang="fi-FI" sz="1400" noProof="0" dirty="0"/>
              <a:t> helpottaa alla oleva taulukko. Vaikuttavuuspolun avulla voidaan määritellä mittareita tavoitteelle. Vaikuttavuuspolkua muodostettaessa tulee tunnistaa nykytilanne, tavoiteltavat tulokset päämäärälle, käytössä olevat resurssit ja kunnan panostukset sekä tavoitetaso, jossa tunnistetaan tavoiteltavat muutokset/vaikutukset.</a:t>
            </a:r>
          </a:p>
        </p:txBody>
      </p:sp>
      <p:sp>
        <p:nvSpPr>
          <p:cNvPr id="27" name="Text Placeholder 2">
            <a:extLst>
              <a:ext uri="{FF2B5EF4-FFF2-40B4-BE49-F238E27FC236}">
                <a16:creationId xmlns:a16="http://schemas.microsoft.com/office/drawing/2014/main" id="{EDBFAA23-EBC2-94AF-46CB-F366FD2FBCFA}"/>
              </a:ext>
            </a:extLst>
          </p:cNvPr>
          <p:cNvSpPr txBox="1">
            <a:spLocks/>
          </p:cNvSpPr>
          <p:nvPr/>
        </p:nvSpPr>
        <p:spPr>
          <a:xfrm>
            <a:off x="8486593" y="1690688"/>
            <a:ext cx="3034471" cy="1687513"/>
          </a:xfrm>
          <a:prstGeom prst="rect">
            <a:avLst/>
          </a:prstGeom>
          <a:noFill/>
          <a:ln>
            <a:noFill/>
          </a:ln>
        </p:spPr>
        <p:txBody>
          <a:bodyPr spcFirstLastPara="1" vert="horz" wrap="square" lIns="91425" tIns="45700" rIns="91425" bIns="45700" numCol="1" rtlCol="0" anchor="t" anchorCtr="0">
            <a:noAutofit/>
          </a:bodyPr>
          <a:lstStyle>
            <a:lvl1pPr marL="285750" lvl="0" indent="-285750" algn="l" defTabSz="914400" rtl="0" eaLnBrk="1" latinLnBrk="0" hangingPunct="1">
              <a:lnSpc>
                <a:spcPct val="100000"/>
              </a:lnSpc>
              <a:spcBef>
                <a:spcPts val="1000"/>
              </a:spcBef>
              <a:spcAft>
                <a:spcPts val="0"/>
              </a:spcAft>
              <a:buClr>
                <a:schemeClr val="dk1"/>
              </a:buClr>
              <a:buSzPct val="80000"/>
              <a:buFont typeface="Normaali järjestelmäfontti"/>
              <a:buChar char="»"/>
              <a:defRPr sz="1800" kern="1200">
                <a:solidFill>
                  <a:schemeClr val="tx2"/>
                </a:solidFill>
                <a:latin typeface="+mn-lt"/>
                <a:ea typeface="+mn-ea"/>
                <a:cs typeface="+mn-cs"/>
              </a:defRPr>
            </a:lvl1pPr>
            <a:lvl2pPr marL="914400" lvl="1" indent="-342900" algn="l" defTabSz="914400" rtl="0" eaLnBrk="1" latinLnBrk="0" hangingPunct="1">
              <a:lnSpc>
                <a:spcPct val="100000"/>
              </a:lnSpc>
              <a:spcBef>
                <a:spcPts val="500"/>
              </a:spcBef>
              <a:spcAft>
                <a:spcPts val="0"/>
              </a:spcAft>
              <a:buClr>
                <a:schemeClr val="dk1"/>
              </a:buClr>
              <a:buSzPts val="1800"/>
              <a:buFont typeface="Arial" panose="020B0604020202020204" pitchFamily="34" charset="0"/>
              <a:buChar char="•"/>
              <a:defRPr sz="1600" kern="1200">
                <a:solidFill>
                  <a:schemeClr val="tx2"/>
                </a:solidFill>
                <a:latin typeface="+mn-lt"/>
                <a:ea typeface="+mn-ea"/>
                <a:cs typeface="+mn-cs"/>
              </a:defRPr>
            </a:lvl2pPr>
            <a:lvl3pPr marL="1371600" lvl="2" indent="-342900" algn="l" defTabSz="914400" rtl="0" eaLnBrk="1" latinLnBrk="0" hangingPunct="1">
              <a:lnSpc>
                <a:spcPct val="100000"/>
              </a:lnSpc>
              <a:spcBef>
                <a:spcPts val="500"/>
              </a:spcBef>
              <a:spcAft>
                <a:spcPts val="0"/>
              </a:spcAft>
              <a:buClr>
                <a:schemeClr val="dk1"/>
              </a:buClr>
              <a:buSzPts val="1800"/>
              <a:buFont typeface="Arial" panose="020B0604020202020204" pitchFamily="34" charset="0"/>
              <a:buChar char="•"/>
              <a:defRPr sz="1600" kern="1200">
                <a:solidFill>
                  <a:schemeClr val="tx2"/>
                </a:solidFill>
                <a:latin typeface="+mn-lt"/>
                <a:ea typeface="+mn-ea"/>
                <a:cs typeface="+mn-cs"/>
              </a:defRPr>
            </a:lvl3pPr>
            <a:lvl4pPr marL="1828800" lvl="3" indent="-342900" algn="l" defTabSz="914400" rtl="0" eaLnBrk="1" latinLnBrk="0" hangingPunct="1">
              <a:lnSpc>
                <a:spcPct val="90000"/>
              </a:lnSpc>
              <a:spcBef>
                <a:spcPts val="500"/>
              </a:spcBef>
              <a:spcAft>
                <a:spcPts val="0"/>
              </a:spcAft>
              <a:buClr>
                <a:schemeClr val="dk1"/>
              </a:buClr>
              <a:buSzPts val="1800"/>
              <a:buFont typeface="Arial" panose="020B0604020202020204" pitchFamily="34" charset="0"/>
              <a:buChar char="•"/>
              <a:defRPr sz="1600" kern="1200">
                <a:solidFill>
                  <a:schemeClr val="tx2"/>
                </a:solidFill>
                <a:latin typeface="+mn-lt"/>
                <a:ea typeface="+mn-ea"/>
                <a:cs typeface="+mn-cs"/>
              </a:defRPr>
            </a:lvl4pPr>
            <a:lvl5pPr marL="2286000" lvl="4" indent="-342900" algn="l" defTabSz="914400" rtl="0" eaLnBrk="1" latinLnBrk="0" hangingPunct="1">
              <a:lnSpc>
                <a:spcPct val="90000"/>
              </a:lnSpc>
              <a:spcBef>
                <a:spcPts val="500"/>
              </a:spcBef>
              <a:spcAft>
                <a:spcPts val="0"/>
              </a:spcAft>
              <a:buClr>
                <a:schemeClr val="dk1"/>
              </a:buClr>
              <a:buSzPts val="1800"/>
              <a:buFont typeface="Arial" panose="020B0604020202020204" pitchFamily="34" charset="0"/>
              <a:buChar char="•"/>
              <a:defRPr sz="1600" kern="1200">
                <a:solidFill>
                  <a:schemeClr val="tx2"/>
                </a:solidFill>
                <a:latin typeface="+mn-lt"/>
                <a:ea typeface="+mn-ea"/>
                <a:cs typeface="+mn-cs"/>
              </a:defRPr>
            </a:lvl5pPr>
            <a:lvl6pPr marL="2743200" lvl="5" indent="-342900" algn="l" defTabSz="914400" rtl="0" eaLnBrk="1" latinLnBrk="0" hangingPunct="1">
              <a:lnSpc>
                <a:spcPct val="90000"/>
              </a:lnSpc>
              <a:spcBef>
                <a:spcPts val="500"/>
              </a:spcBef>
              <a:spcAft>
                <a:spcPts val="0"/>
              </a:spcAft>
              <a:buClr>
                <a:schemeClr val="dk1"/>
              </a:buClr>
              <a:buSzPts val="1800"/>
              <a:buFont typeface="Arial" panose="020B0604020202020204" pitchFamily="34" charset="0"/>
              <a:buChar char="•"/>
              <a:defRPr sz="1600" kern="1200">
                <a:solidFill>
                  <a:schemeClr val="tx1"/>
                </a:solidFill>
                <a:latin typeface="+mn-lt"/>
                <a:ea typeface="+mn-ea"/>
                <a:cs typeface="+mn-cs"/>
              </a:defRPr>
            </a:lvl6pPr>
            <a:lvl7pPr marL="3200400" lvl="6" indent="-342900" algn="l" defTabSz="914400" rtl="0" eaLnBrk="1" latinLnBrk="0" hangingPunct="1">
              <a:lnSpc>
                <a:spcPct val="90000"/>
              </a:lnSpc>
              <a:spcBef>
                <a:spcPts val="500"/>
              </a:spcBef>
              <a:spcAft>
                <a:spcPts val="0"/>
              </a:spcAft>
              <a:buClr>
                <a:schemeClr val="dk1"/>
              </a:buClr>
              <a:buSzPts val="1800"/>
              <a:buFont typeface="Arial" panose="020B0604020202020204" pitchFamily="34" charset="0"/>
              <a:buChar char="•"/>
              <a:defRPr sz="1600" kern="1200">
                <a:solidFill>
                  <a:schemeClr val="tx1"/>
                </a:solidFill>
                <a:latin typeface="+mn-lt"/>
                <a:ea typeface="+mn-ea"/>
                <a:cs typeface="+mn-cs"/>
              </a:defRPr>
            </a:lvl7pPr>
            <a:lvl8pPr marL="3657600" lvl="7" indent="-342900" algn="l" defTabSz="914400" rtl="0" eaLnBrk="1" latinLnBrk="0" hangingPunct="1">
              <a:lnSpc>
                <a:spcPct val="90000"/>
              </a:lnSpc>
              <a:spcBef>
                <a:spcPts val="500"/>
              </a:spcBef>
              <a:spcAft>
                <a:spcPts val="0"/>
              </a:spcAft>
              <a:buClr>
                <a:schemeClr val="dk1"/>
              </a:buClr>
              <a:buSzPts val="1800"/>
              <a:buFont typeface="Arial" panose="020B0604020202020204" pitchFamily="34" charset="0"/>
              <a:buChar char="•"/>
              <a:defRPr sz="1600" kern="1200">
                <a:solidFill>
                  <a:schemeClr val="tx1"/>
                </a:solidFill>
                <a:latin typeface="+mn-lt"/>
                <a:ea typeface="+mn-ea"/>
                <a:cs typeface="+mn-cs"/>
              </a:defRPr>
            </a:lvl8pPr>
            <a:lvl9pPr marL="4114800" lvl="8" indent="-342900" algn="l" defTabSz="914400" rtl="0" eaLnBrk="1" latinLnBrk="0" hangingPunct="1">
              <a:lnSpc>
                <a:spcPct val="90000"/>
              </a:lnSpc>
              <a:spcBef>
                <a:spcPts val="500"/>
              </a:spcBef>
              <a:spcAft>
                <a:spcPts val="0"/>
              </a:spcAft>
              <a:buClr>
                <a:schemeClr val="dk1"/>
              </a:buClr>
              <a:buSzPts val="1800"/>
              <a:buFont typeface="Arial" panose="020B0604020202020204" pitchFamily="34" charset="0"/>
              <a:buChar char="•"/>
              <a:defRPr sz="1600" kern="1200">
                <a:solidFill>
                  <a:schemeClr val="tx1"/>
                </a:solidFill>
                <a:latin typeface="+mn-lt"/>
                <a:ea typeface="+mn-ea"/>
                <a:cs typeface="+mn-cs"/>
              </a:defRPr>
            </a:lvl9pPr>
          </a:lstStyle>
          <a:p>
            <a:pPr marL="0" indent="0">
              <a:buClr>
                <a:srgbClr val="000000"/>
              </a:buClr>
              <a:buNone/>
            </a:pPr>
            <a:r>
              <a:rPr lang="fi-FI" sz="1400" dirty="0"/>
              <a:t>Tavoitteita ja vaikutusten seurantaan on hyvä kehittää sekä laadullisia että määrällisiä mittareita, eli tilastoja ja kokemuspohjaista tietoa.</a:t>
            </a:r>
            <a:endParaRPr lang="en-US" sz="1400" dirty="0"/>
          </a:p>
        </p:txBody>
      </p:sp>
      <p:graphicFrame>
        <p:nvGraphicFramePr>
          <p:cNvPr id="5" name="Table 4" descr="Taulukossa esimerkki vaikuttavuuspolun päämäärän, nykytilanteen, tavoiteltavien tulosten, tavoiteltavien muutosten, resurssien ja panostusten sekä mittareiden laatimisesta.">
            <a:extLst>
              <a:ext uri="{FF2B5EF4-FFF2-40B4-BE49-F238E27FC236}">
                <a16:creationId xmlns:a16="http://schemas.microsoft.com/office/drawing/2014/main" id="{E2CB7388-0B7A-9879-D40B-AAF2B726DDF2}"/>
              </a:ext>
            </a:extLst>
          </p:cNvPr>
          <p:cNvGraphicFramePr>
            <a:graphicFrameLocks noGrp="1"/>
          </p:cNvGraphicFramePr>
          <p:nvPr>
            <p:extLst>
              <p:ext uri="{D42A27DB-BD31-4B8C-83A1-F6EECF244321}">
                <p14:modId xmlns:p14="http://schemas.microsoft.com/office/powerpoint/2010/main" val="1605977203"/>
              </p:ext>
            </p:extLst>
          </p:nvPr>
        </p:nvGraphicFramePr>
        <p:xfrm>
          <a:off x="1162812" y="3053812"/>
          <a:ext cx="9866375" cy="3025945"/>
        </p:xfrm>
        <a:graphic>
          <a:graphicData uri="http://schemas.openxmlformats.org/drawingml/2006/table">
            <a:tbl>
              <a:tblPr firstRow="1" bandRow="1">
                <a:tableStyleId>{5C22544A-7EE6-4342-B048-85BDC9FD1C3A}</a:tableStyleId>
              </a:tblPr>
              <a:tblGrid>
                <a:gridCol w="1364553">
                  <a:extLst>
                    <a:ext uri="{9D8B030D-6E8A-4147-A177-3AD203B41FA5}">
                      <a16:colId xmlns:a16="http://schemas.microsoft.com/office/drawing/2014/main" val="2061132195"/>
                    </a:ext>
                  </a:extLst>
                </a:gridCol>
                <a:gridCol w="1404000">
                  <a:extLst>
                    <a:ext uri="{9D8B030D-6E8A-4147-A177-3AD203B41FA5}">
                      <a16:colId xmlns:a16="http://schemas.microsoft.com/office/drawing/2014/main" val="364939127"/>
                    </a:ext>
                  </a:extLst>
                </a:gridCol>
                <a:gridCol w="1872000">
                  <a:extLst>
                    <a:ext uri="{9D8B030D-6E8A-4147-A177-3AD203B41FA5}">
                      <a16:colId xmlns:a16="http://schemas.microsoft.com/office/drawing/2014/main" val="491286164"/>
                    </a:ext>
                  </a:extLst>
                </a:gridCol>
                <a:gridCol w="1661822">
                  <a:extLst>
                    <a:ext uri="{9D8B030D-6E8A-4147-A177-3AD203B41FA5}">
                      <a16:colId xmlns:a16="http://schemas.microsoft.com/office/drawing/2014/main" val="3914819344"/>
                    </a:ext>
                  </a:extLst>
                </a:gridCol>
                <a:gridCol w="1512000">
                  <a:extLst>
                    <a:ext uri="{9D8B030D-6E8A-4147-A177-3AD203B41FA5}">
                      <a16:colId xmlns:a16="http://schemas.microsoft.com/office/drawing/2014/main" val="871413376"/>
                    </a:ext>
                  </a:extLst>
                </a:gridCol>
                <a:gridCol w="2052000">
                  <a:extLst>
                    <a:ext uri="{9D8B030D-6E8A-4147-A177-3AD203B41FA5}">
                      <a16:colId xmlns:a16="http://schemas.microsoft.com/office/drawing/2014/main" val="2261315904"/>
                    </a:ext>
                  </a:extLst>
                </a:gridCol>
              </a:tblGrid>
              <a:tr h="792794">
                <a:tc>
                  <a:txBody>
                    <a:bodyPr/>
                    <a:lstStyle/>
                    <a:p>
                      <a:pPr lvl="0" algn="ctr">
                        <a:buNone/>
                      </a:pPr>
                      <a:r>
                        <a:rPr lang="fi-FI" sz="1200" noProof="0" dirty="0"/>
                        <a:t>Päämäärä</a:t>
                      </a:r>
                    </a:p>
                  </a:txBody>
                  <a:tcPr anchor="ctr">
                    <a:solidFill>
                      <a:schemeClr val="tx1"/>
                    </a:solidFill>
                  </a:tcPr>
                </a:tc>
                <a:tc>
                  <a:txBody>
                    <a:bodyPr/>
                    <a:lstStyle/>
                    <a:p>
                      <a:pPr algn="ctr"/>
                      <a:r>
                        <a:rPr lang="fi-FI" sz="1200" noProof="0" dirty="0"/>
                        <a:t>Nykytilanne</a:t>
                      </a:r>
                    </a:p>
                  </a:txBody>
                  <a:tcPr anchor="ctr">
                    <a:solidFill>
                      <a:schemeClr val="tx1"/>
                    </a:solidFill>
                  </a:tcPr>
                </a:tc>
                <a:tc>
                  <a:txBody>
                    <a:bodyPr/>
                    <a:lstStyle/>
                    <a:p>
                      <a:pPr lvl="0" algn="ctr">
                        <a:buNone/>
                      </a:pPr>
                      <a:r>
                        <a:rPr lang="fi-FI" sz="1200" b="1" i="0" u="none" strike="noStrike" noProof="0" dirty="0">
                          <a:solidFill>
                            <a:srgbClr val="FFFFFF"/>
                          </a:solidFill>
                          <a:latin typeface="Aptos"/>
                        </a:rPr>
                        <a:t>Tavoiteltavat tulokset</a:t>
                      </a:r>
                      <a:endParaRPr lang="fi-FI" sz="1200" noProof="0" dirty="0"/>
                    </a:p>
                  </a:txBody>
                  <a:tcPr anchor="ctr">
                    <a:solidFill>
                      <a:schemeClr val="tx1"/>
                    </a:solidFill>
                  </a:tcPr>
                </a:tc>
                <a:tc>
                  <a:txBody>
                    <a:bodyPr/>
                    <a:lstStyle/>
                    <a:p>
                      <a:pPr algn="ctr"/>
                      <a:r>
                        <a:rPr lang="fi-FI" sz="1200" noProof="0" dirty="0"/>
                        <a:t>Tavoiteltavat muutokset (tavoitetaso)</a:t>
                      </a:r>
                      <a:endParaRPr lang="fi-FI" sz="1200" noProof="0" dirty="0">
                        <a:highlight>
                          <a:srgbClr val="FF00FF"/>
                        </a:highlight>
                      </a:endParaRPr>
                    </a:p>
                  </a:txBody>
                  <a:tcPr anchor="ctr">
                    <a:solidFill>
                      <a:schemeClr val="tx1"/>
                    </a:solidFill>
                  </a:tcPr>
                </a:tc>
                <a:tc>
                  <a:txBody>
                    <a:bodyPr/>
                    <a:lstStyle/>
                    <a:p>
                      <a:pPr lvl="0" algn="ctr">
                        <a:buNone/>
                      </a:pPr>
                      <a:r>
                        <a:rPr lang="fi-FI" sz="1200" noProof="0" dirty="0"/>
                        <a:t>Resurssit /</a:t>
                      </a:r>
                      <a:br>
                        <a:rPr lang="fi-FI" sz="1200" noProof="0" dirty="0"/>
                      </a:br>
                      <a:r>
                        <a:rPr lang="fi-FI" sz="1200" noProof="0" dirty="0"/>
                        <a:t>panostukset</a:t>
                      </a:r>
                    </a:p>
                  </a:txBody>
                  <a:tcPr anchor="ctr">
                    <a:solidFill>
                      <a:schemeClr val="tx1"/>
                    </a:solidFill>
                  </a:tcPr>
                </a:tc>
                <a:tc>
                  <a:txBody>
                    <a:bodyPr/>
                    <a:lstStyle/>
                    <a:p>
                      <a:pPr algn="ctr"/>
                      <a:r>
                        <a:rPr lang="fi-FI" sz="1200" noProof="0" dirty="0"/>
                        <a:t>Mittarit</a:t>
                      </a:r>
                      <a:br>
                        <a:rPr lang="fi-FI" sz="1200" noProof="0" dirty="0"/>
                      </a:br>
                      <a:r>
                        <a:rPr lang="fi-FI" sz="1200" noProof="0" dirty="0"/>
                        <a:t>(laadulliset / määrälliset)</a:t>
                      </a:r>
                    </a:p>
                  </a:txBody>
                  <a:tcPr anchor="ctr">
                    <a:solidFill>
                      <a:schemeClr val="tx1"/>
                    </a:solidFill>
                  </a:tcPr>
                </a:tc>
                <a:extLst>
                  <a:ext uri="{0D108BD9-81ED-4DB2-BD59-A6C34878D82A}">
                    <a16:rowId xmlns:a16="http://schemas.microsoft.com/office/drawing/2014/main" val="439768501"/>
                  </a:ext>
                </a:extLst>
              </a:tr>
              <a:tr h="2233151">
                <a:tc>
                  <a:txBody>
                    <a:bodyPr/>
                    <a:lstStyle/>
                    <a:p>
                      <a:pPr lvl="0">
                        <a:spcAft>
                          <a:spcPts val="900"/>
                        </a:spcAft>
                        <a:buNone/>
                      </a:pPr>
                      <a:r>
                        <a:rPr lang="fi-FI" sz="1200" b="0" i="0" u="none" strike="noStrike" noProof="0" dirty="0">
                          <a:solidFill>
                            <a:schemeClr val="tx1"/>
                          </a:solidFill>
                        </a:rPr>
                        <a:t>Monipuoliset asumis­mahdollisuudet</a:t>
                      </a:r>
                      <a:endParaRPr lang="fi-FI" sz="1200" b="0" noProof="0" dirty="0">
                        <a:solidFill>
                          <a:schemeClr val="tx1"/>
                        </a:solidFill>
                      </a:endParaRPr>
                    </a:p>
                  </a:txBody>
                  <a:tcPr marL="180000" marR="108000" marT="144000" marB="46800">
                    <a:solidFill>
                      <a:schemeClr val="accent4">
                        <a:lumMod val="20000"/>
                        <a:lumOff val="80000"/>
                        <a:alpha val="50000"/>
                      </a:schemeClr>
                    </a:solidFill>
                  </a:tcPr>
                </a:tc>
                <a:tc>
                  <a:txBody>
                    <a:bodyPr/>
                    <a:lstStyle/>
                    <a:p>
                      <a:pPr lvl="0" algn="l">
                        <a:lnSpc>
                          <a:spcPct val="100000"/>
                        </a:lnSpc>
                        <a:spcBef>
                          <a:spcPts val="0"/>
                        </a:spcBef>
                        <a:spcAft>
                          <a:spcPts val="900"/>
                        </a:spcAft>
                        <a:buNone/>
                      </a:pPr>
                      <a:r>
                        <a:rPr lang="fi-FI" sz="1200" b="0" i="0" u="none" strike="noStrike" noProof="0" dirty="0">
                          <a:solidFill>
                            <a:schemeClr val="tx1"/>
                          </a:solidFill>
                          <a:latin typeface="Aptos"/>
                        </a:rPr>
                        <a:t>Vuokra-asuntojen määrä ei ole riittävä vastaamaan nykyhetken ja tulevaisuudessa nähtävää tarvetta.</a:t>
                      </a:r>
                    </a:p>
                  </a:txBody>
                  <a:tcPr marL="180000" marR="108000" marT="144000" marB="46800">
                    <a:solidFill>
                      <a:schemeClr val="accent4">
                        <a:lumMod val="20000"/>
                        <a:lumOff val="80000"/>
                        <a:alpha val="50000"/>
                      </a:schemeClr>
                    </a:solidFill>
                  </a:tcPr>
                </a:tc>
                <a:tc>
                  <a:txBody>
                    <a:bodyPr/>
                    <a:lstStyle/>
                    <a:p>
                      <a:pPr marL="0" lvl="0" indent="0">
                        <a:spcAft>
                          <a:spcPts val="900"/>
                        </a:spcAft>
                        <a:buNone/>
                      </a:pPr>
                      <a:r>
                        <a:rPr lang="fi-FI" sz="1200" noProof="0" dirty="0">
                          <a:solidFill>
                            <a:schemeClr val="tx1"/>
                          </a:solidFill>
                        </a:rPr>
                        <a:t>Vuokra-asuntojen määrä suhteutetaan vastaamaan väestöennustetta ja sitä kautta vuokra-asuntojen tarvetta.</a:t>
                      </a:r>
                    </a:p>
                  </a:txBody>
                  <a:tcPr marL="180000" marR="108000" marT="144000" marB="46800">
                    <a:solidFill>
                      <a:schemeClr val="accent4">
                        <a:lumMod val="20000"/>
                        <a:lumOff val="80000"/>
                        <a:alpha val="50000"/>
                      </a:schemeClr>
                    </a:solidFill>
                  </a:tcPr>
                </a:tc>
                <a:tc>
                  <a:txBody>
                    <a:bodyPr/>
                    <a:lstStyle/>
                    <a:p>
                      <a:pPr marL="0" indent="0">
                        <a:spcAft>
                          <a:spcPts val="900"/>
                        </a:spcAft>
                        <a:buFont typeface="Calibri"/>
                        <a:buNone/>
                      </a:pPr>
                      <a:r>
                        <a:rPr lang="fi-FI" sz="1200" noProof="0" dirty="0">
                          <a:solidFill>
                            <a:schemeClr val="tx1"/>
                          </a:solidFill>
                        </a:rPr>
                        <a:t>Kasvatetaan vuokra-asuntojen määrää X % vuodessa, tulevalla valtuustokaudella.</a:t>
                      </a:r>
                    </a:p>
                    <a:p>
                      <a:pPr marL="0" lvl="0" indent="0">
                        <a:spcAft>
                          <a:spcPts val="900"/>
                        </a:spcAft>
                        <a:buFont typeface="Calibri"/>
                        <a:buNone/>
                      </a:pPr>
                      <a:r>
                        <a:rPr lang="fi-FI" sz="1200" noProof="0" dirty="0">
                          <a:solidFill>
                            <a:schemeClr val="tx1"/>
                          </a:solidFill>
                        </a:rPr>
                        <a:t>Uusien vuokra-asuntojen huoneistojen keskikoon kasvattaminen.</a:t>
                      </a:r>
                    </a:p>
                  </a:txBody>
                  <a:tcPr marL="180000" marR="108000" marT="144000" marB="46800">
                    <a:solidFill>
                      <a:schemeClr val="accent4">
                        <a:lumMod val="20000"/>
                        <a:lumOff val="80000"/>
                        <a:alpha val="50000"/>
                      </a:schemeClr>
                    </a:solidFill>
                  </a:tcPr>
                </a:tc>
                <a:tc>
                  <a:txBody>
                    <a:bodyPr/>
                    <a:lstStyle/>
                    <a:p>
                      <a:pPr marL="0" lvl="0" indent="0">
                        <a:spcAft>
                          <a:spcPts val="900"/>
                        </a:spcAft>
                        <a:buFont typeface="Calibri"/>
                        <a:buNone/>
                      </a:pPr>
                      <a:r>
                        <a:rPr lang="fi-FI" sz="1200" noProof="0" dirty="0">
                          <a:solidFill>
                            <a:schemeClr val="tx1"/>
                          </a:solidFill>
                        </a:rPr>
                        <a:t>Tavoite ja toimet kohdistuvat maankäytön toimialalle.</a:t>
                      </a:r>
                    </a:p>
                    <a:p>
                      <a:pPr marL="0" lvl="0" indent="0">
                        <a:spcAft>
                          <a:spcPts val="900"/>
                        </a:spcAft>
                        <a:buFont typeface="Calibri"/>
                        <a:buNone/>
                      </a:pPr>
                      <a:r>
                        <a:rPr lang="fi-FI" sz="1200" noProof="0" dirty="0">
                          <a:solidFill>
                            <a:schemeClr val="tx1"/>
                          </a:solidFill>
                        </a:rPr>
                        <a:t>Panostuksena toteutetaan vuokra-asuntokannan selvitys.</a:t>
                      </a:r>
                    </a:p>
                  </a:txBody>
                  <a:tcPr marL="180000" marR="108000" marT="144000" marB="46800">
                    <a:solidFill>
                      <a:schemeClr val="accent4">
                        <a:lumMod val="20000"/>
                        <a:lumOff val="80000"/>
                        <a:alpha val="50000"/>
                      </a:schemeClr>
                    </a:solidFill>
                  </a:tcPr>
                </a:tc>
                <a:tc>
                  <a:txBody>
                    <a:bodyPr/>
                    <a:lstStyle/>
                    <a:p>
                      <a:pPr marL="0" lvl="0" indent="0">
                        <a:spcAft>
                          <a:spcPts val="900"/>
                        </a:spcAft>
                        <a:buFont typeface="Calibri"/>
                        <a:buNone/>
                      </a:pPr>
                      <a:r>
                        <a:rPr lang="fi-FI" sz="1200" b="0" i="0" u="none" strike="noStrike" noProof="0" dirty="0">
                          <a:solidFill>
                            <a:schemeClr val="tx1"/>
                          </a:solidFill>
                          <a:latin typeface="Aptos"/>
                        </a:rPr>
                        <a:t>Kaupungin vuokra-asuntojen määrä.</a:t>
                      </a:r>
                    </a:p>
                    <a:p>
                      <a:pPr marL="0" lvl="0" indent="0">
                        <a:spcAft>
                          <a:spcPts val="900"/>
                        </a:spcAft>
                        <a:buFont typeface="Calibri"/>
                        <a:buNone/>
                      </a:pPr>
                      <a:r>
                        <a:rPr lang="fi-FI" sz="1200" b="0" i="0" u="none" strike="noStrike" noProof="0" dirty="0">
                          <a:solidFill>
                            <a:schemeClr val="tx1"/>
                          </a:solidFill>
                          <a:latin typeface="Aptos"/>
                        </a:rPr>
                        <a:t>Kaupungin vuokra-asuntojen vuokralaisten asukastyytyväisyys.</a:t>
                      </a:r>
                    </a:p>
                    <a:p>
                      <a:pPr marL="0" lvl="0" indent="0">
                        <a:spcAft>
                          <a:spcPts val="900"/>
                        </a:spcAft>
                        <a:buFont typeface="Calibri"/>
                        <a:buNone/>
                      </a:pPr>
                      <a:r>
                        <a:rPr lang="fi-FI" sz="1200" b="0" i="0" u="none" strike="noStrike" noProof="0" dirty="0">
                          <a:solidFill>
                            <a:schemeClr val="tx1"/>
                          </a:solidFill>
                          <a:latin typeface="Aptos"/>
                        </a:rPr>
                        <a:t>Kaavoitettavien vuokra-asuntojen keskikoko.</a:t>
                      </a:r>
                      <a:endParaRPr lang="fi-FI" sz="1200" noProof="0" dirty="0">
                        <a:solidFill>
                          <a:schemeClr val="tx1"/>
                        </a:solidFill>
                      </a:endParaRPr>
                    </a:p>
                  </a:txBody>
                  <a:tcPr marL="180000" marR="108000" marT="144000" marB="46800">
                    <a:solidFill>
                      <a:schemeClr val="accent4">
                        <a:lumMod val="20000"/>
                        <a:lumOff val="80000"/>
                        <a:alpha val="50000"/>
                      </a:schemeClr>
                    </a:solidFill>
                  </a:tcPr>
                </a:tc>
                <a:extLst>
                  <a:ext uri="{0D108BD9-81ED-4DB2-BD59-A6C34878D82A}">
                    <a16:rowId xmlns:a16="http://schemas.microsoft.com/office/drawing/2014/main" val="2317146094"/>
                  </a:ext>
                </a:extLst>
              </a:tr>
            </a:tbl>
          </a:graphicData>
        </a:graphic>
      </p:graphicFrame>
      <p:sp>
        <p:nvSpPr>
          <p:cNvPr id="26" name="Tekstiruutu 25">
            <a:extLst>
              <a:ext uri="{FF2B5EF4-FFF2-40B4-BE49-F238E27FC236}">
                <a16:creationId xmlns:a16="http://schemas.microsoft.com/office/drawing/2014/main" id="{BCA6A38D-FCFE-4703-1E07-625ACC3C4484}"/>
              </a:ext>
            </a:extLst>
          </p:cNvPr>
          <p:cNvSpPr txBox="1"/>
          <p:nvPr/>
        </p:nvSpPr>
        <p:spPr>
          <a:xfrm>
            <a:off x="250581" y="6398895"/>
            <a:ext cx="1616504" cy="276999"/>
          </a:xfrm>
          <a:prstGeom prst="rect">
            <a:avLst/>
          </a:prstGeom>
          <a:noFill/>
        </p:spPr>
        <p:txBody>
          <a:bodyPr wrap="square">
            <a:spAutoFit/>
          </a:bodyPr>
          <a:lstStyle/>
          <a:p>
            <a:r>
              <a:rPr lang="fi-FI" sz="1200" b="1" i="0" dirty="0">
                <a:effectLst/>
                <a:latin typeface="+mj-lt"/>
              </a:rPr>
              <a:t>Lähde: MDI 2024</a:t>
            </a:r>
            <a:endParaRPr lang="fi-FI" sz="1200" b="1" dirty="0">
              <a:latin typeface="+mj-lt"/>
            </a:endParaRPr>
          </a:p>
        </p:txBody>
      </p:sp>
      <p:cxnSp>
        <p:nvCxnSpPr>
          <p:cNvPr id="29" name="Suora yhdysviiva 28">
            <a:extLst>
              <a:ext uri="{FF2B5EF4-FFF2-40B4-BE49-F238E27FC236}">
                <a16:creationId xmlns:a16="http://schemas.microsoft.com/office/drawing/2014/main" id="{6CE31D81-B4E7-A343-C62F-6E10E950DD9B}"/>
              </a:ext>
              <a:ext uri="{C183D7F6-B498-43B3-948B-1728B52AA6E4}">
                <adec:decorative xmlns:adec="http://schemas.microsoft.com/office/drawing/2017/decorative" val="1"/>
              </a:ext>
            </a:extLst>
          </p:cNvPr>
          <p:cNvCxnSpPr>
            <a:cxnSpLocks/>
          </p:cNvCxnSpPr>
          <p:nvPr/>
        </p:nvCxnSpPr>
        <p:spPr>
          <a:xfrm>
            <a:off x="8380675" y="2003729"/>
            <a:ext cx="0" cy="604299"/>
          </a:xfrm>
          <a:prstGeom prst="line">
            <a:avLst/>
          </a:prstGeom>
          <a:ln>
            <a:solidFill>
              <a:schemeClr val="accent4">
                <a:lumMod val="20000"/>
                <a:lumOff val="80000"/>
              </a:schemeClr>
            </a:solidFill>
          </a:ln>
        </p:spPr>
        <p:style>
          <a:lnRef idx="2">
            <a:schemeClr val="accent1"/>
          </a:lnRef>
          <a:fillRef idx="0">
            <a:schemeClr val="accent1"/>
          </a:fillRef>
          <a:effectRef idx="1">
            <a:schemeClr val="accent1"/>
          </a:effectRef>
          <a:fontRef idx="minor">
            <a:schemeClr val="tx1"/>
          </a:fontRef>
        </p:style>
      </p:cxnSp>
      <p:pic>
        <p:nvPicPr>
          <p:cNvPr id="25" name="Kuva 24">
            <a:extLst>
              <a:ext uri="{FF2B5EF4-FFF2-40B4-BE49-F238E27FC236}">
                <a16:creationId xmlns:a16="http://schemas.microsoft.com/office/drawing/2014/main" id="{9D6635FF-BF23-AD76-AB0F-9CA0E3F4E1D5}"/>
              </a:ext>
              <a:ext uri="{C183D7F6-B498-43B3-948B-1728B52AA6E4}">
                <adec:decorative xmlns:adec="http://schemas.microsoft.com/office/drawing/2017/decorative" val="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905999" y="6423633"/>
            <a:ext cx="2069123" cy="226856"/>
          </a:xfrm>
          <a:prstGeom prst="rect">
            <a:avLst/>
          </a:prstGeom>
        </p:spPr>
      </p:pic>
      <p:grpSp>
        <p:nvGrpSpPr>
          <p:cNvPr id="19" name="Ryhmä 18">
            <a:extLst>
              <a:ext uri="{FF2B5EF4-FFF2-40B4-BE49-F238E27FC236}">
                <a16:creationId xmlns:a16="http://schemas.microsoft.com/office/drawing/2014/main" id="{D642F10D-5202-2FE6-BE24-F1ADBDE44FD0}"/>
              </a:ext>
              <a:ext uri="{C183D7F6-B498-43B3-948B-1728B52AA6E4}">
                <adec:decorative xmlns:adec="http://schemas.microsoft.com/office/drawing/2017/decorative" val="1"/>
              </a:ext>
            </a:extLst>
          </p:cNvPr>
          <p:cNvGrpSpPr/>
          <p:nvPr/>
        </p:nvGrpSpPr>
        <p:grpSpPr>
          <a:xfrm>
            <a:off x="250581" y="2736784"/>
            <a:ext cx="420355" cy="1384431"/>
            <a:chOff x="765225" y="242307"/>
            <a:chExt cx="420355" cy="1384431"/>
          </a:xfrm>
        </p:grpSpPr>
        <p:grpSp>
          <p:nvGrpSpPr>
            <p:cNvPr id="20" name="Ryhmä 19">
              <a:extLst>
                <a:ext uri="{FF2B5EF4-FFF2-40B4-BE49-F238E27FC236}">
                  <a16:creationId xmlns:a16="http://schemas.microsoft.com/office/drawing/2014/main" id="{B3619235-3F81-20BF-E3DE-DC3E0453FB01}"/>
                </a:ext>
              </a:extLst>
            </p:cNvPr>
            <p:cNvGrpSpPr/>
            <p:nvPr/>
          </p:nvGrpSpPr>
          <p:grpSpPr>
            <a:xfrm>
              <a:off x="765225" y="242307"/>
              <a:ext cx="373694" cy="1384431"/>
              <a:chOff x="765225" y="242307"/>
              <a:chExt cx="373694" cy="1384431"/>
            </a:xfrm>
          </p:grpSpPr>
          <p:sp>
            <p:nvSpPr>
              <p:cNvPr id="22" name="Ellipsi 21">
                <a:extLst>
                  <a:ext uri="{FF2B5EF4-FFF2-40B4-BE49-F238E27FC236}">
                    <a16:creationId xmlns:a16="http://schemas.microsoft.com/office/drawing/2014/main" id="{1F3F9C5A-9FC9-367E-B34B-438927C674B6}"/>
                  </a:ext>
                </a:extLst>
              </p:cNvPr>
              <p:cNvSpPr/>
              <p:nvPr/>
            </p:nvSpPr>
            <p:spPr>
              <a:xfrm>
                <a:off x="765225" y="242307"/>
                <a:ext cx="373694" cy="373694"/>
              </a:xfrm>
              <a:prstGeom prst="ellipse">
                <a:avLst/>
              </a:prstGeom>
              <a:solidFill>
                <a:schemeClr val="accent4">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23" name="Ellipsi 22">
                <a:extLst>
                  <a:ext uri="{FF2B5EF4-FFF2-40B4-BE49-F238E27FC236}">
                    <a16:creationId xmlns:a16="http://schemas.microsoft.com/office/drawing/2014/main" id="{4A0456CA-CF9C-6050-FC5B-F6CF7C1C037B}"/>
                  </a:ext>
                </a:extLst>
              </p:cNvPr>
              <p:cNvSpPr/>
              <p:nvPr/>
            </p:nvSpPr>
            <p:spPr>
              <a:xfrm>
                <a:off x="765225" y="747675"/>
                <a:ext cx="373694" cy="373694"/>
              </a:xfrm>
              <a:prstGeom prst="ellipse">
                <a:avLst/>
              </a:prstGeom>
              <a:solidFill>
                <a:schemeClr val="accent4">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sz="6000" b="1" dirty="0">
                  <a:solidFill>
                    <a:srgbClr val="105F72"/>
                  </a:solidFill>
                </a:endParaRPr>
              </a:p>
            </p:txBody>
          </p:sp>
          <p:sp>
            <p:nvSpPr>
              <p:cNvPr id="24" name="Ellipsi 23">
                <a:extLst>
                  <a:ext uri="{FF2B5EF4-FFF2-40B4-BE49-F238E27FC236}">
                    <a16:creationId xmlns:a16="http://schemas.microsoft.com/office/drawing/2014/main" id="{6AEA819C-4446-9563-06AB-7E9FBD7C9296}"/>
                  </a:ext>
                </a:extLst>
              </p:cNvPr>
              <p:cNvSpPr/>
              <p:nvPr/>
            </p:nvSpPr>
            <p:spPr>
              <a:xfrm>
                <a:off x="765225" y="1253044"/>
                <a:ext cx="373694" cy="373694"/>
              </a:xfrm>
              <a:prstGeom prst="ellipse">
                <a:avLst/>
              </a:prstGeom>
              <a:solidFill>
                <a:schemeClr val="accent4">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grpSp>
        <p:pic>
          <p:nvPicPr>
            <p:cNvPr id="21" name="Kuva 20">
              <a:extLst>
                <a:ext uri="{FF2B5EF4-FFF2-40B4-BE49-F238E27FC236}">
                  <a16:creationId xmlns:a16="http://schemas.microsoft.com/office/drawing/2014/main" id="{F9C34A92-9D47-55D3-3E78-41F0072B0010}"/>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11886" y="765689"/>
              <a:ext cx="373694" cy="373694"/>
            </a:xfrm>
            <a:prstGeom prst="rect">
              <a:avLst/>
            </a:prstGeom>
          </p:spPr>
        </p:pic>
      </p:grpSp>
    </p:spTree>
    <p:extLst>
      <p:ext uri="{BB962C8B-B14F-4D97-AF65-F5344CB8AC3E}">
        <p14:creationId xmlns:p14="http://schemas.microsoft.com/office/powerpoint/2010/main" val="180886879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C09596-C29B-AF0C-311E-AB97BF427710}"/>
            </a:ext>
          </a:extLst>
        </p:cNvPr>
        <p:cNvGrpSpPr/>
        <p:nvPr/>
      </p:nvGrpSpPr>
      <p:grpSpPr>
        <a:xfrm>
          <a:off x="0" y="0"/>
          <a:ext cx="0" cy="0"/>
          <a:chOff x="0" y="0"/>
          <a:chExt cx="0" cy="0"/>
        </a:xfrm>
      </p:grpSpPr>
      <p:sp>
        <p:nvSpPr>
          <p:cNvPr id="2" name="Otsikko 1">
            <a:extLst>
              <a:ext uri="{FF2B5EF4-FFF2-40B4-BE49-F238E27FC236}">
                <a16:creationId xmlns:a16="http://schemas.microsoft.com/office/drawing/2014/main" id="{6ADE7389-07F5-D1ED-7465-A51C9A8FD97B}"/>
              </a:ext>
            </a:extLst>
          </p:cNvPr>
          <p:cNvSpPr>
            <a:spLocks noGrp="1"/>
          </p:cNvSpPr>
          <p:nvPr>
            <p:ph type="ctrTitle"/>
          </p:nvPr>
        </p:nvSpPr>
        <p:spPr>
          <a:xfrm>
            <a:off x="1524000" y="914104"/>
            <a:ext cx="9144000" cy="3919537"/>
          </a:xfrm>
        </p:spPr>
        <p:txBody>
          <a:bodyPr/>
          <a:lstStyle/>
          <a:p>
            <a:pPr algn="ctr"/>
            <a:r>
              <a:rPr lang="fi-FI" noProof="0" dirty="0"/>
              <a:t>Työpajapohjat</a:t>
            </a:r>
          </a:p>
        </p:txBody>
      </p:sp>
      <p:sp>
        <p:nvSpPr>
          <p:cNvPr id="3" name="Tekstin paikkamerkki 2">
            <a:extLst>
              <a:ext uri="{FF2B5EF4-FFF2-40B4-BE49-F238E27FC236}">
                <a16:creationId xmlns:a16="http://schemas.microsoft.com/office/drawing/2014/main" id="{FC82152F-AC97-9A3F-8EE1-DA42A73C020C}"/>
              </a:ext>
            </a:extLst>
          </p:cNvPr>
          <p:cNvSpPr>
            <a:spLocks noGrp="1"/>
          </p:cNvSpPr>
          <p:nvPr>
            <p:ph type="subTitle" idx="4294967295"/>
          </p:nvPr>
        </p:nvSpPr>
        <p:spPr>
          <a:xfrm>
            <a:off x="1524000" y="3600599"/>
            <a:ext cx="9144000" cy="1655762"/>
          </a:xfrm>
        </p:spPr>
        <p:txBody>
          <a:bodyPr vert="horz" lIns="91440" tIns="45720" rIns="91440" bIns="45720" rtlCol="0" anchor="t">
            <a:normAutofit/>
          </a:bodyPr>
          <a:lstStyle/>
          <a:p>
            <a:pPr marL="0" indent="0" algn="ctr">
              <a:buNone/>
            </a:pPr>
            <a:r>
              <a:rPr lang="fi-FI" sz="3200" noProof="0" dirty="0"/>
              <a:t>Tehtävänannot 1—4,</a:t>
            </a:r>
            <a:br>
              <a:rPr lang="fi-FI" sz="3200" noProof="0" dirty="0"/>
            </a:br>
            <a:r>
              <a:rPr lang="fi-FI" sz="3200" noProof="0" dirty="0"/>
              <a:t>työpajan juoksutus ja</a:t>
            </a:r>
            <a:br>
              <a:rPr lang="fi-FI" sz="3200" noProof="0" dirty="0"/>
            </a:br>
            <a:r>
              <a:rPr lang="fi-FI" sz="3200" noProof="0" dirty="0"/>
              <a:t>ohjelmarungot</a:t>
            </a:r>
          </a:p>
        </p:txBody>
      </p:sp>
      <p:grpSp>
        <p:nvGrpSpPr>
          <p:cNvPr id="16" name="Ryhmä 15">
            <a:extLst>
              <a:ext uri="{FF2B5EF4-FFF2-40B4-BE49-F238E27FC236}">
                <a16:creationId xmlns:a16="http://schemas.microsoft.com/office/drawing/2014/main" id="{E2233694-F455-A3A3-7E42-92E6986BCE9E}"/>
              </a:ext>
              <a:ext uri="{C183D7F6-B498-43B3-948B-1728B52AA6E4}">
                <adec:decorative xmlns:adec="http://schemas.microsoft.com/office/drawing/2017/decorative" val="1"/>
              </a:ext>
            </a:extLst>
          </p:cNvPr>
          <p:cNvGrpSpPr/>
          <p:nvPr/>
        </p:nvGrpSpPr>
        <p:grpSpPr>
          <a:xfrm>
            <a:off x="476507" y="2032415"/>
            <a:ext cx="871382" cy="2884341"/>
            <a:chOff x="476507" y="1949300"/>
            <a:chExt cx="871382" cy="2884341"/>
          </a:xfrm>
        </p:grpSpPr>
        <p:grpSp>
          <p:nvGrpSpPr>
            <p:cNvPr id="4" name="Ryhmä 3">
              <a:extLst>
                <a:ext uri="{FF2B5EF4-FFF2-40B4-BE49-F238E27FC236}">
                  <a16:creationId xmlns:a16="http://schemas.microsoft.com/office/drawing/2014/main" id="{6C1F0FFA-147E-7F30-1767-96782221A2DA}"/>
                </a:ext>
              </a:extLst>
            </p:cNvPr>
            <p:cNvGrpSpPr/>
            <p:nvPr/>
          </p:nvGrpSpPr>
          <p:grpSpPr>
            <a:xfrm>
              <a:off x="569330" y="1949300"/>
              <a:ext cx="778559" cy="2884341"/>
              <a:chOff x="569330" y="2110664"/>
              <a:chExt cx="778559" cy="2884341"/>
            </a:xfrm>
          </p:grpSpPr>
          <p:sp>
            <p:nvSpPr>
              <p:cNvPr id="6" name="Ellipsi 5">
                <a:extLst>
                  <a:ext uri="{FF2B5EF4-FFF2-40B4-BE49-F238E27FC236}">
                    <a16:creationId xmlns:a16="http://schemas.microsoft.com/office/drawing/2014/main" id="{7CC07920-9CE1-570E-016E-4CD61E53C968}"/>
                  </a:ext>
                </a:extLst>
              </p:cNvPr>
              <p:cNvSpPr/>
              <p:nvPr/>
            </p:nvSpPr>
            <p:spPr>
              <a:xfrm>
                <a:off x="569330" y="2110664"/>
                <a:ext cx="778559" cy="778559"/>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13" name="Ellipsi 12">
                <a:extLst>
                  <a:ext uri="{FF2B5EF4-FFF2-40B4-BE49-F238E27FC236}">
                    <a16:creationId xmlns:a16="http://schemas.microsoft.com/office/drawing/2014/main" id="{B4C4CEFE-BB1D-F51F-BE01-06CFE860B832}"/>
                  </a:ext>
                </a:extLst>
              </p:cNvPr>
              <p:cNvSpPr/>
              <p:nvPr/>
            </p:nvSpPr>
            <p:spPr>
              <a:xfrm>
                <a:off x="569330" y="3163555"/>
                <a:ext cx="778559" cy="778559"/>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sz="6000" b="1" dirty="0">
                  <a:solidFill>
                    <a:srgbClr val="105F72"/>
                  </a:solidFill>
                </a:endParaRPr>
              </a:p>
            </p:txBody>
          </p:sp>
          <p:sp>
            <p:nvSpPr>
              <p:cNvPr id="14" name="Ellipsi 13">
                <a:extLst>
                  <a:ext uri="{FF2B5EF4-FFF2-40B4-BE49-F238E27FC236}">
                    <a16:creationId xmlns:a16="http://schemas.microsoft.com/office/drawing/2014/main" id="{1E79118F-2215-4F10-3C2B-CA2F6FF6EA69}"/>
                  </a:ext>
                </a:extLst>
              </p:cNvPr>
              <p:cNvSpPr/>
              <p:nvPr/>
            </p:nvSpPr>
            <p:spPr>
              <a:xfrm>
                <a:off x="569330" y="4216446"/>
                <a:ext cx="778559" cy="778559"/>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grpSp>
        <p:pic>
          <p:nvPicPr>
            <p:cNvPr id="11" name="Kuva 10">
              <a:extLst>
                <a:ext uri="{FF2B5EF4-FFF2-40B4-BE49-F238E27FC236}">
                  <a16:creationId xmlns:a16="http://schemas.microsoft.com/office/drawing/2014/main" id="{491E910A-4DA0-1768-039F-15772423388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76507" y="3943946"/>
              <a:ext cx="778559" cy="778559"/>
            </a:xfrm>
            <a:prstGeom prst="rect">
              <a:avLst/>
            </a:prstGeom>
          </p:spPr>
        </p:pic>
      </p:grpSp>
    </p:spTree>
    <p:extLst>
      <p:ext uri="{BB962C8B-B14F-4D97-AF65-F5344CB8AC3E}">
        <p14:creationId xmlns:p14="http://schemas.microsoft.com/office/powerpoint/2010/main" val="32847063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8CA0E8A-8797-8C63-6F35-D049BAA7D046}"/>
              </a:ext>
            </a:extLst>
          </p:cNvPr>
          <p:cNvSpPr>
            <a:spLocks noGrp="1"/>
          </p:cNvSpPr>
          <p:nvPr>
            <p:ph type="title"/>
          </p:nvPr>
        </p:nvSpPr>
        <p:spPr>
          <a:xfrm>
            <a:off x="1090924" y="1219308"/>
            <a:ext cx="11023600" cy="1191529"/>
          </a:xfrm>
        </p:spPr>
        <p:txBody>
          <a:bodyPr anchor="t" anchorCtr="0">
            <a:noAutofit/>
          </a:bodyPr>
          <a:lstStyle/>
          <a:p>
            <a:r>
              <a:rPr lang="fi-FI" sz="1800" noProof="0" dirty="0">
                <a:solidFill>
                  <a:schemeClr val="accent3"/>
                </a:solidFill>
              </a:rPr>
              <a:t>RYHMÄTYÖSKENTELY</a:t>
            </a:r>
            <a:r>
              <a:rPr lang="fi-FI" sz="2800" noProof="0" dirty="0">
                <a:solidFill>
                  <a:schemeClr val="accent3"/>
                </a:solidFill>
              </a:rPr>
              <a:t> 1</a:t>
            </a:r>
            <a:br>
              <a:rPr lang="fi-FI" sz="2800" noProof="0" dirty="0"/>
            </a:br>
            <a:r>
              <a:rPr lang="fi-FI" sz="2800" noProof="0" dirty="0"/>
              <a:t>Strategiset päämäärät ja nykytilanne</a:t>
            </a:r>
            <a:br>
              <a:rPr lang="fi-FI" sz="3600" noProof="0" dirty="0"/>
            </a:br>
            <a:r>
              <a:rPr lang="fi-FI" sz="2000" noProof="0" dirty="0"/>
              <a:t>Tehtävänanto</a:t>
            </a:r>
            <a:endParaRPr lang="fi-FI" sz="2800" noProof="0" dirty="0">
              <a:highlight>
                <a:srgbClr val="FFFF00"/>
              </a:highlight>
            </a:endParaRPr>
          </a:p>
        </p:txBody>
      </p:sp>
      <p:sp>
        <p:nvSpPr>
          <p:cNvPr id="6" name="Puolivapaa piirto 5">
            <a:extLst>
              <a:ext uri="{FF2B5EF4-FFF2-40B4-BE49-F238E27FC236}">
                <a16:creationId xmlns:a16="http://schemas.microsoft.com/office/drawing/2014/main" id="{D4A1F799-A4F1-97CF-3C1A-25BEF7D73733}"/>
              </a:ext>
              <a:ext uri="{C183D7F6-B498-43B3-948B-1728B52AA6E4}">
                <adec:decorative xmlns:adec="http://schemas.microsoft.com/office/drawing/2017/decorative" val="1"/>
              </a:ext>
            </a:extLst>
          </p:cNvPr>
          <p:cNvSpPr/>
          <p:nvPr/>
        </p:nvSpPr>
        <p:spPr>
          <a:xfrm>
            <a:off x="985947" y="2543175"/>
            <a:ext cx="7679422" cy="1903990"/>
          </a:xfrm>
          <a:custGeom>
            <a:avLst/>
            <a:gdLst>
              <a:gd name="connsiteX0" fmla="*/ 0 w 6612835"/>
              <a:gd name="connsiteY0" fmla="*/ 106018 h 1113183"/>
              <a:gd name="connsiteX1" fmla="*/ 0 w 6612835"/>
              <a:gd name="connsiteY1" fmla="*/ 1113183 h 1113183"/>
              <a:gd name="connsiteX2" fmla="*/ 6586331 w 6612835"/>
              <a:gd name="connsiteY2" fmla="*/ 1046922 h 1113183"/>
              <a:gd name="connsiteX3" fmla="*/ 6612835 w 6612835"/>
              <a:gd name="connsiteY3" fmla="*/ 0 h 1113183"/>
              <a:gd name="connsiteX4" fmla="*/ 0 w 6612835"/>
              <a:gd name="connsiteY4" fmla="*/ 106018 h 11131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12835" h="1113183">
                <a:moveTo>
                  <a:pt x="0" y="106018"/>
                </a:moveTo>
                <a:lnTo>
                  <a:pt x="0" y="1113183"/>
                </a:lnTo>
                <a:lnTo>
                  <a:pt x="6586331" y="1046922"/>
                </a:lnTo>
                <a:lnTo>
                  <a:pt x="6612835" y="0"/>
                </a:lnTo>
                <a:lnTo>
                  <a:pt x="0" y="106018"/>
                </a:lnTo>
                <a:close/>
              </a:path>
            </a:pathLst>
          </a:cu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3" name="Tekstin paikkamerkki 2">
            <a:extLst>
              <a:ext uri="{FF2B5EF4-FFF2-40B4-BE49-F238E27FC236}">
                <a16:creationId xmlns:a16="http://schemas.microsoft.com/office/drawing/2014/main" id="{AC873FBD-1C25-3774-73F7-04DF6AF4C5BF}"/>
              </a:ext>
            </a:extLst>
          </p:cNvPr>
          <p:cNvSpPr>
            <a:spLocks noGrp="1"/>
          </p:cNvSpPr>
          <p:nvPr>
            <p:ph type="body" idx="1"/>
          </p:nvPr>
        </p:nvSpPr>
        <p:spPr>
          <a:xfrm>
            <a:off x="1090923" y="2410837"/>
            <a:ext cx="7338065" cy="4676166"/>
          </a:xfrm>
        </p:spPr>
        <p:txBody>
          <a:bodyPr>
            <a:noAutofit/>
          </a:bodyPr>
          <a:lstStyle/>
          <a:p>
            <a:pPr marL="71755" indent="0">
              <a:buNone/>
            </a:pPr>
            <a:r>
              <a:rPr lang="fi-FI" sz="1400" b="1" noProof="0" dirty="0"/>
              <a:t>PÄÄKYSYMYS</a:t>
            </a:r>
            <a:endParaRPr lang="fi-FI" sz="1400" noProof="0" dirty="0"/>
          </a:p>
          <a:p>
            <a:pPr marL="359410" indent="-216000">
              <a:lnSpc>
                <a:spcPct val="90000"/>
              </a:lnSpc>
              <a:spcBef>
                <a:spcPts val="600"/>
              </a:spcBef>
              <a:buFont typeface="Arial" panose="020B0604020202020204" pitchFamily="34" charset="0"/>
              <a:buChar char="•"/>
            </a:pPr>
            <a:r>
              <a:rPr lang="fi-FI" sz="3200" b="1" spc="-100" noProof="0" dirty="0"/>
              <a:t>Mihin kyseisessä teemassa halutaan erityisesti pyrkiä kunnassa X?</a:t>
            </a:r>
            <a:br>
              <a:rPr lang="fi-FI" sz="3200" b="1" spc="-100" noProof="0" dirty="0"/>
            </a:br>
            <a:r>
              <a:rPr lang="fi-FI" sz="3200" b="1" spc="-100" noProof="0" dirty="0"/>
              <a:t>Mikä on päämäärä kyseiselle teemalle?</a:t>
            </a:r>
          </a:p>
          <a:p>
            <a:pPr marL="71755" indent="0">
              <a:spcBef>
                <a:spcPts val="2400"/>
              </a:spcBef>
              <a:buClr>
                <a:srgbClr val="000000"/>
              </a:buClr>
              <a:buNone/>
            </a:pPr>
            <a:r>
              <a:rPr lang="fi-FI" noProof="0" dirty="0"/>
              <a:t>Pohtikaa teeman nykytilannetta hahmottaaksenne päämäärän, jota kohti kunta haluaa mennä.</a:t>
            </a:r>
          </a:p>
          <a:p>
            <a:pPr marL="71755" indent="0">
              <a:spcBef>
                <a:spcPts val="600"/>
              </a:spcBef>
              <a:buClr>
                <a:srgbClr val="000000"/>
              </a:buClr>
              <a:buNone/>
            </a:pPr>
            <a:r>
              <a:rPr lang="fi-FI" sz="1400" b="1" noProof="0" dirty="0"/>
              <a:t>ESIMERKKI</a:t>
            </a:r>
          </a:p>
          <a:p>
            <a:pPr marL="71755" indent="0">
              <a:spcBef>
                <a:spcPts val="600"/>
              </a:spcBef>
              <a:buNone/>
            </a:pPr>
            <a:r>
              <a:rPr lang="fi-FI" sz="1400" noProof="0" dirty="0"/>
              <a:t>Teema: Asuminen</a:t>
            </a:r>
            <a:endParaRPr lang="fi-FI" sz="1400" b="1" noProof="0" dirty="0"/>
          </a:p>
          <a:p>
            <a:pPr marL="71755" indent="0">
              <a:spcBef>
                <a:spcPts val="300"/>
              </a:spcBef>
              <a:buNone/>
            </a:pPr>
            <a:r>
              <a:rPr lang="fi-FI" sz="1400" noProof="0" dirty="0"/>
              <a:t>Toimintaympäristön nykytilanne: Vuokra-asuntojen määrä ei ole riittävä vastaamaan nykyhetken ja tulevaisuudessa nähtävää tarvetta. ​</a:t>
            </a:r>
            <a:endParaRPr lang="fi-FI" sz="1400" b="1" noProof="0" dirty="0"/>
          </a:p>
          <a:p>
            <a:pPr marL="71755" indent="0">
              <a:spcBef>
                <a:spcPts val="300"/>
              </a:spcBef>
              <a:buNone/>
            </a:pPr>
            <a:r>
              <a:rPr lang="fi-FI" sz="1400" noProof="0" dirty="0"/>
              <a:t>Tunnistettu päämäärä: </a:t>
            </a:r>
            <a:r>
              <a:rPr lang="fi-FI" sz="1400" b="1" noProof="0" dirty="0"/>
              <a:t>Monipuolistetaan asumismahdollisuuksia</a:t>
            </a:r>
          </a:p>
        </p:txBody>
      </p:sp>
      <p:sp>
        <p:nvSpPr>
          <p:cNvPr id="5" name="Tekstin paikkamerkki 4">
            <a:extLst>
              <a:ext uri="{FF2B5EF4-FFF2-40B4-BE49-F238E27FC236}">
                <a16:creationId xmlns:a16="http://schemas.microsoft.com/office/drawing/2014/main" id="{807501F4-438C-BCA9-7556-F35F23B018DA}"/>
              </a:ext>
            </a:extLst>
          </p:cNvPr>
          <p:cNvSpPr>
            <a:spLocks noGrp="1"/>
          </p:cNvSpPr>
          <p:nvPr>
            <p:ph type="body" idx="14"/>
          </p:nvPr>
        </p:nvSpPr>
        <p:spPr>
          <a:xfrm>
            <a:off x="8943975" y="1754704"/>
            <a:ext cx="3096909" cy="4104618"/>
          </a:xfrm>
        </p:spPr>
        <p:txBody>
          <a:bodyPr>
            <a:noAutofit/>
          </a:bodyPr>
          <a:lstStyle/>
          <a:p>
            <a:pPr marL="72000" indent="0">
              <a:lnSpc>
                <a:spcPct val="95000"/>
              </a:lnSpc>
              <a:buNone/>
            </a:pPr>
            <a:r>
              <a:rPr lang="fi-FI" sz="1400" b="1" noProof="0" dirty="0"/>
              <a:t>Esimerkki ryhmissä toteutettavasta jaottelusta:</a:t>
            </a:r>
          </a:p>
          <a:p>
            <a:pPr marL="414900" indent="-342900">
              <a:lnSpc>
                <a:spcPct val="95000"/>
              </a:lnSpc>
              <a:buAutoNum type="arabicPeriod"/>
            </a:pPr>
            <a:r>
              <a:rPr lang="fi-FI" sz="1600" b="1" noProof="0" dirty="0"/>
              <a:t>Hyvinvointi ja turvallisuus</a:t>
            </a:r>
            <a:r>
              <a:rPr lang="fi-FI" sz="1600" noProof="0" dirty="0"/>
              <a:t> /</a:t>
            </a:r>
            <a:br>
              <a:rPr lang="fi-FI" sz="1600" noProof="0" dirty="0"/>
            </a:br>
            <a:r>
              <a:rPr lang="fi-FI" sz="1600" noProof="0" dirty="0"/>
              <a:t>kirjuri 1</a:t>
            </a:r>
          </a:p>
          <a:p>
            <a:pPr marL="414900" indent="-342900">
              <a:lnSpc>
                <a:spcPct val="95000"/>
              </a:lnSpc>
              <a:spcBef>
                <a:spcPts val="300"/>
              </a:spcBef>
              <a:buAutoNum type="arabicPeriod"/>
            </a:pPr>
            <a:r>
              <a:rPr lang="fi-FI" sz="1600" b="1" noProof="0" dirty="0"/>
              <a:t>Ympäristö ja ilmasto</a:t>
            </a:r>
            <a:r>
              <a:rPr lang="fi-FI" sz="1600" noProof="0" dirty="0"/>
              <a:t> / kirjuri 2</a:t>
            </a:r>
          </a:p>
          <a:p>
            <a:pPr marL="414900" indent="-342900">
              <a:lnSpc>
                <a:spcPct val="95000"/>
              </a:lnSpc>
              <a:spcBef>
                <a:spcPts val="300"/>
              </a:spcBef>
              <a:buAutoNum type="arabicPeriod"/>
            </a:pPr>
            <a:r>
              <a:rPr lang="fi-FI" sz="1600" b="1" noProof="0" dirty="0"/>
              <a:t>Maankäyttö, asuminen ja liikenne</a:t>
            </a:r>
            <a:r>
              <a:rPr lang="fi-FI" sz="1600" noProof="0" dirty="0"/>
              <a:t> / kirjuri 3</a:t>
            </a:r>
          </a:p>
          <a:p>
            <a:pPr marL="414900" indent="-342900">
              <a:lnSpc>
                <a:spcPct val="95000"/>
              </a:lnSpc>
              <a:spcBef>
                <a:spcPts val="300"/>
              </a:spcBef>
              <a:buAutoNum type="arabicPeriod"/>
            </a:pPr>
            <a:r>
              <a:rPr lang="fi-FI" sz="1600" b="1" noProof="0" dirty="0"/>
              <a:t>Opetus ja muut lapsiperhepalvelut</a:t>
            </a:r>
            <a:r>
              <a:rPr lang="fi-FI" sz="1600" noProof="0" dirty="0"/>
              <a:t> / kirjuri 4</a:t>
            </a:r>
          </a:p>
          <a:p>
            <a:pPr marL="414900" indent="-342900">
              <a:lnSpc>
                <a:spcPct val="95000"/>
              </a:lnSpc>
              <a:spcBef>
                <a:spcPts val="300"/>
              </a:spcBef>
              <a:buAutoNum type="arabicPeriod"/>
            </a:pPr>
            <a:r>
              <a:rPr lang="fi-FI" sz="1600" b="1" noProof="0" dirty="0"/>
              <a:t>Työllisyys ja yrittäminen</a:t>
            </a:r>
            <a:r>
              <a:rPr lang="fi-FI" sz="1600" noProof="0" dirty="0"/>
              <a:t> / kirjuri 5</a:t>
            </a:r>
          </a:p>
          <a:p>
            <a:pPr marL="414900" indent="-342900">
              <a:lnSpc>
                <a:spcPct val="95000"/>
              </a:lnSpc>
              <a:spcBef>
                <a:spcPts val="300"/>
              </a:spcBef>
              <a:buAutoNum type="arabicPeriod"/>
            </a:pPr>
            <a:r>
              <a:rPr lang="fi-FI" sz="1600" b="1" noProof="0" dirty="0"/>
              <a:t>Kulttuuri ja vapaa-aika</a:t>
            </a:r>
            <a:r>
              <a:rPr lang="fi-FI" sz="1600" noProof="0" dirty="0"/>
              <a:t> / kirjuri 6</a:t>
            </a:r>
            <a:endParaRPr lang="fi-FI" sz="1400" noProof="0" dirty="0"/>
          </a:p>
        </p:txBody>
      </p:sp>
      <p:sp>
        <p:nvSpPr>
          <p:cNvPr id="11" name="Tekstiruutu 10">
            <a:extLst>
              <a:ext uri="{FF2B5EF4-FFF2-40B4-BE49-F238E27FC236}">
                <a16:creationId xmlns:a16="http://schemas.microsoft.com/office/drawing/2014/main" id="{F8F60984-23AA-2660-B9DA-8D4B8F500E59}"/>
              </a:ext>
            </a:extLst>
          </p:cNvPr>
          <p:cNvSpPr txBox="1"/>
          <p:nvPr/>
        </p:nvSpPr>
        <p:spPr>
          <a:xfrm>
            <a:off x="8787046" y="6127391"/>
            <a:ext cx="2591691" cy="553998"/>
          </a:xfrm>
          <a:prstGeom prst="rect">
            <a:avLst/>
          </a:prstGeom>
          <a:noFill/>
        </p:spPr>
        <p:txBody>
          <a:bodyPr wrap="square" lIns="91440" tIns="45720" rIns="91440" bIns="45720" anchor="t">
            <a:spAutoFit/>
          </a:bodyPr>
          <a:lstStyle/>
          <a:p>
            <a:r>
              <a:rPr lang="fi-FI" sz="1000" dirty="0"/>
              <a:t>Kokonaisuudessaan n. </a:t>
            </a:r>
            <a:r>
              <a:rPr lang="fi-FI" sz="1000" b="1" dirty="0"/>
              <a:t>1 h</a:t>
            </a:r>
            <a:r>
              <a:rPr lang="fi-FI" sz="1000" dirty="0"/>
              <a:t> työstöaikaa. Teemoissa käytettävä aikataulu riippuu siitä, kuinka monta teemaa on käsittelyssä.</a:t>
            </a:r>
          </a:p>
        </p:txBody>
      </p:sp>
      <p:graphicFrame>
        <p:nvGraphicFramePr>
          <p:cNvPr id="32" name="Table 4">
            <a:extLst>
              <a:ext uri="{FF2B5EF4-FFF2-40B4-BE49-F238E27FC236}">
                <a16:creationId xmlns:a16="http://schemas.microsoft.com/office/drawing/2014/main" id="{5C9922E0-09BF-63E9-6247-8BEF9B31EF32}"/>
              </a:ext>
              <a:ext uri="{C183D7F6-B498-43B3-948B-1728B52AA6E4}">
                <adec:decorative xmlns:adec="http://schemas.microsoft.com/office/drawing/2017/decorative" val="1"/>
              </a:ext>
            </a:extLst>
          </p:cNvPr>
          <p:cNvGraphicFramePr>
            <a:graphicFrameLocks noGrp="1"/>
          </p:cNvGraphicFramePr>
          <p:nvPr>
            <p:extLst>
              <p:ext uri="{D42A27DB-BD31-4B8C-83A1-F6EECF244321}">
                <p14:modId xmlns:p14="http://schemas.microsoft.com/office/powerpoint/2010/main" val="2950532613"/>
              </p:ext>
            </p:extLst>
          </p:nvPr>
        </p:nvGraphicFramePr>
        <p:xfrm>
          <a:off x="1162812" y="425771"/>
          <a:ext cx="9866375" cy="792794"/>
        </p:xfrm>
        <a:graphic>
          <a:graphicData uri="http://schemas.openxmlformats.org/drawingml/2006/table">
            <a:tbl>
              <a:tblPr firstRow="1" bandRow="1">
                <a:tableStyleId>{5C22544A-7EE6-4342-B048-85BDC9FD1C3A}</a:tableStyleId>
              </a:tblPr>
              <a:tblGrid>
                <a:gridCol w="1364553">
                  <a:extLst>
                    <a:ext uri="{9D8B030D-6E8A-4147-A177-3AD203B41FA5}">
                      <a16:colId xmlns:a16="http://schemas.microsoft.com/office/drawing/2014/main" val="2061132195"/>
                    </a:ext>
                  </a:extLst>
                </a:gridCol>
                <a:gridCol w="1404000">
                  <a:extLst>
                    <a:ext uri="{9D8B030D-6E8A-4147-A177-3AD203B41FA5}">
                      <a16:colId xmlns:a16="http://schemas.microsoft.com/office/drawing/2014/main" val="364939127"/>
                    </a:ext>
                  </a:extLst>
                </a:gridCol>
                <a:gridCol w="1872000">
                  <a:extLst>
                    <a:ext uri="{9D8B030D-6E8A-4147-A177-3AD203B41FA5}">
                      <a16:colId xmlns:a16="http://schemas.microsoft.com/office/drawing/2014/main" val="491286164"/>
                    </a:ext>
                  </a:extLst>
                </a:gridCol>
                <a:gridCol w="1661822">
                  <a:extLst>
                    <a:ext uri="{9D8B030D-6E8A-4147-A177-3AD203B41FA5}">
                      <a16:colId xmlns:a16="http://schemas.microsoft.com/office/drawing/2014/main" val="3914819344"/>
                    </a:ext>
                  </a:extLst>
                </a:gridCol>
                <a:gridCol w="1512000">
                  <a:extLst>
                    <a:ext uri="{9D8B030D-6E8A-4147-A177-3AD203B41FA5}">
                      <a16:colId xmlns:a16="http://schemas.microsoft.com/office/drawing/2014/main" val="871413376"/>
                    </a:ext>
                  </a:extLst>
                </a:gridCol>
                <a:gridCol w="2052000">
                  <a:extLst>
                    <a:ext uri="{9D8B030D-6E8A-4147-A177-3AD203B41FA5}">
                      <a16:colId xmlns:a16="http://schemas.microsoft.com/office/drawing/2014/main" val="2261315904"/>
                    </a:ext>
                  </a:extLst>
                </a:gridCol>
              </a:tblGrid>
              <a:tr h="792794">
                <a:tc>
                  <a:txBody>
                    <a:bodyPr/>
                    <a:lstStyle/>
                    <a:p>
                      <a:pPr lvl="0" algn="ctr">
                        <a:buNone/>
                      </a:pPr>
                      <a:r>
                        <a:rPr lang="fi-FI" sz="1200" noProof="0" dirty="0"/>
                        <a:t>Päämäärä</a:t>
                      </a:r>
                    </a:p>
                  </a:txBody>
                  <a:tcPr anchor="ctr">
                    <a:lnR w="38100" cap="flat" cmpd="sng" algn="ctr">
                      <a:solidFill>
                        <a:schemeClr val="bg1"/>
                      </a:solidFill>
                      <a:prstDash val="solid"/>
                      <a:round/>
                      <a:headEnd type="none" w="med" len="med"/>
                      <a:tailEnd type="none" w="med" len="med"/>
                    </a:lnR>
                    <a:solidFill>
                      <a:schemeClr val="tx1"/>
                    </a:solidFill>
                  </a:tcPr>
                </a:tc>
                <a:tc>
                  <a:txBody>
                    <a:bodyPr/>
                    <a:lstStyle/>
                    <a:p>
                      <a:pPr algn="ctr"/>
                      <a:r>
                        <a:rPr lang="fi-FI" sz="1200" noProof="0" dirty="0"/>
                        <a:t>Nykytilanne</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chemeClr val="tx1"/>
                    </a:solidFill>
                  </a:tcPr>
                </a:tc>
                <a:tc>
                  <a:txBody>
                    <a:bodyPr/>
                    <a:lstStyle/>
                    <a:p>
                      <a:pPr lvl="0" algn="ctr">
                        <a:buNone/>
                      </a:pPr>
                      <a:r>
                        <a:rPr lang="fi-FI" sz="1200" b="0" i="0" u="none" strike="noStrike" noProof="0" dirty="0">
                          <a:solidFill>
                            <a:schemeClr val="bg1">
                              <a:lumMod val="50000"/>
                            </a:schemeClr>
                          </a:solidFill>
                          <a:latin typeface="Aptos"/>
                        </a:rPr>
                        <a:t>Tavoiteltavat tulokset</a:t>
                      </a:r>
                      <a:endParaRPr lang="fi-FI" sz="1200" b="0" noProof="0" dirty="0">
                        <a:solidFill>
                          <a:schemeClr val="bg1">
                            <a:lumMod val="50000"/>
                          </a:schemeClr>
                        </a:solidFill>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chemeClr val="tx1">
                        <a:lumMod val="10000"/>
                        <a:lumOff val="90000"/>
                        <a:alpha val="50000"/>
                      </a:schemeClr>
                    </a:solidFill>
                  </a:tcPr>
                </a:tc>
                <a:tc>
                  <a:txBody>
                    <a:bodyPr/>
                    <a:lstStyle/>
                    <a:p>
                      <a:pPr algn="ctr"/>
                      <a:r>
                        <a:rPr lang="fi-FI" sz="1200" b="0" noProof="0" dirty="0">
                          <a:solidFill>
                            <a:schemeClr val="bg1">
                              <a:lumMod val="50000"/>
                            </a:schemeClr>
                          </a:solidFill>
                        </a:rPr>
                        <a:t>Tavoiteltavat muutokset (tavoitetaso)</a:t>
                      </a:r>
                      <a:endParaRPr lang="fi-FI" sz="1200" b="0" noProof="0" dirty="0">
                        <a:solidFill>
                          <a:schemeClr val="bg1">
                            <a:lumMod val="50000"/>
                          </a:schemeClr>
                        </a:solidFill>
                        <a:highlight>
                          <a:srgbClr val="FF00FF"/>
                        </a:highlight>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chemeClr val="tx1">
                        <a:lumMod val="10000"/>
                        <a:lumOff val="90000"/>
                        <a:alpha val="50000"/>
                      </a:schemeClr>
                    </a:solidFill>
                  </a:tcPr>
                </a:tc>
                <a:tc>
                  <a:txBody>
                    <a:bodyPr/>
                    <a:lstStyle/>
                    <a:p>
                      <a:pPr lvl="0" algn="ctr">
                        <a:buNone/>
                      </a:pPr>
                      <a:r>
                        <a:rPr lang="fi-FI" sz="1200" b="0" noProof="0" dirty="0">
                          <a:solidFill>
                            <a:schemeClr val="bg1">
                              <a:lumMod val="50000"/>
                            </a:schemeClr>
                          </a:solidFill>
                        </a:rPr>
                        <a:t>Resurssit /</a:t>
                      </a:r>
                      <a:br>
                        <a:rPr lang="fi-FI" sz="1200" b="0" noProof="0" dirty="0">
                          <a:solidFill>
                            <a:schemeClr val="bg1">
                              <a:lumMod val="50000"/>
                            </a:schemeClr>
                          </a:solidFill>
                        </a:rPr>
                      </a:br>
                      <a:r>
                        <a:rPr lang="fi-FI" sz="1200" b="0" noProof="0" dirty="0">
                          <a:solidFill>
                            <a:schemeClr val="bg1">
                              <a:lumMod val="50000"/>
                            </a:schemeClr>
                          </a:solidFill>
                        </a:rPr>
                        <a:t>panostukset</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chemeClr val="tx1">
                        <a:lumMod val="10000"/>
                        <a:lumOff val="90000"/>
                        <a:alpha val="50000"/>
                      </a:schemeClr>
                    </a:solidFill>
                  </a:tcPr>
                </a:tc>
                <a:tc>
                  <a:txBody>
                    <a:bodyPr/>
                    <a:lstStyle/>
                    <a:p>
                      <a:pPr algn="ctr"/>
                      <a:r>
                        <a:rPr lang="fi-FI" sz="1200" b="0" noProof="0" dirty="0">
                          <a:solidFill>
                            <a:schemeClr val="bg1">
                              <a:lumMod val="50000"/>
                            </a:schemeClr>
                          </a:solidFill>
                        </a:rPr>
                        <a:t>Mittarit</a:t>
                      </a:r>
                      <a:br>
                        <a:rPr lang="fi-FI" sz="1200" b="0" noProof="0" dirty="0">
                          <a:solidFill>
                            <a:schemeClr val="bg1">
                              <a:lumMod val="50000"/>
                            </a:schemeClr>
                          </a:solidFill>
                        </a:rPr>
                      </a:br>
                      <a:r>
                        <a:rPr lang="fi-FI" sz="1200" b="0" noProof="0" dirty="0">
                          <a:solidFill>
                            <a:schemeClr val="bg1">
                              <a:lumMod val="50000"/>
                            </a:schemeClr>
                          </a:solidFill>
                        </a:rPr>
                        <a:t>(laadulliset / määrälliset)</a:t>
                      </a:r>
                    </a:p>
                  </a:txBody>
                  <a:tcPr anchor="ctr">
                    <a:lnL w="38100" cap="flat" cmpd="sng" algn="ctr">
                      <a:solidFill>
                        <a:schemeClr val="bg1"/>
                      </a:solidFill>
                      <a:prstDash val="solid"/>
                      <a:round/>
                      <a:headEnd type="none" w="med" len="med"/>
                      <a:tailEnd type="none" w="med" len="med"/>
                    </a:lnL>
                    <a:solidFill>
                      <a:schemeClr val="tx1">
                        <a:lumMod val="10000"/>
                        <a:lumOff val="90000"/>
                        <a:alpha val="50000"/>
                      </a:schemeClr>
                    </a:solidFill>
                  </a:tcPr>
                </a:tc>
                <a:extLst>
                  <a:ext uri="{0D108BD9-81ED-4DB2-BD59-A6C34878D82A}">
                    <a16:rowId xmlns:a16="http://schemas.microsoft.com/office/drawing/2014/main" val="439768501"/>
                  </a:ext>
                </a:extLst>
              </a:tr>
            </a:tbl>
          </a:graphicData>
        </a:graphic>
      </p:graphicFrame>
      <p:grpSp>
        <p:nvGrpSpPr>
          <p:cNvPr id="4" name="Ryhmä 3">
            <a:extLst>
              <a:ext uri="{FF2B5EF4-FFF2-40B4-BE49-F238E27FC236}">
                <a16:creationId xmlns:a16="http://schemas.microsoft.com/office/drawing/2014/main" id="{1DF1E75E-3BFB-F379-BE36-BD228870A1C7}"/>
              </a:ext>
              <a:ext uri="{C183D7F6-B498-43B3-948B-1728B52AA6E4}">
                <adec:decorative xmlns:adec="http://schemas.microsoft.com/office/drawing/2017/decorative" val="1"/>
              </a:ext>
            </a:extLst>
          </p:cNvPr>
          <p:cNvGrpSpPr/>
          <p:nvPr/>
        </p:nvGrpSpPr>
        <p:grpSpPr>
          <a:xfrm>
            <a:off x="11304554" y="5780900"/>
            <a:ext cx="655263" cy="905471"/>
            <a:chOff x="11304554" y="5780900"/>
            <a:chExt cx="655263" cy="905471"/>
          </a:xfrm>
        </p:grpSpPr>
        <p:pic>
          <p:nvPicPr>
            <p:cNvPr id="10" name="Kuva 9" descr="Herätyskello tasaisella täytöllä">
              <a:extLst>
                <a:ext uri="{FF2B5EF4-FFF2-40B4-BE49-F238E27FC236}">
                  <a16:creationId xmlns:a16="http://schemas.microsoft.com/office/drawing/2014/main" id="{263FD9C2-3307-B3BA-1A67-94628903ECD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1304554" y="5780900"/>
              <a:ext cx="655263" cy="655263"/>
            </a:xfrm>
            <a:prstGeom prst="rect">
              <a:avLst/>
            </a:prstGeom>
          </p:spPr>
        </p:pic>
        <p:sp>
          <p:nvSpPr>
            <p:cNvPr id="35" name="Tekstiruutu 34">
              <a:extLst>
                <a:ext uri="{FF2B5EF4-FFF2-40B4-BE49-F238E27FC236}">
                  <a16:creationId xmlns:a16="http://schemas.microsoft.com/office/drawing/2014/main" id="{64E60E0B-7CF6-AD5D-D56B-AD019C64943A}"/>
                </a:ext>
              </a:extLst>
            </p:cNvPr>
            <p:cNvSpPr txBox="1"/>
            <p:nvPr/>
          </p:nvSpPr>
          <p:spPr>
            <a:xfrm>
              <a:off x="11378737" y="6317039"/>
              <a:ext cx="506895" cy="369332"/>
            </a:xfrm>
            <a:prstGeom prst="rect">
              <a:avLst/>
            </a:prstGeom>
            <a:noFill/>
          </p:spPr>
          <p:txBody>
            <a:bodyPr wrap="square">
              <a:spAutoFit/>
            </a:bodyPr>
            <a:lstStyle/>
            <a:p>
              <a:pPr algn="ctr"/>
              <a:r>
                <a:rPr lang="fi-FI" sz="1800" b="1" dirty="0"/>
                <a:t>1 h</a:t>
              </a:r>
              <a:endParaRPr lang="fi-FI" dirty="0"/>
            </a:p>
          </p:txBody>
        </p:sp>
      </p:grpSp>
      <p:grpSp>
        <p:nvGrpSpPr>
          <p:cNvPr id="21" name="Ryhmä 20">
            <a:extLst>
              <a:ext uri="{FF2B5EF4-FFF2-40B4-BE49-F238E27FC236}">
                <a16:creationId xmlns:a16="http://schemas.microsoft.com/office/drawing/2014/main" id="{6EF9E495-2E38-0F73-AD13-3F098C64FAD9}"/>
              </a:ext>
              <a:ext uri="{C183D7F6-B498-43B3-948B-1728B52AA6E4}">
                <adec:decorative xmlns:adec="http://schemas.microsoft.com/office/drawing/2017/decorative" val="1"/>
              </a:ext>
            </a:extLst>
          </p:cNvPr>
          <p:cNvGrpSpPr/>
          <p:nvPr/>
        </p:nvGrpSpPr>
        <p:grpSpPr>
          <a:xfrm>
            <a:off x="203920" y="2739889"/>
            <a:ext cx="416372" cy="1378221"/>
            <a:chOff x="785909" y="248517"/>
            <a:chExt cx="435692" cy="1442171"/>
          </a:xfrm>
        </p:grpSpPr>
        <p:grpSp>
          <p:nvGrpSpPr>
            <p:cNvPr id="20" name="Ryhmä 19">
              <a:extLst>
                <a:ext uri="{FF2B5EF4-FFF2-40B4-BE49-F238E27FC236}">
                  <a16:creationId xmlns:a16="http://schemas.microsoft.com/office/drawing/2014/main" id="{7970E106-6A1B-0EB3-73CA-81BE62F79589}"/>
                </a:ext>
              </a:extLst>
            </p:cNvPr>
            <p:cNvGrpSpPr/>
            <p:nvPr/>
          </p:nvGrpSpPr>
          <p:grpSpPr>
            <a:xfrm>
              <a:off x="832321" y="248517"/>
              <a:ext cx="389280" cy="1442171"/>
              <a:chOff x="832321" y="248517"/>
              <a:chExt cx="389280" cy="1442171"/>
            </a:xfrm>
          </p:grpSpPr>
          <p:sp>
            <p:nvSpPr>
              <p:cNvPr id="17" name="Ellipsi 16">
                <a:extLst>
                  <a:ext uri="{FF2B5EF4-FFF2-40B4-BE49-F238E27FC236}">
                    <a16:creationId xmlns:a16="http://schemas.microsoft.com/office/drawing/2014/main" id="{D6608066-D8E7-23ED-09BE-5515A3D0A02B}"/>
                  </a:ext>
                </a:extLst>
              </p:cNvPr>
              <p:cNvSpPr/>
              <p:nvPr/>
            </p:nvSpPr>
            <p:spPr>
              <a:xfrm>
                <a:off x="832321" y="248517"/>
                <a:ext cx="389280" cy="389280"/>
              </a:xfrm>
              <a:prstGeom prst="ellipse">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18" name="Ellipsi 17">
                <a:extLst>
                  <a:ext uri="{FF2B5EF4-FFF2-40B4-BE49-F238E27FC236}">
                    <a16:creationId xmlns:a16="http://schemas.microsoft.com/office/drawing/2014/main" id="{63968CB2-7103-331B-F27E-C3BB76B37492}"/>
                  </a:ext>
                </a:extLst>
              </p:cNvPr>
              <p:cNvSpPr/>
              <p:nvPr/>
            </p:nvSpPr>
            <p:spPr>
              <a:xfrm>
                <a:off x="832321" y="774963"/>
                <a:ext cx="389280" cy="389280"/>
              </a:xfrm>
              <a:prstGeom prst="ellipse">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sz="6000" b="1" dirty="0">
                  <a:solidFill>
                    <a:srgbClr val="105F72"/>
                  </a:solidFill>
                </a:endParaRPr>
              </a:p>
            </p:txBody>
          </p:sp>
          <p:sp>
            <p:nvSpPr>
              <p:cNvPr id="19" name="Ellipsi 18">
                <a:extLst>
                  <a:ext uri="{FF2B5EF4-FFF2-40B4-BE49-F238E27FC236}">
                    <a16:creationId xmlns:a16="http://schemas.microsoft.com/office/drawing/2014/main" id="{0E091B88-46FD-6D12-DEB0-119485FB7892}"/>
                  </a:ext>
                </a:extLst>
              </p:cNvPr>
              <p:cNvSpPr/>
              <p:nvPr/>
            </p:nvSpPr>
            <p:spPr>
              <a:xfrm>
                <a:off x="832321" y="1301408"/>
                <a:ext cx="389280" cy="389280"/>
              </a:xfrm>
              <a:prstGeom prst="ellipse">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grpSp>
        <p:pic>
          <p:nvPicPr>
            <p:cNvPr id="16" name="Kuva 15">
              <a:extLst>
                <a:ext uri="{FF2B5EF4-FFF2-40B4-BE49-F238E27FC236}">
                  <a16:creationId xmlns:a16="http://schemas.microsoft.com/office/drawing/2014/main" id="{BA816FC6-1061-3B25-1043-067D5742231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785909" y="1245840"/>
              <a:ext cx="389280" cy="389280"/>
            </a:xfrm>
            <a:prstGeom prst="rect">
              <a:avLst/>
            </a:prstGeom>
          </p:spPr>
        </p:pic>
      </p:grpSp>
    </p:spTree>
    <p:extLst>
      <p:ext uri="{BB962C8B-B14F-4D97-AF65-F5344CB8AC3E}">
        <p14:creationId xmlns:p14="http://schemas.microsoft.com/office/powerpoint/2010/main" val="188714721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ED1CDC15-5235-BB39-7B45-DBE5639F3618}"/>
            </a:ext>
          </a:extLst>
        </p:cNvPr>
        <p:cNvGrpSpPr/>
        <p:nvPr/>
      </p:nvGrpSpPr>
      <p:grpSpPr>
        <a:xfrm>
          <a:off x="0" y="0"/>
          <a:ext cx="0" cy="0"/>
          <a:chOff x="0" y="0"/>
          <a:chExt cx="0" cy="0"/>
        </a:xfrm>
      </p:grpSpPr>
      <p:sp>
        <p:nvSpPr>
          <p:cNvPr id="2" name="Otsikko 1">
            <a:extLst>
              <a:ext uri="{FF2B5EF4-FFF2-40B4-BE49-F238E27FC236}">
                <a16:creationId xmlns:a16="http://schemas.microsoft.com/office/drawing/2014/main" id="{CB063AEF-3656-3400-41EE-9B6626107B3D}"/>
              </a:ext>
            </a:extLst>
          </p:cNvPr>
          <p:cNvSpPr>
            <a:spLocks noGrp="1"/>
          </p:cNvSpPr>
          <p:nvPr>
            <p:ph type="title"/>
          </p:nvPr>
        </p:nvSpPr>
        <p:spPr>
          <a:xfrm>
            <a:off x="1090924" y="1219308"/>
            <a:ext cx="11023600" cy="1191529"/>
          </a:xfrm>
        </p:spPr>
        <p:txBody>
          <a:bodyPr anchor="t" anchorCtr="0">
            <a:noAutofit/>
          </a:bodyPr>
          <a:lstStyle/>
          <a:p>
            <a:r>
              <a:rPr lang="fi-FI" sz="1800" noProof="0" dirty="0">
                <a:solidFill>
                  <a:schemeClr val="accent3"/>
                </a:solidFill>
              </a:rPr>
              <a:t>RYHMÄTYÖSKENTELY</a:t>
            </a:r>
            <a:r>
              <a:rPr lang="fi-FI" sz="2800" noProof="0" dirty="0">
                <a:solidFill>
                  <a:schemeClr val="accent3"/>
                </a:solidFill>
              </a:rPr>
              <a:t> 2</a:t>
            </a:r>
            <a:br>
              <a:rPr lang="fi-FI" sz="2800" noProof="0" dirty="0"/>
            </a:br>
            <a:r>
              <a:rPr lang="fi-FI" sz="2800" dirty="0"/>
              <a:t>Tavoiteltavat tulokset ja muutokset</a:t>
            </a:r>
            <a:br>
              <a:rPr lang="fi-FI" sz="3600" noProof="0" dirty="0"/>
            </a:br>
            <a:r>
              <a:rPr lang="fi-FI" sz="2000" noProof="0" dirty="0"/>
              <a:t>Tehtävänanto</a:t>
            </a:r>
            <a:endParaRPr lang="fi-FI" sz="2800" noProof="0" dirty="0">
              <a:highlight>
                <a:srgbClr val="FFFF00"/>
              </a:highlight>
            </a:endParaRPr>
          </a:p>
        </p:txBody>
      </p:sp>
      <p:sp>
        <p:nvSpPr>
          <p:cNvPr id="4" name="Puolivapaa piirto 3">
            <a:extLst>
              <a:ext uri="{FF2B5EF4-FFF2-40B4-BE49-F238E27FC236}">
                <a16:creationId xmlns:a16="http://schemas.microsoft.com/office/drawing/2014/main" id="{CCF4BF19-8B8E-6698-5E7E-B81F7629A32B}"/>
              </a:ext>
              <a:ext uri="{C183D7F6-B498-43B3-948B-1728B52AA6E4}">
                <adec:decorative xmlns:adec="http://schemas.microsoft.com/office/drawing/2017/decorative" val="1"/>
              </a:ext>
            </a:extLst>
          </p:cNvPr>
          <p:cNvSpPr/>
          <p:nvPr/>
        </p:nvSpPr>
        <p:spPr>
          <a:xfrm>
            <a:off x="985838" y="2628900"/>
            <a:ext cx="8150162" cy="2286000"/>
          </a:xfrm>
          <a:custGeom>
            <a:avLst/>
            <a:gdLst>
              <a:gd name="connsiteX0" fmla="*/ 0 w 8329612"/>
              <a:gd name="connsiteY0" fmla="*/ 107156 h 2286000"/>
              <a:gd name="connsiteX1" fmla="*/ 8329612 w 8329612"/>
              <a:gd name="connsiteY1" fmla="*/ 0 h 2286000"/>
              <a:gd name="connsiteX2" fmla="*/ 8329612 w 8329612"/>
              <a:gd name="connsiteY2" fmla="*/ 2243138 h 2286000"/>
              <a:gd name="connsiteX3" fmla="*/ 0 w 8329612"/>
              <a:gd name="connsiteY3" fmla="*/ 2286000 h 2286000"/>
              <a:gd name="connsiteX4" fmla="*/ 0 w 8329612"/>
              <a:gd name="connsiteY4" fmla="*/ 107156 h 228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329612" h="2286000">
                <a:moveTo>
                  <a:pt x="0" y="107156"/>
                </a:moveTo>
                <a:lnTo>
                  <a:pt x="8329612" y="0"/>
                </a:lnTo>
                <a:lnTo>
                  <a:pt x="8329612" y="2243138"/>
                </a:lnTo>
                <a:lnTo>
                  <a:pt x="0" y="2286000"/>
                </a:lnTo>
                <a:lnTo>
                  <a:pt x="0" y="107156"/>
                </a:lnTo>
                <a:close/>
              </a:path>
            </a:pathLst>
          </a:cu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3" name="Tekstin paikkamerkki 2">
            <a:extLst>
              <a:ext uri="{FF2B5EF4-FFF2-40B4-BE49-F238E27FC236}">
                <a16:creationId xmlns:a16="http://schemas.microsoft.com/office/drawing/2014/main" id="{E44BA415-07AE-1BCF-A3E0-9C6D5DBA00F8}"/>
              </a:ext>
            </a:extLst>
          </p:cNvPr>
          <p:cNvSpPr>
            <a:spLocks noGrp="1"/>
          </p:cNvSpPr>
          <p:nvPr>
            <p:ph type="body" idx="1"/>
          </p:nvPr>
        </p:nvSpPr>
        <p:spPr>
          <a:xfrm>
            <a:off x="1090923" y="2410837"/>
            <a:ext cx="7907934" cy="4104618"/>
          </a:xfrm>
        </p:spPr>
        <p:txBody>
          <a:bodyPr>
            <a:noAutofit/>
          </a:bodyPr>
          <a:lstStyle/>
          <a:p>
            <a:pPr marL="71755" indent="0">
              <a:buNone/>
            </a:pPr>
            <a:r>
              <a:rPr lang="fi-FI" sz="1400" b="1" noProof="0" dirty="0"/>
              <a:t>PÄÄKYSYMYS</a:t>
            </a:r>
            <a:endParaRPr lang="fi-FI" sz="1400" noProof="0" dirty="0"/>
          </a:p>
          <a:p>
            <a:pPr marL="359410" indent="-216000">
              <a:lnSpc>
                <a:spcPct val="90000"/>
              </a:lnSpc>
              <a:spcBef>
                <a:spcPts val="600"/>
              </a:spcBef>
              <a:buFont typeface="Arial" panose="020B0604020202020204" pitchFamily="34" charset="0"/>
              <a:buChar char="•"/>
            </a:pPr>
            <a:r>
              <a:rPr lang="fi-FI" sz="3200" b="1" spc="-100" dirty="0"/>
              <a:t>Mitä tavoitteita päämäärään pääsemiseksi tarvitaan?</a:t>
            </a:r>
          </a:p>
          <a:p>
            <a:pPr marL="359410" indent="-216000">
              <a:lnSpc>
                <a:spcPct val="90000"/>
              </a:lnSpc>
              <a:spcBef>
                <a:spcPts val="600"/>
              </a:spcBef>
              <a:buFont typeface="Arial" panose="020B0604020202020204" pitchFamily="34" charset="0"/>
              <a:buChar char="•"/>
            </a:pPr>
            <a:r>
              <a:rPr lang="fi-FI" sz="3200" b="1" spc="-100" dirty="0"/>
              <a:t>Mitä konkreettisia välitavoitteita/-etappeja päämäärän saavuttaminen edellyttää</a:t>
            </a:r>
            <a:r>
              <a:rPr lang="fi-FI" sz="3200" b="1" spc="-100" noProof="0" dirty="0"/>
              <a:t>?</a:t>
            </a:r>
          </a:p>
          <a:p>
            <a:pPr marL="71755" indent="0">
              <a:spcBef>
                <a:spcPts val="2400"/>
              </a:spcBef>
              <a:buNone/>
            </a:pPr>
            <a:r>
              <a:rPr lang="fi-FI" sz="1400" b="1" dirty="0"/>
              <a:t>ESIMERKKI — Tavoiteltavat tulokset ja / tai muutokset:</a:t>
            </a:r>
            <a:r>
              <a:rPr lang="fi-FI" sz="1400" dirty="0"/>
              <a:t> (tässä kohtaa voi olla useita tavoitteita)</a:t>
            </a:r>
          </a:p>
          <a:p>
            <a:pPr indent="-216000">
              <a:lnSpc>
                <a:spcPct val="90000"/>
              </a:lnSpc>
              <a:spcBef>
                <a:spcPts val="600"/>
              </a:spcBef>
              <a:buSzPct val="100000"/>
              <a:buFont typeface="Arial" panose="020B0604020202020204" pitchFamily="34" charset="0"/>
              <a:buChar char="•"/>
            </a:pPr>
            <a:r>
              <a:rPr lang="fi-FI" sz="1600" dirty="0"/>
              <a:t>Vuokra-asuntojen määrää kasvatetaan vastaamaan väestönkasvun ennustetta</a:t>
            </a:r>
          </a:p>
          <a:p>
            <a:pPr indent="-216000">
              <a:lnSpc>
                <a:spcPct val="90000"/>
              </a:lnSpc>
              <a:spcBef>
                <a:spcPts val="300"/>
              </a:spcBef>
              <a:buSzPct val="100000"/>
              <a:buFont typeface="Arial" panose="020B0604020202020204" pitchFamily="34" charset="0"/>
              <a:buChar char="•"/>
            </a:pPr>
            <a:r>
              <a:rPr lang="fi-FI" sz="1600" dirty="0"/>
              <a:t>Kaupungin vuokra-asuntojen määrää lisätään</a:t>
            </a:r>
          </a:p>
          <a:p>
            <a:pPr indent="-216000">
              <a:lnSpc>
                <a:spcPct val="90000"/>
              </a:lnSpc>
              <a:spcBef>
                <a:spcPts val="300"/>
              </a:spcBef>
              <a:buSzPct val="100000"/>
              <a:buFont typeface="Arial" panose="020B0604020202020204" pitchFamily="34" charset="0"/>
              <a:buChar char="•"/>
            </a:pPr>
            <a:r>
              <a:rPr lang="fi-FI" sz="1600" dirty="0"/>
              <a:t>Kasvatetaan vuokra-asuntojen määrää X % vuodessa tulevalla valtuustokaudella</a:t>
            </a:r>
          </a:p>
          <a:p>
            <a:pPr indent="-216000">
              <a:lnSpc>
                <a:spcPct val="90000"/>
              </a:lnSpc>
              <a:spcBef>
                <a:spcPts val="300"/>
              </a:spcBef>
              <a:buSzPct val="100000"/>
              <a:buFont typeface="Arial" panose="020B0604020202020204" pitchFamily="34" charset="0"/>
              <a:buChar char="•"/>
            </a:pPr>
            <a:r>
              <a:rPr lang="fi-FI" sz="1600" dirty="0"/>
              <a:t>Uusien vuokra-asuntojen huoneistojen keskikoon kasvattaminen</a:t>
            </a:r>
          </a:p>
        </p:txBody>
      </p:sp>
      <p:sp>
        <p:nvSpPr>
          <p:cNvPr id="8" name="Ellipsi 7">
            <a:extLst>
              <a:ext uri="{FF2B5EF4-FFF2-40B4-BE49-F238E27FC236}">
                <a16:creationId xmlns:a16="http://schemas.microsoft.com/office/drawing/2014/main" id="{7743D5FF-13C5-C85E-87A4-6178CC08412B}"/>
              </a:ext>
              <a:ext uri="{C183D7F6-B498-43B3-948B-1728B52AA6E4}">
                <adec:decorative xmlns:adec="http://schemas.microsoft.com/office/drawing/2017/decorative" val="1"/>
              </a:ext>
            </a:extLst>
          </p:cNvPr>
          <p:cNvSpPr/>
          <p:nvPr/>
        </p:nvSpPr>
        <p:spPr>
          <a:xfrm>
            <a:off x="9422715" y="1669288"/>
            <a:ext cx="2521011" cy="2521011"/>
          </a:xfrm>
          <a:prstGeom prst="ellipse">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5" name="Tekstin paikkamerkki 4">
            <a:extLst>
              <a:ext uri="{FF2B5EF4-FFF2-40B4-BE49-F238E27FC236}">
                <a16:creationId xmlns:a16="http://schemas.microsoft.com/office/drawing/2014/main" id="{DE9B11DA-9CDA-0CC8-FD0C-6DEA78BA2E1C}"/>
              </a:ext>
            </a:extLst>
          </p:cNvPr>
          <p:cNvSpPr>
            <a:spLocks noGrp="1"/>
          </p:cNvSpPr>
          <p:nvPr>
            <p:ph type="body" idx="14"/>
          </p:nvPr>
        </p:nvSpPr>
        <p:spPr>
          <a:xfrm>
            <a:off x="9604800" y="1882401"/>
            <a:ext cx="2444400" cy="3188525"/>
          </a:xfrm>
        </p:spPr>
        <p:txBody>
          <a:bodyPr>
            <a:spAutoFit/>
          </a:bodyPr>
          <a:lstStyle/>
          <a:p>
            <a:pPr marL="0" lvl="0" indent="0">
              <a:lnSpc>
                <a:spcPct val="95000"/>
              </a:lnSpc>
              <a:spcBef>
                <a:spcPts val="600"/>
              </a:spcBef>
              <a:buClrTx/>
              <a:buSzTx/>
              <a:buNone/>
              <a:defRPr/>
            </a:pPr>
            <a:r>
              <a:rPr lang="fi-FI" sz="1400" dirty="0">
                <a:solidFill>
                  <a:schemeClr val="tx1"/>
                </a:solidFill>
                <a:cs typeface="Arial"/>
              </a:rPr>
              <a:t>Työvaihe voidaan suorittaa manuaalisesti paperia ja kynää käyttä­en tai sähköisellä välineellä.</a:t>
            </a:r>
          </a:p>
          <a:p>
            <a:pPr marL="0" lvl="0" indent="0">
              <a:lnSpc>
                <a:spcPct val="95000"/>
              </a:lnSpc>
              <a:spcBef>
                <a:spcPts val="600"/>
              </a:spcBef>
              <a:buClrTx/>
              <a:buSzTx/>
              <a:buNone/>
              <a:defRPr/>
            </a:pPr>
            <a:r>
              <a:rPr lang="fi-FI" sz="1400" dirty="0">
                <a:solidFill>
                  <a:schemeClr val="tx1"/>
                </a:solidFill>
                <a:cs typeface="Arial"/>
              </a:rPr>
              <a:t>Sähköisen välineen etuna on se, että materiaali tuo­te­taan valmiiksi sähköi­seen muotoon ja osallis­tu­jat pääsevät omilla laitteillansa priorisoi­maan tavoiteaihioita.</a:t>
            </a:r>
          </a:p>
          <a:p>
            <a:pPr marL="0" lvl="0" indent="0">
              <a:lnSpc>
                <a:spcPct val="95000"/>
              </a:lnSpc>
              <a:spcBef>
                <a:spcPts val="600"/>
              </a:spcBef>
              <a:buClrTx/>
              <a:buSzTx/>
              <a:buNone/>
              <a:defRPr/>
            </a:pPr>
            <a:r>
              <a:rPr lang="fi-FI" sz="1400" dirty="0">
                <a:solidFill>
                  <a:schemeClr val="tx1"/>
                </a:solidFill>
                <a:cs typeface="Arial"/>
              </a:rPr>
              <a:t>Sähköinen alusta tuottaa myös visuaalisemman kuvan tavoiteaihioiden priorisoinnista.</a:t>
            </a:r>
          </a:p>
        </p:txBody>
      </p:sp>
      <p:sp>
        <p:nvSpPr>
          <p:cNvPr id="11" name="Tekstiruutu 10">
            <a:extLst>
              <a:ext uri="{FF2B5EF4-FFF2-40B4-BE49-F238E27FC236}">
                <a16:creationId xmlns:a16="http://schemas.microsoft.com/office/drawing/2014/main" id="{5D0FDFF9-E9D0-262C-4F81-C9572C41CE40}"/>
              </a:ext>
            </a:extLst>
          </p:cNvPr>
          <p:cNvSpPr txBox="1"/>
          <p:nvPr/>
        </p:nvSpPr>
        <p:spPr>
          <a:xfrm>
            <a:off x="8787046" y="6127391"/>
            <a:ext cx="2591691" cy="553998"/>
          </a:xfrm>
          <a:prstGeom prst="rect">
            <a:avLst/>
          </a:prstGeom>
          <a:noFill/>
        </p:spPr>
        <p:txBody>
          <a:bodyPr wrap="square" lIns="91440" tIns="45720" rIns="91440" bIns="45720" anchor="t">
            <a:spAutoFit/>
          </a:bodyPr>
          <a:lstStyle/>
          <a:p>
            <a:r>
              <a:rPr lang="fi-FI" sz="1000" dirty="0"/>
              <a:t>Kokonaisuudessaan n. </a:t>
            </a:r>
            <a:r>
              <a:rPr lang="fi-FI" sz="1000" b="1" dirty="0"/>
              <a:t>1 h</a:t>
            </a:r>
            <a:r>
              <a:rPr lang="fi-FI" sz="1000" dirty="0"/>
              <a:t> työstöaikaa. Teemoissa käytettävä aikataulu riippuu siitä, kuinka monta teemaa on käsittelyssä.</a:t>
            </a:r>
          </a:p>
        </p:txBody>
      </p:sp>
      <p:graphicFrame>
        <p:nvGraphicFramePr>
          <p:cNvPr id="7" name="Table 4">
            <a:extLst>
              <a:ext uri="{FF2B5EF4-FFF2-40B4-BE49-F238E27FC236}">
                <a16:creationId xmlns:a16="http://schemas.microsoft.com/office/drawing/2014/main" id="{C0DA7EDE-F6B1-EE60-EEC4-8DD22AD29287}"/>
              </a:ext>
              <a:ext uri="{C183D7F6-B498-43B3-948B-1728B52AA6E4}">
                <adec:decorative xmlns:adec="http://schemas.microsoft.com/office/drawing/2017/decorative" val="1"/>
              </a:ext>
            </a:extLst>
          </p:cNvPr>
          <p:cNvGraphicFramePr>
            <a:graphicFrameLocks noGrp="1"/>
          </p:cNvGraphicFramePr>
          <p:nvPr>
            <p:extLst>
              <p:ext uri="{D42A27DB-BD31-4B8C-83A1-F6EECF244321}">
                <p14:modId xmlns:p14="http://schemas.microsoft.com/office/powerpoint/2010/main" val="885326042"/>
              </p:ext>
            </p:extLst>
          </p:nvPr>
        </p:nvGraphicFramePr>
        <p:xfrm>
          <a:off x="1162812" y="425771"/>
          <a:ext cx="9866375" cy="792794"/>
        </p:xfrm>
        <a:graphic>
          <a:graphicData uri="http://schemas.openxmlformats.org/drawingml/2006/table">
            <a:tbl>
              <a:tblPr firstRow="1" bandRow="1">
                <a:tableStyleId>{5C22544A-7EE6-4342-B048-85BDC9FD1C3A}</a:tableStyleId>
              </a:tblPr>
              <a:tblGrid>
                <a:gridCol w="1364553">
                  <a:extLst>
                    <a:ext uri="{9D8B030D-6E8A-4147-A177-3AD203B41FA5}">
                      <a16:colId xmlns:a16="http://schemas.microsoft.com/office/drawing/2014/main" val="2061132195"/>
                    </a:ext>
                  </a:extLst>
                </a:gridCol>
                <a:gridCol w="1404000">
                  <a:extLst>
                    <a:ext uri="{9D8B030D-6E8A-4147-A177-3AD203B41FA5}">
                      <a16:colId xmlns:a16="http://schemas.microsoft.com/office/drawing/2014/main" val="364939127"/>
                    </a:ext>
                  </a:extLst>
                </a:gridCol>
                <a:gridCol w="1872000">
                  <a:extLst>
                    <a:ext uri="{9D8B030D-6E8A-4147-A177-3AD203B41FA5}">
                      <a16:colId xmlns:a16="http://schemas.microsoft.com/office/drawing/2014/main" val="491286164"/>
                    </a:ext>
                  </a:extLst>
                </a:gridCol>
                <a:gridCol w="1661822">
                  <a:extLst>
                    <a:ext uri="{9D8B030D-6E8A-4147-A177-3AD203B41FA5}">
                      <a16:colId xmlns:a16="http://schemas.microsoft.com/office/drawing/2014/main" val="3914819344"/>
                    </a:ext>
                  </a:extLst>
                </a:gridCol>
                <a:gridCol w="1512000">
                  <a:extLst>
                    <a:ext uri="{9D8B030D-6E8A-4147-A177-3AD203B41FA5}">
                      <a16:colId xmlns:a16="http://schemas.microsoft.com/office/drawing/2014/main" val="871413376"/>
                    </a:ext>
                  </a:extLst>
                </a:gridCol>
                <a:gridCol w="2052000">
                  <a:extLst>
                    <a:ext uri="{9D8B030D-6E8A-4147-A177-3AD203B41FA5}">
                      <a16:colId xmlns:a16="http://schemas.microsoft.com/office/drawing/2014/main" val="2261315904"/>
                    </a:ext>
                  </a:extLst>
                </a:gridCol>
              </a:tblGrid>
              <a:tr h="792794">
                <a:tc>
                  <a:txBody>
                    <a:bodyPr/>
                    <a:lstStyle/>
                    <a:p>
                      <a:pPr lvl="0" algn="ctr">
                        <a:buNone/>
                      </a:pPr>
                      <a:r>
                        <a:rPr lang="fi-FI" sz="1200" b="0" noProof="0" dirty="0">
                          <a:solidFill>
                            <a:schemeClr val="bg1">
                              <a:lumMod val="50000"/>
                            </a:schemeClr>
                          </a:solidFill>
                        </a:rPr>
                        <a:t>Päämäärä</a:t>
                      </a:r>
                    </a:p>
                  </a:txBody>
                  <a:tcPr anchor="ctr">
                    <a:lnR w="38100" cap="flat" cmpd="sng" algn="ctr">
                      <a:solidFill>
                        <a:schemeClr val="bg1"/>
                      </a:solidFill>
                      <a:prstDash val="solid"/>
                      <a:round/>
                      <a:headEnd type="none" w="med" len="med"/>
                      <a:tailEnd type="none" w="med" len="med"/>
                    </a:lnR>
                    <a:solidFill>
                      <a:schemeClr val="tx1">
                        <a:lumMod val="10000"/>
                        <a:lumOff val="90000"/>
                        <a:alpha val="50000"/>
                      </a:schemeClr>
                    </a:solidFill>
                  </a:tcPr>
                </a:tc>
                <a:tc>
                  <a:txBody>
                    <a:bodyPr/>
                    <a:lstStyle/>
                    <a:p>
                      <a:pPr algn="ctr"/>
                      <a:r>
                        <a:rPr lang="fi-FI" sz="1200" b="0" noProof="0" dirty="0">
                          <a:solidFill>
                            <a:schemeClr val="bg1">
                              <a:lumMod val="50000"/>
                            </a:schemeClr>
                          </a:solidFill>
                        </a:rPr>
                        <a:t>Nykytilanne</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chemeClr val="tx1">
                        <a:lumMod val="10000"/>
                        <a:lumOff val="90000"/>
                        <a:alpha val="50000"/>
                      </a:schemeClr>
                    </a:solidFill>
                  </a:tcPr>
                </a:tc>
                <a:tc>
                  <a:txBody>
                    <a:bodyPr/>
                    <a:lstStyle/>
                    <a:p>
                      <a:pPr lvl="0" algn="ctr">
                        <a:buNone/>
                      </a:pPr>
                      <a:r>
                        <a:rPr lang="fi-FI" sz="1200" b="1" i="0" u="none" strike="noStrike" noProof="0" dirty="0">
                          <a:solidFill>
                            <a:schemeClr val="bg1"/>
                          </a:solidFill>
                          <a:latin typeface="Aptos"/>
                        </a:rPr>
                        <a:t>Tavoiteltavat tulokset</a:t>
                      </a:r>
                      <a:endParaRPr lang="fi-FI" sz="1200" b="1" noProof="0" dirty="0">
                        <a:solidFill>
                          <a:schemeClr val="bg1"/>
                        </a:solidFill>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chemeClr val="tx1"/>
                    </a:solidFill>
                  </a:tcPr>
                </a:tc>
                <a:tc>
                  <a:txBody>
                    <a:bodyPr/>
                    <a:lstStyle/>
                    <a:p>
                      <a:pPr algn="ctr"/>
                      <a:r>
                        <a:rPr lang="fi-FI" sz="1200" b="1" noProof="0" dirty="0">
                          <a:solidFill>
                            <a:schemeClr val="bg1"/>
                          </a:solidFill>
                        </a:rPr>
                        <a:t>Tavoiteltavat muutokset (tavoitetaso)</a:t>
                      </a:r>
                      <a:endParaRPr lang="fi-FI" sz="1200" b="1" noProof="0" dirty="0">
                        <a:solidFill>
                          <a:schemeClr val="bg1"/>
                        </a:solidFill>
                        <a:highlight>
                          <a:srgbClr val="FF00FF"/>
                        </a:highlight>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chemeClr val="tx1"/>
                    </a:solidFill>
                  </a:tcPr>
                </a:tc>
                <a:tc>
                  <a:txBody>
                    <a:bodyPr/>
                    <a:lstStyle/>
                    <a:p>
                      <a:pPr lvl="0" algn="ctr">
                        <a:buNone/>
                      </a:pPr>
                      <a:r>
                        <a:rPr lang="fi-FI" sz="1200" b="0" noProof="0" dirty="0">
                          <a:solidFill>
                            <a:schemeClr val="bg1">
                              <a:lumMod val="50000"/>
                            </a:schemeClr>
                          </a:solidFill>
                        </a:rPr>
                        <a:t>Resurssit /</a:t>
                      </a:r>
                      <a:br>
                        <a:rPr lang="fi-FI" sz="1200" b="0" noProof="0" dirty="0">
                          <a:solidFill>
                            <a:schemeClr val="bg1">
                              <a:lumMod val="50000"/>
                            </a:schemeClr>
                          </a:solidFill>
                        </a:rPr>
                      </a:br>
                      <a:r>
                        <a:rPr lang="fi-FI" sz="1200" b="0" noProof="0" dirty="0">
                          <a:solidFill>
                            <a:schemeClr val="bg1">
                              <a:lumMod val="50000"/>
                            </a:schemeClr>
                          </a:solidFill>
                        </a:rPr>
                        <a:t>panostukset</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chemeClr val="tx1">
                        <a:lumMod val="10000"/>
                        <a:lumOff val="90000"/>
                        <a:alpha val="50000"/>
                      </a:schemeClr>
                    </a:solidFill>
                  </a:tcPr>
                </a:tc>
                <a:tc>
                  <a:txBody>
                    <a:bodyPr/>
                    <a:lstStyle/>
                    <a:p>
                      <a:pPr algn="ctr"/>
                      <a:r>
                        <a:rPr lang="fi-FI" sz="1200" b="0" noProof="0" dirty="0">
                          <a:solidFill>
                            <a:schemeClr val="bg1">
                              <a:lumMod val="50000"/>
                            </a:schemeClr>
                          </a:solidFill>
                        </a:rPr>
                        <a:t>Mittarit</a:t>
                      </a:r>
                      <a:br>
                        <a:rPr lang="fi-FI" sz="1200" b="0" noProof="0" dirty="0">
                          <a:solidFill>
                            <a:schemeClr val="bg1">
                              <a:lumMod val="50000"/>
                            </a:schemeClr>
                          </a:solidFill>
                        </a:rPr>
                      </a:br>
                      <a:r>
                        <a:rPr lang="fi-FI" sz="1200" b="0" noProof="0" dirty="0">
                          <a:solidFill>
                            <a:schemeClr val="bg1">
                              <a:lumMod val="50000"/>
                            </a:schemeClr>
                          </a:solidFill>
                        </a:rPr>
                        <a:t>(laadulliset / määrälliset)</a:t>
                      </a:r>
                    </a:p>
                  </a:txBody>
                  <a:tcPr anchor="ctr">
                    <a:lnL w="38100" cap="flat" cmpd="sng" algn="ctr">
                      <a:solidFill>
                        <a:schemeClr val="bg1"/>
                      </a:solidFill>
                      <a:prstDash val="solid"/>
                      <a:round/>
                      <a:headEnd type="none" w="med" len="med"/>
                      <a:tailEnd type="none" w="med" len="med"/>
                    </a:lnL>
                    <a:solidFill>
                      <a:schemeClr val="tx1">
                        <a:lumMod val="10000"/>
                        <a:lumOff val="90000"/>
                        <a:alpha val="50000"/>
                      </a:schemeClr>
                    </a:solidFill>
                  </a:tcPr>
                </a:tc>
                <a:extLst>
                  <a:ext uri="{0D108BD9-81ED-4DB2-BD59-A6C34878D82A}">
                    <a16:rowId xmlns:a16="http://schemas.microsoft.com/office/drawing/2014/main" val="439768501"/>
                  </a:ext>
                </a:extLst>
              </a:tr>
            </a:tbl>
          </a:graphicData>
        </a:graphic>
      </p:graphicFrame>
      <p:grpSp>
        <p:nvGrpSpPr>
          <p:cNvPr id="6" name="Ryhmä 5">
            <a:extLst>
              <a:ext uri="{FF2B5EF4-FFF2-40B4-BE49-F238E27FC236}">
                <a16:creationId xmlns:a16="http://schemas.microsoft.com/office/drawing/2014/main" id="{99EDD649-7595-17FF-9EE0-2979B40BE469}"/>
              </a:ext>
              <a:ext uri="{C183D7F6-B498-43B3-948B-1728B52AA6E4}">
                <adec:decorative xmlns:adec="http://schemas.microsoft.com/office/drawing/2017/decorative" val="1"/>
              </a:ext>
            </a:extLst>
          </p:cNvPr>
          <p:cNvGrpSpPr/>
          <p:nvPr/>
        </p:nvGrpSpPr>
        <p:grpSpPr>
          <a:xfrm>
            <a:off x="11304554" y="5780900"/>
            <a:ext cx="655263" cy="905471"/>
            <a:chOff x="11304554" y="5780900"/>
            <a:chExt cx="655263" cy="905471"/>
          </a:xfrm>
        </p:grpSpPr>
        <p:pic>
          <p:nvPicPr>
            <p:cNvPr id="10" name="Kuva 9" descr="Herätyskello tasaisella täytöllä">
              <a:extLst>
                <a:ext uri="{FF2B5EF4-FFF2-40B4-BE49-F238E27FC236}">
                  <a16:creationId xmlns:a16="http://schemas.microsoft.com/office/drawing/2014/main" id="{F1317730-A39E-FA89-0FA4-8E9C698C435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1304554" y="5780900"/>
              <a:ext cx="655263" cy="655263"/>
            </a:xfrm>
            <a:prstGeom prst="rect">
              <a:avLst/>
            </a:prstGeom>
          </p:spPr>
        </p:pic>
        <p:sp>
          <p:nvSpPr>
            <p:cNvPr id="35" name="Tekstiruutu 34">
              <a:extLst>
                <a:ext uri="{FF2B5EF4-FFF2-40B4-BE49-F238E27FC236}">
                  <a16:creationId xmlns:a16="http://schemas.microsoft.com/office/drawing/2014/main" id="{E5FDCC5B-2ED9-28EC-1791-774390E39990}"/>
                </a:ext>
              </a:extLst>
            </p:cNvPr>
            <p:cNvSpPr txBox="1"/>
            <p:nvPr/>
          </p:nvSpPr>
          <p:spPr>
            <a:xfrm>
              <a:off x="11378737" y="6317039"/>
              <a:ext cx="506895" cy="369332"/>
            </a:xfrm>
            <a:prstGeom prst="rect">
              <a:avLst/>
            </a:prstGeom>
            <a:noFill/>
          </p:spPr>
          <p:txBody>
            <a:bodyPr wrap="square">
              <a:spAutoFit/>
            </a:bodyPr>
            <a:lstStyle/>
            <a:p>
              <a:pPr algn="ctr"/>
              <a:r>
                <a:rPr lang="fi-FI" sz="1800" b="1" dirty="0"/>
                <a:t>1 h</a:t>
              </a:r>
              <a:endParaRPr lang="fi-FI" dirty="0"/>
            </a:p>
          </p:txBody>
        </p:sp>
      </p:grpSp>
      <p:grpSp>
        <p:nvGrpSpPr>
          <p:cNvPr id="21" name="Ryhmä 20">
            <a:extLst>
              <a:ext uri="{FF2B5EF4-FFF2-40B4-BE49-F238E27FC236}">
                <a16:creationId xmlns:a16="http://schemas.microsoft.com/office/drawing/2014/main" id="{C13132D5-B269-0A57-C0E5-C346A00B00B3}"/>
              </a:ext>
              <a:ext uri="{C183D7F6-B498-43B3-948B-1728B52AA6E4}">
                <adec:decorative xmlns:adec="http://schemas.microsoft.com/office/drawing/2017/decorative" val="1"/>
              </a:ext>
            </a:extLst>
          </p:cNvPr>
          <p:cNvGrpSpPr/>
          <p:nvPr/>
        </p:nvGrpSpPr>
        <p:grpSpPr>
          <a:xfrm>
            <a:off x="203920" y="2739889"/>
            <a:ext cx="416372" cy="1378221"/>
            <a:chOff x="785909" y="248517"/>
            <a:chExt cx="435692" cy="1442171"/>
          </a:xfrm>
        </p:grpSpPr>
        <p:grpSp>
          <p:nvGrpSpPr>
            <p:cNvPr id="20" name="Ryhmä 19">
              <a:extLst>
                <a:ext uri="{FF2B5EF4-FFF2-40B4-BE49-F238E27FC236}">
                  <a16:creationId xmlns:a16="http://schemas.microsoft.com/office/drawing/2014/main" id="{FE157CB7-B89A-E314-863B-090ACC0C2C6B}"/>
                </a:ext>
              </a:extLst>
            </p:cNvPr>
            <p:cNvGrpSpPr/>
            <p:nvPr/>
          </p:nvGrpSpPr>
          <p:grpSpPr>
            <a:xfrm>
              <a:off x="832321" y="248517"/>
              <a:ext cx="389280" cy="1442171"/>
              <a:chOff x="832321" y="248517"/>
              <a:chExt cx="389280" cy="1442171"/>
            </a:xfrm>
          </p:grpSpPr>
          <p:sp>
            <p:nvSpPr>
              <p:cNvPr id="17" name="Ellipsi 16">
                <a:extLst>
                  <a:ext uri="{FF2B5EF4-FFF2-40B4-BE49-F238E27FC236}">
                    <a16:creationId xmlns:a16="http://schemas.microsoft.com/office/drawing/2014/main" id="{2B60E637-17C2-13BE-E3B1-3A160B09A319}"/>
                  </a:ext>
                </a:extLst>
              </p:cNvPr>
              <p:cNvSpPr/>
              <p:nvPr/>
            </p:nvSpPr>
            <p:spPr>
              <a:xfrm>
                <a:off x="832321" y="248517"/>
                <a:ext cx="389280" cy="389280"/>
              </a:xfrm>
              <a:prstGeom prst="ellipse">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18" name="Ellipsi 17">
                <a:extLst>
                  <a:ext uri="{FF2B5EF4-FFF2-40B4-BE49-F238E27FC236}">
                    <a16:creationId xmlns:a16="http://schemas.microsoft.com/office/drawing/2014/main" id="{C51CDCF0-875A-AA11-21E3-832D36653177}"/>
                  </a:ext>
                </a:extLst>
              </p:cNvPr>
              <p:cNvSpPr/>
              <p:nvPr/>
            </p:nvSpPr>
            <p:spPr>
              <a:xfrm>
                <a:off x="832321" y="774963"/>
                <a:ext cx="389280" cy="389280"/>
              </a:xfrm>
              <a:prstGeom prst="ellipse">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sz="6000" b="1" dirty="0">
                  <a:solidFill>
                    <a:srgbClr val="105F72"/>
                  </a:solidFill>
                </a:endParaRPr>
              </a:p>
            </p:txBody>
          </p:sp>
          <p:sp>
            <p:nvSpPr>
              <p:cNvPr id="19" name="Ellipsi 18">
                <a:extLst>
                  <a:ext uri="{FF2B5EF4-FFF2-40B4-BE49-F238E27FC236}">
                    <a16:creationId xmlns:a16="http://schemas.microsoft.com/office/drawing/2014/main" id="{0E782B23-9FD6-AF12-4852-765C74570713}"/>
                  </a:ext>
                </a:extLst>
              </p:cNvPr>
              <p:cNvSpPr/>
              <p:nvPr/>
            </p:nvSpPr>
            <p:spPr>
              <a:xfrm>
                <a:off x="832321" y="1301408"/>
                <a:ext cx="389280" cy="389280"/>
              </a:xfrm>
              <a:prstGeom prst="ellipse">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grpSp>
        <p:pic>
          <p:nvPicPr>
            <p:cNvPr id="16" name="Kuva 15">
              <a:extLst>
                <a:ext uri="{FF2B5EF4-FFF2-40B4-BE49-F238E27FC236}">
                  <a16:creationId xmlns:a16="http://schemas.microsoft.com/office/drawing/2014/main" id="{5C13AA40-8CD3-C760-F793-9F107FD22512}"/>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785909" y="1245840"/>
              <a:ext cx="389280" cy="389280"/>
            </a:xfrm>
            <a:prstGeom prst="rect">
              <a:avLst/>
            </a:prstGeom>
          </p:spPr>
        </p:pic>
      </p:grpSp>
    </p:spTree>
    <p:extLst>
      <p:ext uri="{BB962C8B-B14F-4D97-AF65-F5344CB8AC3E}">
        <p14:creationId xmlns:p14="http://schemas.microsoft.com/office/powerpoint/2010/main" val="369232237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528509-0C90-3CCC-9F61-F25D7AC43A8E}"/>
              </a:ext>
            </a:extLst>
          </p:cNvPr>
          <p:cNvSpPr>
            <a:spLocks noGrp="1"/>
          </p:cNvSpPr>
          <p:nvPr>
            <p:ph type="title"/>
          </p:nvPr>
        </p:nvSpPr>
        <p:spPr>
          <a:xfrm>
            <a:off x="1090639" y="1218564"/>
            <a:ext cx="10515600" cy="1559213"/>
          </a:xfrm>
        </p:spPr>
        <p:txBody>
          <a:bodyPr anchor="t" anchorCtr="0">
            <a:noAutofit/>
          </a:bodyPr>
          <a:lstStyle/>
          <a:p>
            <a:r>
              <a:rPr lang="fi-FI" sz="1800" noProof="0" dirty="0">
                <a:solidFill>
                  <a:schemeClr val="accent3"/>
                </a:solidFill>
              </a:rPr>
              <a:t>RYHMÄTYÖSKENTELY</a:t>
            </a:r>
            <a:r>
              <a:rPr lang="fi-FI" sz="2800" noProof="0" dirty="0">
                <a:solidFill>
                  <a:schemeClr val="accent3"/>
                </a:solidFill>
              </a:rPr>
              <a:t> 3</a:t>
            </a:r>
            <a:br>
              <a:rPr lang="fi-FI" sz="3200" noProof="0" dirty="0"/>
            </a:br>
            <a:r>
              <a:rPr lang="fi-FI" sz="2800" noProof="0" dirty="0"/>
              <a:t>Mihin kunta pystyy vaikuttamaan?</a:t>
            </a:r>
            <a:br>
              <a:rPr lang="fi-FI" sz="2800" noProof="0" dirty="0"/>
            </a:br>
            <a:r>
              <a:rPr lang="fi-FI" sz="2000" noProof="0" dirty="0"/>
              <a:t>Tehtävänanto</a:t>
            </a:r>
            <a:endParaRPr lang="fi-FI" sz="3600" noProof="0" dirty="0">
              <a:highlight>
                <a:srgbClr val="FFFF00"/>
              </a:highlight>
            </a:endParaRPr>
          </a:p>
        </p:txBody>
      </p:sp>
      <p:cxnSp>
        <p:nvCxnSpPr>
          <p:cNvPr id="14" name="Suora yhdysviiva 13">
            <a:extLst>
              <a:ext uri="{FF2B5EF4-FFF2-40B4-BE49-F238E27FC236}">
                <a16:creationId xmlns:a16="http://schemas.microsoft.com/office/drawing/2014/main" id="{E9715FF4-1DDD-91A1-989C-E518AA9F4DE5}"/>
              </a:ext>
              <a:ext uri="{C183D7F6-B498-43B3-948B-1728B52AA6E4}">
                <adec:decorative xmlns:adec="http://schemas.microsoft.com/office/drawing/2017/decorative" val="1"/>
              </a:ext>
            </a:extLst>
          </p:cNvPr>
          <p:cNvCxnSpPr/>
          <p:nvPr/>
        </p:nvCxnSpPr>
        <p:spPr>
          <a:xfrm>
            <a:off x="1162812" y="2711154"/>
            <a:ext cx="1959007" cy="0"/>
          </a:xfrm>
          <a:prstGeom prst="line">
            <a:avLst/>
          </a:prstGeom>
          <a:ln w="152400">
            <a:solidFill>
              <a:schemeClr val="tx1">
                <a:lumMod val="10000"/>
                <a:lumOff val="90000"/>
              </a:schemeClr>
            </a:solidFill>
          </a:ln>
        </p:spPr>
        <p:style>
          <a:lnRef idx="2">
            <a:schemeClr val="accent1"/>
          </a:lnRef>
          <a:fillRef idx="0">
            <a:schemeClr val="accent1"/>
          </a:fillRef>
          <a:effectRef idx="1">
            <a:schemeClr val="accent1"/>
          </a:effectRef>
          <a:fontRef idx="minor">
            <a:schemeClr val="tx1"/>
          </a:fontRef>
        </p:style>
      </p:cxnSp>
      <p:sp>
        <p:nvSpPr>
          <p:cNvPr id="4" name="Tekstin paikkamerkki 3">
            <a:extLst>
              <a:ext uri="{FF2B5EF4-FFF2-40B4-BE49-F238E27FC236}">
                <a16:creationId xmlns:a16="http://schemas.microsoft.com/office/drawing/2014/main" id="{A8C07EEB-E63D-CAF4-2514-06C6D86DF31A}"/>
              </a:ext>
            </a:extLst>
          </p:cNvPr>
          <p:cNvSpPr>
            <a:spLocks noGrp="1"/>
          </p:cNvSpPr>
          <p:nvPr>
            <p:ph type="body" idx="1"/>
          </p:nvPr>
        </p:nvSpPr>
        <p:spPr>
          <a:xfrm>
            <a:off x="1094276" y="2345315"/>
            <a:ext cx="5157787" cy="509526"/>
          </a:xfrm>
        </p:spPr>
        <p:txBody>
          <a:bodyPr/>
          <a:lstStyle/>
          <a:p>
            <a:r>
              <a:rPr lang="fi-FI" sz="2400" b="1" noProof="0" dirty="0"/>
              <a:t>Yksilötehtävä (n. 10 min) </a:t>
            </a:r>
            <a:endParaRPr lang="fi-FI" noProof="0" dirty="0"/>
          </a:p>
        </p:txBody>
      </p:sp>
      <p:sp>
        <p:nvSpPr>
          <p:cNvPr id="10" name="Puolivapaa piirto 9">
            <a:extLst>
              <a:ext uri="{FF2B5EF4-FFF2-40B4-BE49-F238E27FC236}">
                <a16:creationId xmlns:a16="http://schemas.microsoft.com/office/drawing/2014/main" id="{A0C4B950-0BEC-435D-2BF7-BE4127895BEF}"/>
              </a:ext>
              <a:ext uri="{C183D7F6-B498-43B3-948B-1728B52AA6E4}">
                <adec:decorative xmlns:adec="http://schemas.microsoft.com/office/drawing/2017/decorative" val="1"/>
              </a:ext>
            </a:extLst>
          </p:cNvPr>
          <p:cNvSpPr/>
          <p:nvPr/>
        </p:nvSpPr>
        <p:spPr>
          <a:xfrm>
            <a:off x="942976" y="3057527"/>
            <a:ext cx="5897156" cy="1635918"/>
          </a:xfrm>
          <a:custGeom>
            <a:avLst/>
            <a:gdLst>
              <a:gd name="connsiteX0" fmla="*/ 0 w 6007894"/>
              <a:gd name="connsiteY0" fmla="*/ 28575 h 1585913"/>
              <a:gd name="connsiteX1" fmla="*/ 6007894 w 6007894"/>
              <a:gd name="connsiteY1" fmla="*/ 0 h 1585913"/>
              <a:gd name="connsiteX2" fmla="*/ 5929313 w 6007894"/>
              <a:gd name="connsiteY2" fmla="*/ 1514475 h 1585913"/>
              <a:gd name="connsiteX3" fmla="*/ 71438 w 6007894"/>
              <a:gd name="connsiteY3" fmla="*/ 1585913 h 1585913"/>
              <a:gd name="connsiteX4" fmla="*/ 0 w 6007894"/>
              <a:gd name="connsiteY4" fmla="*/ 28575 h 15859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07894" h="1585913">
                <a:moveTo>
                  <a:pt x="0" y="28575"/>
                </a:moveTo>
                <a:lnTo>
                  <a:pt x="6007894" y="0"/>
                </a:lnTo>
                <a:lnTo>
                  <a:pt x="5929313" y="1514475"/>
                </a:lnTo>
                <a:lnTo>
                  <a:pt x="71438" y="1585913"/>
                </a:lnTo>
                <a:lnTo>
                  <a:pt x="0" y="28575"/>
                </a:lnTo>
                <a:close/>
              </a:path>
            </a:pathLst>
          </a:cu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3" name="Text Placeholder 2">
            <a:extLst>
              <a:ext uri="{FF2B5EF4-FFF2-40B4-BE49-F238E27FC236}">
                <a16:creationId xmlns:a16="http://schemas.microsoft.com/office/drawing/2014/main" id="{8D5209A6-9774-6AEF-6B65-030C5ED4C896}"/>
              </a:ext>
            </a:extLst>
          </p:cNvPr>
          <p:cNvSpPr>
            <a:spLocks noGrp="1"/>
          </p:cNvSpPr>
          <p:nvPr>
            <p:ph sz="half" idx="2"/>
          </p:nvPr>
        </p:nvSpPr>
        <p:spPr>
          <a:xfrm>
            <a:off x="1046570" y="2924114"/>
            <a:ext cx="5897155" cy="2939021"/>
          </a:xfrm>
        </p:spPr>
        <p:txBody>
          <a:bodyPr vert="horz" lIns="91440" tIns="45720" rIns="91440" bIns="45720" rtlCol="0" anchor="t">
            <a:noAutofit/>
          </a:bodyPr>
          <a:lstStyle/>
          <a:p>
            <a:pPr marL="71755" indent="0">
              <a:spcBef>
                <a:spcPts val="600"/>
              </a:spcBef>
              <a:buNone/>
            </a:pPr>
            <a:r>
              <a:rPr lang="fi-FI" sz="1400" b="1" noProof="0" dirty="0"/>
              <a:t>PÄÄKYSYMYS</a:t>
            </a:r>
            <a:endParaRPr lang="fi-FI" sz="1400" noProof="0" dirty="0"/>
          </a:p>
          <a:p>
            <a:pPr marL="349200" indent="-216000">
              <a:spcBef>
                <a:spcPts val="600"/>
              </a:spcBef>
            </a:pPr>
            <a:r>
              <a:rPr lang="fi-FI" sz="3200" b="1" spc="-100" noProof="0" dirty="0"/>
              <a:t>Mitä kunta voi tehdä aiemmin keskusteltujen tavoitteiden osalta?</a:t>
            </a:r>
          </a:p>
          <a:p>
            <a:pPr marL="71755" indent="0">
              <a:spcBef>
                <a:spcPts val="2200"/>
              </a:spcBef>
              <a:buNone/>
            </a:pPr>
            <a:r>
              <a:rPr lang="fi-FI" sz="1800" spc="-20" noProof="0" dirty="0"/>
              <a:t>Voit keskittyä yhteen, muutamaan tai kaikkiin tavoitteisiin.</a:t>
            </a:r>
            <a:endParaRPr lang="fi-FI" sz="1800" b="1" spc="-20" noProof="0" dirty="0"/>
          </a:p>
          <a:p>
            <a:pPr marL="71755" indent="0">
              <a:spcBef>
                <a:spcPts val="900"/>
              </a:spcBef>
              <a:buNone/>
            </a:pPr>
            <a:r>
              <a:rPr lang="fi-FI" sz="1400" b="1" noProof="0" dirty="0"/>
              <a:t>ESIMERKKI — Resurssit/panostukset: Mitä kunta voi tehdä? </a:t>
            </a:r>
          </a:p>
          <a:p>
            <a:pPr marL="349200" indent="-216000">
              <a:spcBef>
                <a:spcPts val="600"/>
              </a:spcBef>
            </a:pPr>
            <a:r>
              <a:rPr lang="fi-FI" sz="1200" noProof="0" dirty="0"/>
              <a:t>Toteutetaan vuokra-asuntokannan selvitys</a:t>
            </a:r>
          </a:p>
          <a:p>
            <a:pPr marL="349200" indent="-216000">
              <a:spcBef>
                <a:spcPts val="300"/>
              </a:spcBef>
            </a:pPr>
            <a:r>
              <a:rPr lang="fi-FI" sz="1200" noProof="0" dirty="0"/>
              <a:t>Tarkastellaan maankäyttöohjelmaa</a:t>
            </a:r>
          </a:p>
          <a:p>
            <a:pPr marL="349200" indent="-216000">
              <a:spcBef>
                <a:spcPts val="300"/>
              </a:spcBef>
            </a:pPr>
            <a:r>
              <a:rPr lang="fi-FI" sz="1200" noProof="0" dirty="0"/>
              <a:t>Päivitetään asumisohjelma</a:t>
            </a:r>
          </a:p>
          <a:p>
            <a:pPr marL="349200" indent="-216000">
              <a:spcBef>
                <a:spcPts val="300"/>
              </a:spcBef>
            </a:pPr>
            <a:r>
              <a:rPr lang="fi-FI" sz="1200" noProof="0" dirty="0"/>
              <a:t>Toteutetaan selvityksiä asumisen kehityksestä ja trendeistä</a:t>
            </a:r>
            <a:endParaRPr lang="fi-FI" sz="1200" noProof="0" dirty="0">
              <a:latin typeface="Aptos"/>
              <a:cs typeface="Arial"/>
            </a:endParaRPr>
          </a:p>
          <a:p>
            <a:pPr marL="349200" indent="-216000">
              <a:spcBef>
                <a:spcPts val="300"/>
              </a:spcBef>
            </a:pPr>
            <a:r>
              <a:rPr lang="fi-FI" sz="1200" noProof="0" dirty="0">
                <a:latin typeface="Aptos"/>
                <a:cs typeface="Arial"/>
              </a:rPr>
              <a:t>Lisätään yhteistyötä asumisen toimijoiden kanssa</a:t>
            </a:r>
          </a:p>
          <a:p>
            <a:pPr marL="349200" indent="-216000">
              <a:spcBef>
                <a:spcPts val="300"/>
              </a:spcBef>
            </a:pPr>
            <a:r>
              <a:rPr lang="fi-FI" sz="1200" noProof="0" dirty="0">
                <a:latin typeface="Aptos"/>
                <a:cs typeface="Arial"/>
              </a:rPr>
              <a:t>Osallistetaan asukkaista asumisen kysymyksissä</a:t>
            </a:r>
            <a:endParaRPr lang="fi-FI" sz="1200" noProof="0" dirty="0"/>
          </a:p>
        </p:txBody>
      </p:sp>
      <p:cxnSp>
        <p:nvCxnSpPr>
          <p:cNvPr id="16" name="Suora yhdysviiva 15">
            <a:extLst>
              <a:ext uri="{FF2B5EF4-FFF2-40B4-BE49-F238E27FC236}">
                <a16:creationId xmlns:a16="http://schemas.microsoft.com/office/drawing/2014/main" id="{9E3DEEC8-EA46-DF3F-4226-D4091D0B3AF0}"/>
              </a:ext>
              <a:ext uri="{C183D7F6-B498-43B3-948B-1728B52AA6E4}">
                <adec:decorative xmlns:adec="http://schemas.microsoft.com/office/drawing/2017/decorative" val="1"/>
              </a:ext>
            </a:extLst>
          </p:cNvPr>
          <p:cNvCxnSpPr>
            <a:cxnSpLocks/>
          </p:cNvCxnSpPr>
          <p:nvPr/>
        </p:nvCxnSpPr>
        <p:spPr>
          <a:xfrm>
            <a:off x="7063071" y="2711154"/>
            <a:ext cx="2080929" cy="0"/>
          </a:xfrm>
          <a:prstGeom prst="line">
            <a:avLst/>
          </a:prstGeom>
          <a:ln w="152400">
            <a:solidFill>
              <a:schemeClr val="tx1">
                <a:lumMod val="10000"/>
                <a:lumOff val="90000"/>
              </a:schemeClr>
            </a:solidFill>
          </a:ln>
        </p:spPr>
        <p:style>
          <a:lnRef idx="2">
            <a:schemeClr val="accent1"/>
          </a:lnRef>
          <a:fillRef idx="0">
            <a:schemeClr val="accent1"/>
          </a:fillRef>
          <a:effectRef idx="1">
            <a:schemeClr val="accent1"/>
          </a:effectRef>
          <a:fontRef idx="minor">
            <a:schemeClr val="tx1"/>
          </a:fontRef>
        </p:style>
      </p:cxnSp>
      <p:sp>
        <p:nvSpPr>
          <p:cNvPr id="9" name="Tekstin paikkamerkki 8">
            <a:extLst>
              <a:ext uri="{FF2B5EF4-FFF2-40B4-BE49-F238E27FC236}">
                <a16:creationId xmlns:a16="http://schemas.microsoft.com/office/drawing/2014/main" id="{D0F7CA54-6B85-D744-FCF4-8BC051987110}"/>
              </a:ext>
            </a:extLst>
          </p:cNvPr>
          <p:cNvSpPr>
            <a:spLocks noGrp="1"/>
          </p:cNvSpPr>
          <p:nvPr>
            <p:ph type="body" sz="quarter" idx="3"/>
          </p:nvPr>
        </p:nvSpPr>
        <p:spPr>
          <a:xfrm>
            <a:off x="7017432" y="2337364"/>
            <a:ext cx="5183188" cy="509526"/>
          </a:xfrm>
        </p:spPr>
        <p:txBody>
          <a:bodyPr/>
          <a:lstStyle/>
          <a:p>
            <a:r>
              <a:rPr lang="fi-FI" sz="2400" b="1" noProof="0" dirty="0"/>
              <a:t>Ryhmätehtävä (n. 50 min)</a:t>
            </a:r>
            <a:endParaRPr lang="fi-FI" noProof="0" dirty="0"/>
          </a:p>
        </p:txBody>
      </p:sp>
      <p:sp>
        <p:nvSpPr>
          <p:cNvPr id="26" name="Puolivapaa piirto 25">
            <a:extLst>
              <a:ext uri="{FF2B5EF4-FFF2-40B4-BE49-F238E27FC236}">
                <a16:creationId xmlns:a16="http://schemas.microsoft.com/office/drawing/2014/main" id="{8B6EF12B-08EF-6461-DD72-A071F645C06E}"/>
              </a:ext>
              <a:ext uri="{C183D7F6-B498-43B3-948B-1728B52AA6E4}">
                <adec:decorative xmlns:adec="http://schemas.microsoft.com/office/drawing/2017/decorative" val="1"/>
              </a:ext>
            </a:extLst>
          </p:cNvPr>
          <p:cNvSpPr/>
          <p:nvPr/>
        </p:nvSpPr>
        <p:spPr>
          <a:xfrm>
            <a:off x="6943725" y="3050381"/>
            <a:ext cx="5193506" cy="1657350"/>
          </a:xfrm>
          <a:custGeom>
            <a:avLst/>
            <a:gdLst>
              <a:gd name="connsiteX0" fmla="*/ 78581 w 5300662"/>
              <a:gd name="connsiteY0" fmla="*/ 14288 h 1657350"/>
              <a:gd name="connsiteX1" fmla="*/ 0 w 5300662"/>
              <a:gd name="connsiteY1" fmla="*/ 1564482 h 1657350"/>
              <a:gd name="connsiteX2" fmla="*/ 5300662 w 5300662"/>
              <a:gd name="connsiteY2" fmla="*/ 1657350 h 1657350"/>
              <a:gd name="connsiteX3" fmla="*/ 5086350 w 5300662"/>
              <a:gd name="connsiteY3" fmla="*/ 0 h 1657350"/>
              <a:gd name="connsiteX4" fmla="*/ 78581 w 5300662"/>
              <a:gd name="connsiteY4" fmla="*/ 14288 h 1657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00662" h="1657350">
                <a:moveTo>
                  <a:pt x="78581" y="14288"/>
                </a:moveTo>
                <a:lnTo>
                  <a:pt x="0" y="1564482"/>
                </a:lnTo>
                <a:lnTo>
                  <a:pt x="5300662" y="1657350"/>
                </a:lnTo>
                <a:lnTo>
                  <a:pt x="5086350" y="0"/>
                </a:lnTo>
                <a:lnTo>
                  <a:pt x="78581" y="14288"/>
                </a:lnTo>
                <a:close/>
              </a:path>
            </a:pathLst>
          </a:cu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5" name="Text Placeholder 4">
            <a:extLst>
              <a:ext uri="{FF2B5EF4-FFF2-40B4-BE49-F238E27FC236}">
                <a16:creationId xmlns:a16="http://schemas.microsoft.com/office/drawing/2014/main" id="{6E38C668-3647-F3E3-DE22-75B77B1A4CB9}"/>
              </a:ext>
            </a:extLst>
          </p:cNvPr>
          <p:cNvSpPr>
            <a:spLocks noGrp="1"/>
          </p:cNvSpPr>
          <p:nvPr>
            <p:ph sz="quarter" idx="4"/>
          </p:nvPr>
        </p:nvSpPr>
        <p:spPr>
          <a:xfrm>
            <a:off x="6974040" y="2916162"/>
            <a:ext cx="5132232" cy="4156029"/>
          </a:xfrm>
        </p:spPr>
        <p:txBody>
          <a:bodyPr vert="horz" lIns="91440" tIns="45720" rIns="91440" bIns="45720" rtlCol="0" anchor="t">
            <a:noAutofit/>
          </a:bodyPr>
          <a:lstStyle/>
          <a:p>
            <a:pPr marL="71755" indent="0">
              <a:lnSpc>
                <a:spcPct val="100000"/>
              </a:lnSpc>
              <a:spcBef>
                <a:spcPts val="0"/>
              </a:spcBef>
              <a:buClr>
                <a:srgbClr val="000000"/>
              </a:buClr>
              <a:buNone/>
            </a:pPr>
            <a:r>
              <a:rPr lang="fi-FI" sz="1400" b="1" noProof="0" dirty="0">
                <a:cs typeface="Arial"/>
              </a:rPr>
              <a:t>PÄÄKYSYMYS</a:t>
            </a:r>
            <a:endParaRPr lang="fi-FI" sz="1400" noProof="0" dirty="0">
              <a:cs typeface="Arial"/>
            </a:endParaRPr>
          </a:p>
          <a:p>
            <a:pPr marL="357505" indent="-285750">
              <a:spcBef>
                <a:spcPts val="600"/>
              </a:spcBef>
            </a:pPr>
            <a:r>
              <a:rPr lang="fi-FI" sz="3200" b="1" spc="-100" noProof="0" dirty="0">
                <a:cs typeface="Arial"/>
              </a:rPr>
              <a:t>Mihin kunta pystyy vaikuttamaan kyseisen tavoitteen eri osa-alueilla?</a:t>
            </a:r>
          </a:p>
          <a:p>
            <a:pPr marL="133200" indent="0">
              <a:spcBef>
                <a:spcPts val="2200"/>
              </a:spcBef>
              <a:buNone/>
            </a:pPr>
            <a:r>
              <a:rPr lang="fi-FI" sz="1800" noProof="0" dirty="0">
                <a:cs typeface="Arial"/>
              </a:rPr>
              <a:t>Listatkaa tavoitteiden alle tärkeimpiä asioita.</a:t>
            </a:r>
          </a:p>
          <a:p>
            <a:pPr marL="133200" indent="0">
              <a:lnSpc>
                <a:spcPct val="100000"/>
              </a:lnSpc>
              <a:spcBef>
                <a:spcPts val="900"/>
              </a:spcBef>
              <a:buNone/>
            </a:pPr>
            <a:r>
              <a:rPr lang="fi-FI" sz="1400" noProof="0" dirty="0">
                <a:cs typeface="Arial"/>
              </a:rPr>
              <a:t>Tehtävä toimii samalla tavalla kuin yksilötehtävä. Tässä kohtaa tuodaan omia ajatuksia esille ryhmässä, kirjataan ne tavoitteiden alle sekä keskustellaan mitkä ovat vaikuttavampia toimia, jota kunta voi tehdä tavoitteiden osalta.</a:t>
            </a:r>
          </a:p>
        </p:txBody>
      </p:sp>
      <p:sp>
        <p:nvSpPr>
          <p:cNvPr id="13" name="Tekstiruutu 12">
            <a:extLst>
              <a:ext uri="{FF2B5EF4-FFF2-40B4-BE49-F238E27FC236}">
                <a16:creationId xmlns:a16="http://schemas.microsoft.com/office/drawing/2014/main" id="{5E7BAA40-EF15-25A8-EC98-02615AFA19D3}"/>
              </a:ext>
            </a:extLst>
          </p:cNvPr>
          <p:cNvSpPr txBox="1"/>
          <p:nvPr/>
        </p:nvSpPr>
        <p:spPr>
          <a:xfrm>
            <a:off x="7515225" y="1364902"/>
            <a:ext cx="4346575" cy="1235176"/>
          </a:xfrm>
          <a:prstGeom prst="rect">
            <a:avLst/>
          </a:prstGeom>
          <a:noFill/>
        </p:spPr>
        <p:txBody>
          <a:bodyPr wrap="square" lIns="91440" tIns="45720" rIns="91440" bIns="45720" anchor="t">
            <a:noAutofit/>
          </a:bodyPr>
          <a:lstStyle/>
          <a:p>
            <a:r>
              <a:rPr lang="fi-FI" sz="1400" dirty="0"/>
              <a:t>Tämä vaihe on jatkokeskustelua tavoiteltavat tulokset ja muutokset -osioon. Osiossa varmistetaan, että se, mitä tavoitellaan on sellaista, mihin kunta pystyy vaikuttamaan ja miten se pystyy vaikuttamaan.</a:t>
            </a:r>
          </a:p>
        </p:txBody>
      </p:sp>
      <p:sp>
        <p:nvSpPr>
          <p:cNvPr id="32" name="Tekstiruutu 31">
            <a:extLst>
              <a:ext uri="{FF2B5EF4-FFF2-40B4-BE49-F238E27FC236}">
                <a16:creationId xmlns:a16="http://schemas.microsoft.com/office/drawing/2014/main" id="{C88A85C2-2212-523E-57A1-B794CE52A49C}"/>
              </a:ext>
            </a:extLst>
          </p:cNvPr>
          <p:cNvSpPr txBox="1"/>
          <p:nvPr/>
        </p:nvSpPr>
        <p:spPr>
          <a:xfrm>
            <a:off x="9032682" y="6419266"/>
            <a:ext cx="2346055" cy="246221"/>
          </a:xfrm>
          <a:prstGeom prst="rect">
            <a:avLst/>
          </a:prstGeom>
          <a:noFill/>
        </p:spPr>
        <p:txBody>
          <a:bodyPr wrap="square" lIns="91440" tIns="45720" rIns="91440" bIns="45720" anchor="b" anchorCtr="0">
            <a:spAutoFit/>
          </a:bodyPr>
          <a:lstStyle/>
          <a:p>
            <a:r>
              <a:rPr lang="fi-FI" sz="1000" dirty="0"/>
              <a:t>Kokonaisuudessaan n. </a:t>
            </a:r>
            <a:r>
              <a:rPr lang="fi-FI" sz="1000" b="1" dirty="0"/>
              <a:t>1 h</a:t>
            </a:r>
            <a:r>
              <a:rPr lang="fi-FI" sz="1000" dirty="0"/>
              <a:t> työstöaikaa.</a:t>
            </a:r>
          </a:p>
        </p:txBody>
      </p:sp>
      <p:graphicFrame>
        <p:nvGraphicFramePr>
          <p:cNvPr id="29" name="Table 4">
            <a:extLst>
              <a:ext uri="{FF2B5EF4-FFF2-40B4-BE49-F238E27FC236}">
                <a16:creationId xmlns:a16="http://schemas.microsoft.com/office/drawing/2014/main" id="{774EC0CE-F61F-A3DB-0785-BAAE6B95CF76}"/>
              </a:ext>
              <a:ext uri="{C183D7F6-B498-43B3-948B-1728B52AA6E4}">
                <adec:decorative xmlns:adec="http://schemas.microsoft.com/office/drawing/2017/decorative" val="1"/>
              </a:ext>
            </a:extLst>
          </p:cNvPr>
          <p:cNvGraphicFramePr>
            <a:graphicFrameLocks noGrp="1"/>
          </p:cNvGraphicFramePr>
          <p:nvPr>
            <p:extLst>
              <p:ext uri="{D42A27DB-BD31-4B8C-83A1-F6EECF244321}">
                <p14:modId xmlns:p14="http://schemas.microsoft.com/office/powerpoint/2010/main" val="830833433"/>
              </p:ext>
            </p:extLst>
          </p:nvPr>
        </p:nvGraphicFramePr>
        <p:xfrm>
          <a:off x="1162812" y="425771"/>
          <a:ext cx="9866375" cy="792794"/>
        </p:xfrm>
        <a:graphic>
          <a:graphicData uri="http://schemas.openxmlformats.org/drawingml/2006/table">
            <a:tbl>
              <a:tblPr firstRow="1" bandRow="1">
                <a:tableStyleId>{5C22544A-7EE6-4342-B048-85BDC9FD1C3A}</a:tableStyleId>
              </a:tblPr>
              <a:tblGrid>
                <a:gridCol w="1364553">
                  <a:extLst>
                    <a:ext uri="{9D8B030D-6E8A-4147-A177-3AD203B41FA5}">
                      <a16:colId xmlns:a16="http://schemas.microsoft.com/office/drawing/2014/main" val="2061132195"/>
                    </a:ext>
                  </a:extLst>
                </a:gridCol>
                <a:gridCol w="1404000">
                  <a:extLst>
                    <a:ext uri="{9D8B030D-6E8A-4147-A177-3AD203B41FA5}">
                      <a16:colId xmlns:a16="http://schemas.microsoft.com/office/drawing/2014/main" val="364939127"/>
                    </a:ext>
                  </a:extLst>
                </a:gridCol>
                <a:gridCol w="1872000">
                  <a:extLst>
                    <a:ext uri="{9D8B030D-6E8A-4147-A177-3AD203B41FA5}">
                      <a16:colId xmlns:a16="http://schemas.microsoft.com/office/drawing/2014/main" val="491286164"/>
                    </a:ext>
                  </a:extLst>
                </a:gridCol>
                <a:gridCol w="1661822">
                  <a:extLst>
                    <a:ext uri="{9D8B030D-6E8A-4147-A177-3AD203B41FA5}">
                      <a16:colId xmlns:a16="http://schemas.microsoft.com/office/drawing/2014/main" val="3914819344"/>
                    </a:ext>
                  </a:extLst>
                </a:gridCol>
                <a:gridCol w="1512000">
                  <a:extLst>
                    <a:ext uri="{9D8B030D-6E8A-4147-A177-3AD203B41FA5}">
                      <a16:colId xmlns:a16="http://schemas.microsoft.com/office/drawing/2014/main" val="871413376"/>
                    </a:ext>
                  </a:extLst>
                </a:gridCol>
                <a:gridCol w="2052000">
                  <a:extLst>
                    <a:ext uri="{9D8B030D-6E8A-4147-A177-3AD203B41FA5}">
                      <a16:colId xmlns:a16="http://schemas.microsoft.com/office/drawing/2014/main" val="2261315904"/>
                    </a:ext>
                  </a:extLst>
                </a:gridCol>
              </a:tblGrid>
              <a:tr h="792794">
                <a:tc>
                  <a:txBody>
                    <a:bodyPr/>
                    <a:lstStyle/>
                    <a:p>
                      <a:pPr lvl="0" algn="ctr">
                        <a:buNone/>
                      </a:pPr>
                      <a:r>
                        <a:rPr lang="fi-FI" sz="1200" b="0" noProof="0" dirty="0">
                          <a:solidFill>
                            <a:schemeClr val="bg1">
                              <a:lumMod val="50000"/>
                            </a:schemeClr>
                          </a:solidFill>
                        </a:rPr>
                        <a:t>Päämäärä</a:t>
                      </a:r>
                    </a:p>
                  </a:txBody>
                  <a:tcPr anchor="ctr">
                    <a:lnR w="38100" cap="flat" cmpd="sng" algn="ctr">
                      <a:solidFill>
                        <a:schemeClr val="bg1"/>
                      </a:solidFill>
                      <a:prstDash val="solid"/>
                      <a:round/>
                      <a:headEnd type="none" w="med" len="med"/>
                      <a:tailEnd type="none" w="med" len="med"/>
                    </a:lnR>
                    <a:solidFill>
                      <a:schemeClr val="tx1">
                        <a:lumMod val="10000"/>
                        <a:lumOff val="90000"/>
                        <a:alpha val="50000"/>
                      </a:schemeClr>
                    </a:solidFill>
                  </a:tcPr>
                </a:tc>
                <a:tc>
                  <a:txBody>
                    <a:bodyPr/>
                    <a:lstStyle/>
                    <a:p>
                      <a:pPr algn="ctr"/>
                      <a:r>
                        <a:rPr lang="fi-FI" sz="1200" b="0" noProof="0" dirty="0">
                          <a:solidFill>
                            <a:schemeClr val="bg1">
                              <a:lumMod val="50000"/>
                            </a:schemeClr>
                          </a:solidFill>
                        </a:rPr>
                        <a:t>Nykytilanne</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chemeClr val="tx1">
                        <a:lumMod val="10000"/>
                        <a:lumOff val="90000"/>
                        <a:alpha val="50000"/>
                      </a:schemeClr>
                    </a:solidFill>
                  </a:tcPr>
                </a:tc>
                <a:tc>
                  <a:txBody>
                    <a:bodyPr/>
                    <a:lstStyle/>
                    <a:p>
                      <a:pPr lvl="0" algn="ctr">
                        <a:buNone/>
                      </a:pPr>
                      <a:r>
                        <a:rPr lang="fi-FI" sz="1200" b="0" i="0" u="none" strike="noStrike" noProof="0" dirty="0">
                          <a:solidFill>
                            <a:schemeClr val="bg1">
                              <a:lumMod val="50000"/>
                            </a:schemeClr>
                          </a:solidFill>
                          <a:latin typeface="Aptos"/>
                        </a:rPr>
                        <a:t>Tavoiteltavat tulokset</a:t>
                      </a:r>
                      <a:endParaRPr lang="fi-FI" sz="1200" b="0" noProof="0" dirty="0">
                        <a:solidFill>
                          <a:schemeClr val="bg1">
                            <a:lumMod val="50000"/>
                          </a:schemeClr>
                        </a:solidFill>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chemeClr val="tx1">
                        <a:lumMod val="10000"/>
                        <a:lumOff val="90000"/>
                        <a:alpha val="50000"/>
                      </a:schemeClr>
                    </a:solidFill>
                  </a:tcPr>
                </a:tc>
                <a:tc>
                  <a:txBody>
                    <a:bodyPr/>
                    <a:lstStyle/>
                    <a:p>
                      <a:pPr algn="ctr"/>
                      <a:r>
                        <a:rPr lang="fi-FI" sz="1200" b="0" noProof="0" dirty="0">
                          <a:solidFill>
                            <a:schemeClr val="bg1">
                              <a:lumMod val="50000"/>
                            </a:schemeClr>
                          </a:solidFill>
                        </a:rPr>
                        <a:t>Tavoiteltavat muutokset (tavoitetaso)</a:t>
                      </a:r>
                      <a:endParaRPr lang="fi-FI" sz="1200" b="0" noProof="0" dirty="0">
                        <a:solidFill>
                          <a:schemeClr val="bg1">
                            <a:lumMod val="50000"/>
                          </a:schemeClr>
                        </a:solidFill>
                        <a:highlight>
                          <a:srgbClr val="FF00FF"/>
                        </a:highlight>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chemeClr val="tx1">
                        <a:lumMod val="10000"/>
                        <a:lumOff val="90000"/>
                        <a:alpha val="50000"/>
                      </a:schemeClr>
                    </a:solidFill>
                  </a:tcPr>
                </a:tc>
                <a:tc>
                  <a:txBody>
                    <a:bodyPr/>
                    <a:lstStyle/>
                    <a:p>
                      <a:pPr lvl="0" algn="ctr">
                        <a:buNone/>
                      </a:pPr>
                      <a:r>
                        <a:rPr lang="fi-FI" sz="1200" b="1" noProof="0" dirty="0">
                          <a:solidFill>
                            <a:schemeClr val="bg1"/>
                          </a:solidFill>
                        </a:rPr>
                        <a:t>Resurssit /</a:t>
                      </a:r>
                      <a:br>
                        <a:rPr lang="fi-FI" sz="1200" b="1" noProof="0" dirty="0">
                          <a:solidFill>
                            <a:schemeClr val="bg1"/>
                          </a:solidFill>
                        </a:rPr>
                      </a:br>
                      <a:r>
                        <a:rPr lang="fi-FI" sz="1200" b="1" noProof="0" dirty="0">
                          <a:solidFill>
                            <a:schemeClr val="bg1"/>
                          </a:solidFill>
                        </a:rPr>
                        <a:t>panostukset</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chemeClr val="tx1"/>
                    </a:solidFill>
                  </a:tcPr>
                </a:tc>
                <a:tc>
                  <a:txBody>
                    <a:bodyPr/>
                    <a:lstStyle/>
                    <a:p>
                      <a:pPr algn="ctr"/>
                      <a:r>
                        <a:rPr lang="fi-FI" sz="1200" b="0" noProof="0" dirty="0">
                          <a:solidFill>
                            <a:schemeClr val="bg1">
                              <a:lumMod val="50000"/>
                            </a:schemeClr>
                          </a:solidFill>
                        </a:rPr>
                        <a:t>Mittarit</a:t>
                      </a:r>
                      <a:br>
                        <a:rPr lang="fi-FI" sz="1200" b="0" noProof="0" dirty="0">
                          <a:solidFill>
                            <a:schemeClr val="bg1">
                              <a:lumMod val="50000"/>
                            </a:schemeClr>
                          </a:solidFill>
                        </a:rPr>
                      </a:br>
                      <a:r>
                        <a:rPr lang="fi-FI" sz="1200" b="0" noProof="0" dirty="0">
                          <a:solidFill>
                            <a:schemeClr val="bg1">
                              <a:lumMod val="50000"/>
                            </a:schemeClr>
                          </a:solidFill>
                        </a:rPr>
                        <a:t>(laadulliset / määrälliset)</a:t>
                      </a:r>
                    </a:p>
                  </a:txBody>
                  <a:tcPr anchor="ctr">
                    <a:lnL w="38100" cap="flat" cmpd="sng" algn="ctr">
                      <a:solidFill>
                        <a:schemeClr val="bg1"/>
                      </a:solidFill>
                      <a:prstDash val="solid"/>
                      <a:round/>
                      <a:headEnd type="none" w="med" len="med"/>
                      <a:tailEnd type="none" w="med" len="med"/>
                    </a:lnL>
                    <a:solidFill>
                      <a:schemeClr val="tx1">
                        <a:lumMod val="10000"/>
                        <a:lumOff val="90000"/>
                        <a:alpha val="50000"/>
                      </a:schemeClr>
                    </a:solidFill>
                  </a:tcPr>
                </a:tc>
                <a:extLst>
                  <a:ext uri="{0D108BD9-81ED-4DB2-BD59-A6C34878D82A}">
                    <a16:rowId xmlns:a16="http://schemas.microsoft.com/office/drawing/2014/main" val="439768501"/>
                  </a:ext>
                </a:extLst>
              </a:tr>
            </a:tbl>
          </a:graphicData>
        </a:graphic>
      </p:graphicFrame>
      <p:grpSp>
        <p:nvGrpSpPr>
          <p:cNvPr id="6" name="Ryhmä 5">
            <a:extLst>
              <a:ext uri="{FF2B5EF4-FFF2-40B4-BE49-F238E27FC236}">
                <a16:creationId xmlns:a16="http://schemas.microsoft.com/office/drawing/2014/main" id="{8E0F0F80-7021-2EB6-18CD-1060B6C8B051}"/>
              </a:ext>
              <a:ext uri="{C183D7F6-B498-43B3-948B-1728B52AA6E4}">
                <adec:decorative xmlns:adec="http://schemas.microsoft.com/office/drawing/2017/decorative" val="1"/>
              </a:ext>
            </a:extLst>
          </p:cNvPr>
          <p:cNvGrpSpPr/>
          <p:nvPr/>
        </p:nvGrpSpPr>
        <p:grpSpPr>
          <a:xfrm>
            <a:off x="11304554" y="5780900"/>
            <a:ext cx="655263" cy="905471"/>
            <a:chOff x="11304554" y="5780900"/>
            <a:chExt cx="655263" cy="905471"/>
          </a:xfrm>
        </p:grpSpPr>
        <p:pic>
          <p:nvPicPr>
            <p:cNvPr id="34" name="Kuva 33" descr="Herätyskello tasaisella täytöllä">
              <a:extLst>
                <a:ext uri="{FF2B5EF4-FFF2-40B4-BE49-F238E27FC236}">
                  <a16:creationId xmlns:a16="http://schemas.microsoft.com/office/drawing/2014/main" id="{403FC91F-3CF6-AF56-4E38-03187C44258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1304554" y="5780900"/>
              <a:ext cx="655263" cy="655263"/>
            </a:xfrm>
            <a:prstGeom prst="rect">
              <a:avLst/>
            </a:prstGeom>
          </p:spPr>
        </p:pic>
        <p:sp>
          <p:nvSpPr>
            <p:cNvPr id="35" name="Tekstiruutu 34">
              <a:extLst>
                <a:ext uri="{FF2B5EF4-FFF2-40B4-BE49-F238E27FC236}">
                  <a16:creationId xmlns:a16="http://schemas.microsoft.com/office/drawing/2014/main" id="{C9FAE92A-D7C1-4F09-C36C-F6262B027079}"/>
                </a:ext>
              </a:extLst>
            </p:cNvPr>
            <p:cNvSpPr txBox="1"/>
            <p:nvPr/>
          </p:nvSpPr>
          <p:spPr>
            <a:xfrm>
              <a:off x="11378737" y="6317039"/>
              <a:ext cx="506895" cy="369332"/>
            </a:xfrm>
            <a:prstGeom prst="rect">
              <a:avLst/>
            </a:prstGeom>
            <a:noFill/>
          </p:spPr>
          <p:txBody>
            <a:bodyPr wrap="square">
              <a:spAutoFit/>
            </a:bodyPr>
            <a:lstStyle/>
            <a:p>
              <a:pPr algn="ctr"/>
              <a:r>
                <a:rPr lang="fi-FI" sz="1800" b="1" dirty="0"/>
                <a:t>1 h</a:t>
              </a:r>
              <a:endParaRPr lang="fi-FI" dirty="0"/>
            </a:p>
          </p:txBody>
        </p:sp>
      </p:grpSp>
      <p:grpSp>
        <p:nvGrpSpPr>
          <p:cNvPr id="17" name="Ryhmä 16">
            <a:extLst>
              <a:ext uri="{FF2B5EF4-FFF2-40B4-BE49-F238E27FC236}">
                <a16:creationId xmlns:a16="http://schemas.microsoft.com/office/drawing/2014/main" id="{4D073EEF-86E8-63E1-876E-6FB6B123580F}"/>
              </a:ext>
              <a:ext uri="{C183D7F6-B498-43B3-948B-1728B52AA6E4}">
                <adec:decorative xmlns:adec="http://schemas.microsoft.com/office/drawing/2017/decorative" val="1"/>
              </a:ext>
            </a:extLst>
          </p:cNvPr>
          <p:cNvGrpSpPr/>
          <p:nvPr/>
        </p:nvGrpSpPr>
        <p:grpSpPr>
          <a:xfrm>
            <a:off x="203920" y="2739889"/>
            <a:ext cx="416372" cy="1378221"/>
            <a:chOff x="785909" y="248517"/>
            <a:chExt cx="435692" cy="1442171"/>
          </a:xfrm>
        </p:grpSpPr>
        <p:grpSp>
          <p:nvGrpSpPr>
            <p:cNvPr id="18" name="Ryhmä 17">
              <a:extLst>
                <a:ext uri="{FF2B5EF4-FFF2-40B4-BE49-F238E27FC236}">
                  <a16:creationId xmlns:a16="http://schemas.microsoft.com/office/drawing/2014/main" id="{B76324F8-7AD1-6C7D-EB3E-C6CB9C0E3149}"/>
                </a:ext>
              </a:extLst>
            </p:cNvPr>
            <p:cNvGrpSpPr/>
            <p:nvPr/>
          </p:nvGrpSpPr>
          <p:grpSpPr>
            <a:xfrm>
              <a:off x="832321" y="248517"/>
              <a:ext cx="389280" cy="1442171"/>
              <a:chOff x="832321" y="248517"/>
              <a:chExt cx="389280" cy="1442171"/>
            </a:xfrm>
          </p:grpSpPr>
          <p:sp>
            <p:nvSpPr>
              <p:cNvPr id="20" name="Ellipsi 19">
                <a:extLst>
                  <a:ext uri="{FF2B5EF4-FFF2-40B4-BE49-F238E27FC236}">
                    <a16:creationId xmlns:a16="http://schemas.microsoft.com/office/drawing/2014/main" id="{B7524686-7367-3C99-9596-F9A3DD75AD8D}"/>
                  </a:ext>
                </a:extLst>
              </p:cNvPr>
              <p:cNvSpPr/>
              <p:nvPr/>
            </p:nvSpPr>
            <p:spPr>
              <a:xfrm>
                <a:off x="832321" y="248517"/>
                <a:ext cx="389280" cy="389280"/>
              </a:xfrm>
              <a:prstGeom prst="ellipse">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21" name="Ellipsi 20">
                <a:extLst>
                  <a:ext uri="{FF2B5EF4-FFF2-40B4-BE49-F238E27FC236}">
                    <a16:creationId xmlns:a16="http://schemas.microsoft.com/office/drawing/2014/main" id="{79EE5250-15E9-25E4-ED3D-63951FF1438B}"/>
                  </a:ext>
                </a:extLst>
              </p:cNvPr>
              <p:cNvSpPr/>
              <p:nvPr/>
            </p:nvSpPr>
            <p:spPr>
              <a:xfrm>
                <a:off x="832321" y="774963"/>
                <a:ext cx="389280" cy="389280"/>
              </a:xfrm>
              <a:prstGeom prst="ellipse">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sz="6000" b="1" dirty="0">
                  <a:solidFill>
                    <a:srgbClr val="105F72"/>
                  </a:solidFill>
                </a:endParaRPr>
              </a:p>
            </p:txBody>
          </p:sp>
          <p:sp>
            <p:nvSpPr>
              <p:cNvPr id="22" name="Ellipsi 21">
                <a:extLst>
                  <a:ext uri="{FF2B5EF4-FFF2-40B4-BE49-F238E27FC236}">
                    <a16:creationId xmlns:a16="http://schemas.microsoft.com/office/drawing/2014/main" id="{4B12A3B8-3EEA-403C-E1F9-E29870612DA6}"/>
                  </a:ext>
                </a:extLst>
              </p:cNvPr>
              <p:cNvSpPr/>
              <p:nvPr/>
            </p:nvSpPr>
            <p:spPr>
              <a:xfrm>
                <a:off x="832321" y="1301408"/>
                <a:ext cx="389280" cy="389280"/>
              </a:xfrm>
              <a:prstGeom prst="ellipse">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grpSp>
        <p:pic>
          <p:nvPicPr>
            <p:cNvPr id="19" name="Kuva 18">
              <a:extLst>
                <a:ext uri="{FF2B5EF4-FFF2-40B4-BE49-F238E27FC236}">
                  <a16:creationId xmlns:a16="http://schemas.microsoft.com/office/drawing/2014/main" id="{68788891-8AE5-AF5B-488B-DF5980B3A30E}"/>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785909" y="1245840"/>
              <a:ext cx="389280" cy="389280"/>
            </a:xfrm>
            <a:prstGeom prst="rect">
              <a:avLst/>
            </a:prstGeom>
          </p:spPr>
        </p:pic>
      </p:grpSp>
    </p:spTree>
    <p:extLst>
      <p:ext uri="{BB962C8B-B14F-4D97-AF65-F5344CB8AC3E}">
        <p14:creationId xmlns:p14="http://schemas.microsoft.com/office/powerpoint/2010/main" val="97209069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60E6AAD7-0FAF-2B98-8A39-52E279749DE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7F543CB-5108-0C7C-F25E-B8182C332D52}"/>
              </a:ext>
            </a:extLst>
          </p:cNvPr>
          <p:cNvSpPr>
            <a:spLocks noGrp="1"/>
          </p:cNvSpPr>
          <p:nvPr>
            <p:ph type="title"/>
          </p:nvPr>
        </p:nvSpPr>
        <p:spPr>
          <a:xfrm>
            <a:off x="1090639" y="1218564"/>
            <a:ext cx="10515600" cy="1559213"/>
          </a:xfrm>
        </p:spPr>
        <p:txBody>
          <a:bodyPr anchor="t" anchorCtr="0">
            <a:noAutofit/>
          </a:bodyPr>
          <a:lstStyle/>
          <a:p>
            <a:r>
              <a:rPr lang="fi-FI" sz="1800" noProof="0" dirty="0">
                <a:solidFill>
                  <a:schemeClr val="accent3"/>
                </a:solidFill>
              </a:rPr>
              <a:t>RYHMÄTYÖSKENTELY</a:t>
            </a:r>
            <a:r>
              <a:rPr lang="fi-FI" sz="2800" noProof="0" dirty="0">
                <a:solidFill>
                  <a:schemeClr val="accent3"/>
                </a:solidFill>
              </a:rPr>
              <a:t> 4</a:t>
            </a:r>
            <a:br>
              <a:rPr lang="fi-FI" sz="3200" noProof="0" dirty="0"/>
            </a:br>
            <a:r>
              <a:rPr lang="fi-FI" sz="2800" dirty="0"/>
              <a:t>Mittareiden valinta</a:t>
            </a:r>
            <a:br>
              <a:rPr lang="fi-FI" sz="2800" noProof="0" dirty="0"/>
            </a:br>
            <a:r>
              <a:rPr lang="fi-FI" sz="2000" noProof="0" dirty="0"/>
              <a:t>Tehtävänanto</a:t>
            </a:r>
            <a:endParaRPr lang="fi-FI" sz="3600" noProof="0" dirty="0">
              <a:highlight>
                <a:srgbClr val="FFFF00"/>
              </a:highlight>
            </a:endParaRPr>
          </a:p>
        </p:txBody>
      </p:sp>
      <p:cxnSp>
        <p:nvCxnSpPr>
          <p:cNvPr id="14" name="Suora yhdysviiva 13">
            <a:extLst>
              <a:ext uri="{FF2B5EF4-FFF2-40B4-BE49-F238E27FC236}">
                <a16:creationId xmlns:a16="http://schemas.microsoft.com/office/drawing/2014/main" id="{814CE74C-4552-22EE-4290-864D34ADC45F}"/>
              </a:ext>
              <a:ext uri="{C183D7F6-B498-43B3-948B-1728B52AA6E4}">
                <adec:decorative xmlns:adec="http://schemas.microsoft.com/office/drawing/2017/decorative" val="1"/>
              </a:ext>
            </a:extLst>
          </p:cNvPr>
          <p:cNvCxnSpPr/>
          <p:nvPr/>
        </p:nvCxnSpPr>
        <p:spPr>
          <a:xfrm>
            <a:off x="1162812" y="2711154"/>
            <a:ext cx="1959007" cy="0"/>
          </a:xfrm>
          <a:prstGeom prst="line">
            <a:avLst/>
          </a:prstGeom>
          <a:ln w="152400">
            <a:solidFill>
              <a:schemeClr val="tx1">
                <a:lumMod val="10000"/>
                <a:lumOff val="90000"/>
              </a:schemeClr>
            </a:solidFill>
          </a:ln>
        </p:spPr>
        <p:style>
          <a:lnRef idx="2">
            <a:schemeClr val="accent1"/>
          </a:lnRef>
          <a:fillRef idx="0">
            <a:schemeClr val="accent1"/>
          </a:fillRef>
          <a:effectRef idx="1">
            <a:schemeClr val="accent1"/>
          </a:effectRef>
          <a:fontRef idx="minor">
            <a:schemeClr val="tx1"/>
          </a:fontRef>
        </p:style>
      </p:cxnSp>
      <p:sp>
        <p:nvSpPr>
          <p:cNvPr id="4" name="Tekstin paikkamerkki 3">
            <a:extLst>
              <a:ext uri="{FF2B5EF4-FFF2-40B4-BE49-F238E27FC236}">
                <a16:creationId xmlns:a16="http://schemas.microsoft.com/office/drawing/2014/main" id="{4C07ECFF-477D-4F9F-2DBB-905646CC391C}"/>
              </a:ext>
            </a:extLst>
          </p:cNvPr>
          <p:cNvSpPr>
            <a:spLocks noGrp="1"/>
          </p:cNvSpPr>
          <p:nvPr>
            <p:ph type="body" idx="1"/>
          </p:nvPr>
        </p:nvSpPr>
        <p:spPr>
          <a:xfrm>
            <a:off x="1094276" y="2345315"/>
            <a:ext cx="5157787" cy="509526"/>
          </a:xfrm>
        </p:spPr>
        <p:txBody>
          <a:bodyPr/>
          <a:lstStyle/>
          <a:p>
            <a:r>
              <a:rPr lang="fi-FI" sz="2400" b="1" noProof="0" dirty="0"/>
              <a:t>Yksilötehtävä (n. 10 min) </a:t>
            </a:r>
            <a:endParaRPr lang="fi-FI" noProof="0" dirty="0"/>
          </a:p>
        </p:txBody>
      </p:sp>
      <p:sp>
        <p:nvSpPr>
          <p:cNvPr id="7" name="Puolivapaa piirto 6">
            <a:extLst>
              <a:ext uri="{FF2B5EF4-FFF2-40B4-BE49-F238E27FC236}">
                <a16:creationId xmlns:a16="http://schemas.microsoft.com/office/drawing/2014/main" id="{F2750ACF-4C2D-8AFB-E313-B1A2410E0498}"/>
              </a:ext>
              <a:ext uri="{C183D7F6-B498-43B3-948B-1728B52AA6E4}">
                <adec:decorative xmlns:adec="http://schemas.microsoft.com/office/drawing/2017/decorative" val="1"/>
              </a:ext>
            </a:extLst>
          </p:cNvPr>
          <p:cNvSpPr/>
          <p:nvPr/>
        </p:nvSpPr>
        <p:spPr>
          <a:xfrm>
            <a:off x="878681" y="3043238"/>
            <a:ext cx="5843588" cy="1985962"/>
          </a:xfrm>
          <a:custGeom>
            <a:avLst/>
            <a:gdLst>
              <a:gd name="connsiteX0" fmla="*/ 0 w 5843588"/>
              <a:gd name="connsiteY0" fmla="*/ 0 h 1985962"/>
              <a:gd name="connsiteX1" fmla="*/ 5450682 w 5843588"/>
              <a:gd name="connsiteY1" fmla="*/ 85725 h 1985962"/>
              <a:gd name="connsiteX2" fmla="*/ 5843588 w 5843588"/>
              <a:gd name="connsiteY2" fmla="*/ 1985962 h 1985962"/>
              <a:gd name="connsiteX3" fmla="*/ 64294 w 5843588"/>
              <a:gd name="connsiteY3" fmla="*/ 1978818 h 1985962"/>
              <a:gd name="connsiteX4" fmla="*/ 0 w 5843588"/>
              <a:gd name="connsiteY4" fmla="*/ 0 h 19859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843588" h="1985962">
                <a:moveTo>
                  <a:pt x="0" y="0"/>
                </a:moveTo>
                <a:lnTo>
                  <a:pt x="5450682" y="85725"/>
                </a:lnTo>
                <a:lnTo>
                  <a:pt x="5843588" y="1985962"/>
                </a:lnTo>
                <a:lnTo>
                  <a:pt x="64294" y="1978818"/>
                </a:lnTo>
                <a:lnTo>
                  <a:pt x="0" y="0"/>
                </a:lnTo>
                <a:close/>
              </a:path>
            </a:pathLst>
          </a:cu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3" name="Text Placeholder 2">
            <a:extLst>
              <a:ext uri="{FF2B5EF4-FFF2-40B4-BE49-F238E27FC236}">
                <a16:creationId xmlns:a16="http://schemas.microsoft.com/office/drawing/2014/main" id="{4BC9DC84-F9B7-F031-9BA5-66490388C80E}"/>
              </a:ext>
            </a:extLst>
          </p:cNvPr>
          <p:cNvSpPr>
            <a:spLocks noGrp="1"/>
          </p:cNvSpPr>
          <p:nvPr>
            <p:ph sz="half" idx="2"/>
          </p:nvPr>
        </p:nvSpPr>
        <p:spPr>
          <a:xfrm>
            <a:off x="1046570" y="2924114"/>
            <a:ext cx="5897155" cy="2939021"/>
          </a:xfrm>
        </p:spPr>
        <p:txBody>
          <a:bodyPr vert="horz" lIns="91440" tIns="45720" rIns="91440" bIns="45720" rtlCol="0" anchor="t">
            <a:noAutofit/>
          </a:bodyPr>
          <a:lstStyle/>
          <a:p>
            <a:pPr marL="71755" indent="0">
              <a:spcBef>
                <a:spcPts val="600"/>
              </a:spcBef>
              <a:buNone/>
            </a:pPr>
            <a:r>
              <a:rPr lang="fi-FI" sz="1400" b="1" noProof="0" dirty="0"/>
              <a:t>PÄÄKYSYMYS</a:t>
            </a:r>
            <a:endParaRPr lang="fi-FI" sz="1400" noProof="0" dirty="0"/>
          </a:p>
          <a:p>
            <a:pPr marL="349200" indent="-216000">
              <a:spcBef>
                <a:spcPts val="600"/>
              </a:spcBef>
            </a:pPr>
            <a:r>
              <a:rPr lang="fi-FI" sz="3200" b="1" spc="-100" dirty="0">
                <a:ea typeface="+mn-lt"/>
                <a:cs typeface="+mn-lt"/>
              </a:rPr>
              <a:t>Pohdi erilaisia mittareita (laadullisia ja määrällisiä), joilla tavoitetta / tavoitteita voidaan mitata</a:t>
            </a:r>
            <a:r>
              <a:rPr lang="fi-FI" sz="3200" b="1" spc="-100" noProof="0" dirty="0"/>
              <a:t>?</a:t>
            </a:r>
          </a:p>
          <a:p>
            <a:pPr marL="71755" indent="0">
              <a:spcBef>
                <a:spcPts val="1600"/>
              </a:spcBef>
              <a:buNone/>
            </a:pPr>
            <a:r>
              <a:rPr lang="fi-FI" sz="1400" b="1" dirty="0"/>
              <a:t>ESIMERKKI</a:t>
            </a:r>
          </a:p>
          <a:p>
            <a:pPr marL="349200" indent="-216000">
              <a:spcBef>
                <a:spcPts val="600"/>
              </a:spcBef>
            </a:pPr>
            <a:r>
              <a:rPr lang="fi-FI" sz="1200" dirty="0"/>
              <a:t>Kunnan vuokra-asuntojen määrä</a:t>
            </a:r>
          </a:p>
          <a:p>
            <a:pPr marL="349200" indent="-216000">
              <a:spcBef>
                <a:spcPts val="300"/>
              </a:spcBef>
            </a:pPr>
            <a:r>
              <a:rPr lang="fi-FI" sz="1200" dirty="0"/>
              <a:t>Vuokra-asuntojen huoneis­topinta-ala</a:t>
            </a:r>
          </a:p>
          <a:p>
            <a:pPr marL="349200" indent="-216000">
              <a:spcBef>
                <a:spcPts val="300"/>
              </a:spcBef>
            </a:pPr>
            <a:r>
              <a:rPr lang="fi-FI" sz="1200" dirty="0"/>
              <a:t>Kunnan vuokra-asuntojen mää­rä</a:t>
            </a:r>
          </a:p>
          <a:p>
            <a:pPr marL="349200" indent="-216000">
              <a:spcBef>
                <a:spcPts val="300"/>
              </a:spcBef>
            </a:pPr>
            <a:r>
              <a:rPr lang="fi-FI" sz="1200" dirty="0"/>
              <a:t>Valmistuneiden uusien vuokra-asuntojen määrä / vuosi</a:t>
            </a:r>
          </a:p>
          <a:p>
            <a:pPr marL="349200" indent="-216000">
              <a:spcBef>
                <a:spcPts val="300"/>
              </a:spcBef>
            </a:pPr>
            <a:r>
              <a:rPr lang="fi-FI" sz="1200" dirty="0"/>
              <a:t>Kaavoitettavien vuokra-asuntojen keskikoko</a:t>
            </a:r>
          </a:p>
          <a:p>
            <a:pPr marL="349200" indent="-216000">
              <a:spcBef>
                <a:spcPts val="300"/>
              </a:spcBef>
            </a:pPr>
            <a:r>
              <a:rPr lang="fi-FI" sz="1200" dirty="0"/>
              <a:t>Asukastyytyväisyys kunnan vuokra-asunnoissa</a:t>
            </a:r>
          </a:p>
        </p:txBody>
      </p:sp>
      <p:cxnSp>
        <p:nvCxnSpPr>
          <p:cNvPr id="16" name="Suora yhdysviiva 15">
            <a:extLst>
              <a:ext uri="{FF2B5EF4-FFF2-40B4-BE49-F238E27FC236}">
                <a16:creationId xmlns:a16="http://schemas.microsoft.com/office/drawing/2014/main" id="{85090953-4343-A6EC-3687-92E4E926059E}"/>
              </a:ext>
              <a:ext uri="{C183D7F6-B498-43B3-948B-1728B52AA6E4}">
                <adec:decorative xmlns:adec="http://schemas.microsoft.com/office/drawing/2017/decorative" val="1"/>
              </a:ext>
            </a:extLst>
          </p:cNvPr>
          <p:cNvCxnSpPr>
            <a:cxnSpLocks/>
          </p:cNvCxnSpPr>
          <p:nvPr/>
        </p:nvCxnSpPr>
        <p:spPr>
          <a:xfrm>
            <a:off x="7063071" y="2711154"/>
            <a:ext cx="2080929" cy="0"/>
          </a:xfrm>
          <a:prstGeom prst="line">
            <a:avLst/>
          </a:prstGeom>
          <a:ln w="152400">
            <a:solidFill>
              <a:schemeClr val="tx1">
                <a:lumMod val="10000"/>
                <a:lumOff val="90000"/>
              </a:schemeClr>
            </a:solidFill>
          </a:ln>
        </p:spPr>
        <p:style>
          <a:lnRef idx="2">
            <a:schemeClr val="accent1"/>
          </a:lnRef>
          <a:fillRef idx="0">
            <a:schemeClr val="accent1"/>
          </a:fillRef>
          <a:effectRef idx="1">
            <a:schemeClr val="accent1"/>
          </a:effectRef>
          <a:fontRef idx="minor">
            <a:schemeClr val="tx1"/>
          </a:fontRef>
        </p:style>
      </p:cxnSp>
      <p:sp>
        <p:nvSpPr>
          <p:cNvPr id="9" name="Tekstin paikkamerkki 8">
            <a:extLst>
              <a:ext uri="{FF2B5EF4-FFF2-40B4-BE49-F238E27FC236}">
                <a16:creationId xmlns:a16="http://schemas.microsoft.com/office/drawing/2014/main" id="{EE8160D6-7334-4798-EAFA-BA8368837E87}"/>
              </a:ext>
            </a:extLst>
          </p:cNvPr>
          <p:cNvSpPr>
            <a:spLocks noGrp="1"/>
          </p:cNvSpPr>
          <p:nvPr>
            <p:ph type="body" sz="quarter" idx="3"/>
          </p:nvPr>
        </p:nvSpPr>
        <p:spPr>
          <a:xfrm>
            <a:off x="7017432" y="2337364"/>
            <a:ext cx="5183188" cy="509526"/>
          </a:xfrm>
        </p:spPr>
        <p:txBody>
          <a:bodyPr/>
          <a:lstStyle/>
          <a:p>
            <a:r>
              <a:rPr lang="fi-FI" sz="2400" b="1" noProof="0" dirty="0"/>
              <a:t>Ryhmätehtävä (n. 50 min)</a:t>
            </a:r>
            <a:endParaRPr lang="fi-FI" noProof="0" dirty="0"/>
          </a:p>
        </p:txBody>
      </p:sp>
      <p:sp>
        <p:nvSpPr>
          <p:cNvPr id="6" name="Puolivapaa piirto 5">
            <a:extLst>
              <a:ext uri="{FF2B5EF4-FFF2-40B4-BE49-F238E27FC236}">
                <a16:creationId xmlns:a16="http://schemas.microsoft.com/office/drawing/2014/main" id="{3381D588-336B-3F63-2064-119FD7D43BBF}"/>
              </a:ext>
              <a:ext uri="{C183D7F6-B498-43B3-948B-1728B52AA6E4}">
                <adec:decorative xmlns:adec="http://schemas.microsoft.com/office/drawing/2017/decorative" val="1"/>
              </a:ext>
            </a:extLst>
          </p:cNvPr>
          <p:cNvSpPr/>
          <p:nvPr/>
        </p:nvSpPr>
        <p:spPr>
          <a:xfrm>
            <a:off x="6600824" y="3093243"/>
            <a:ext cx="5357813" cy="1618308"/>
          </a:xfrm>
          <a:custGeom>
            <a:avLst/>
            <a:gdLst>
              <a:gd name="connsiteX0" fmla="*/ 0 w 5429250"/>
              <a:gd name="connsiteY0" fmla="*/ 21431 h 1550194"/>
              <a:gd name="connsiteX1" fmla="*/ 342900 w 5429250"/>
              <a:gd name="connsiteY1" fmla="*/ 1550194 h 1550194"/>
              <a:gd name="connsiteX2" fmla="*/ 5429250 w 5429250"/>
              <a:gd name="connsiteY2" fmla="*/ 1514475 h 1550194"/>
              <a:gd name="connsiteX3" fmla="*/ 5243512 w 5429250"/>
              <a:gd name="connsiteY3" fmla="*/ 0 h 1550194"/>
              <a:gd name="connsiteX4" fmla="*/ 0 w 5429250"/>
              <a:gd name="connsiteY4" fmla="*/ 21431 h 15501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29250" h="1550194">
                <a:moveTo>
                  <a:pt x="0" y="21431"/>
                </a:moveTo>
                <a:lnTo>
                  <a:pt x="342900" y="1550194"/>
                </a:lnTo>
                <a:lnTo>
                  <a:pt x="5429250" y="1514475"/>
                </a:lnTo>
                <a:lnTo>
                  <a:pt x="5243512" y="0"/>
                </a:lnTo>
                <a:lnTo>
                  <a:pt x="0" y="21431"/>
                </a:lnTo>
                <a:close/>
              </a:path>
            </a:pathLst>
          </a:cu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5" name="Text Placeholder 4">
            <a:extLst>
              <a:ext uri="{FF2B5EF4-FFF2-40B4-BE49-F238E27FC236}">
                <a16:creationId xmlns:a16="http://schemas.microsoft.com/office/drawing/2014/main" id="{27986884-D393-E418-96CB-72D93C5CD25C}"/>
              </a:ext>
            </a:extLst>
          </p:cNvPr>
          <p:cNvSpPr>
            <a:spLocks noGrp="1"/>
          </p:cNvSpPr>
          <p:nvPr>
            <p:ph sz="quarter" idx="4"/>
          </p:nvPr>
        </p:nvSpPr>
        <p:spPr>
          <a:xfrm>
            <a:off x="6974040" y="2916162"/>
            <a:ext cx="4811560" cy="3400877"/>
          </a:xfrm>
        </p:spPr>
        <p:txBody>
          <a:bodyPr vert="horz" lIns="91440" tIns="45720" rIns="91440" bIns="45720" rtlCol="0" anchor="t">
            <a:noAutofit/>
          </a:bodyPr>
          <a:lstStyle/>
          <a:p>
            <a:pPr marL="71755" indent="0">
              <a:lnSpc>
                <a:spcPct val="100000"/>
              </a:lnSpc>
              <a:spcBef>
                <a:spcPts val="0"/>
              </a:spcBef>
              <a:buClr>
                <a:srgbClr val="000000"/>
              </a:buClr>
              <a:buNone/>
            </a:pPr>
            <a:r>
              <a:rPr lang="fi-FI" sz="1400" b="1" noProof="0" dirty="0">
                <a:cs typeface="Arial"/>
              </a:rPr>
              <a:t>PÄÄKYSYMYS</a:t>
            </a:r>
            <a:endParaRPr lang="fi-FI" sz="1400" noProof="0" dirty="0">
              <a:cs typeface="Arial"/>
            </a:endParaRPr>
          </a:p>
          <a:p>
            <a:pPr marL="357505" indent="-285750">
              <a:spcBef>
                <a:spcPts val="600"/>
              </a:spcBef>
            </a:pPr>
            <a:r>
              <a:rPr lang="fi-FI" sz="3200" b="1" dirty="0">
                <a:cs typeface="Arial"/>
              </a:rPr>
              <a:t>Ovatko mittarit ilmiselvät kyseiselle teemalle / tavoitteelle</a:t>
            </a:r>
            <a:r>
              <a:rPr lang="fi-FI" sz="3200" b="1" spc="-100" noProof="0" dirty="0">
                <a:cs typeface="Arial"/>
              </a:rPr>
              <a:t>?</a:t>
            </a:r>
          </a:p>
          <a:p>
            <a:pPr marL="71755" indent="0">
              <a:lnSpc>
                <a:spcPct val="100000"/>
              </a:lnSpc>
              <a:spcBef>
                <a:spcPts val="2200"/>
              </a:spcBef>
              <a:buNone/>
            </a:pPr>
            <a:r>
              <a:rPr lang="fi-FI" sz="1400" b="1" dirty="0">
                <a:cs typeface="Segoe UI"/>
              </a:rPr>
              <a:t>Huom!</a:t>
            </a:r>
            <a:r>
              <a:rPr lang="fi-FI" sz="1400" dirty="0">
                <a:cs typeface="Segoe UI"/>
              </a:rPr>
              <a:t> Mittareiden tulee olla teemalle/tavoitteelle tyypillisiä mittareita. Tunnistakaa (ja täydentäkää tarvittaessa) tärkeimmät mittarit, jotka kuvaavat parhaiten vaikuttavuutta ja asioita, joihin kunta voi toiminnallaan vaikuttaa. Tärkeä on myös tunnistaa, mitä tietoa on mahdollista kerätä ja mitä tiedonkeruu maksaa.</a:t>
            </a:r>
          </a:p>
        </p:txBody>
      </p:sp>
      <p:sp>
        <p:nvSpPr>
          <p:cNvPr id="32" name="Tekstiruutu 31">
            <a:extLst>
              <a:ext uri="{FF2B5EF4-FFF2-40B4-BE49-F238E27FC236}">
                <a16:creationId xmlns:a16="http://schemas.microsoft.com/office/drawing/2014/main" id="{AEFD01EB-AF09-EE2D-8F1F-0E3C6691823D}"/>
              </a:ext>
            </a:extLst>
          </p:cNvPr>
          <p:cNvSpPr txBox="1"/>
          <p:nvPr/>
        </p:nvSpPr>
        <p:spPr>
          <a:xfrm>
            <a:off x="9032682" y="6419266"/>
            <a:ext cx="2346055" cy="246221"/>
          </a:xfrm>
          <a:prstGeom prst="rect">
            <a:avLst/>
          </a:prstGeom>
          <a:noFill/>
        </p:spPr>
        <p:txBody>
          <a:bodyPr wrap="square" lIns="91440" tIns="45720" rIns="91440" bIns="45720" anchor="b" anchorCtr="0">
            <a:spAutoFit/>
          </a:bodyPr>
          <a:lstStyle/>
          <a:p>
            <a:r>
              <a:rPr lang="fi-FI" sz="1000" dirty="0"/>
              <a:t>Kokonaisuudessaan n. </a:t>
            </a:r>
            <a:r>
              <a:rPr lang="fi-FI" sz="1000" b="1" dirty="0"/>
              <a:t>1 h</a:t>
            </a:r>
            <a:r>
              <a:rPr lang="fi-FI" sz="1000" dirty="0"/>
              <a:t> työstöaikaa.</a:t>
            </a:r>
          </a:p>
        </p:txBody>
      </p:sp>
      <p:graphicFrame>
        <p:nvGraphicFramePr>
          <p:cNvPr id="12" name="Table 4">
            <a:extLst>
              <a:ext uri="{FF2B5EF4-FFF2-40B4-BE49-F238E27FC236}">
                <a16:creationId xmlns:a16="http://schemas.microsoft.com/office/drawing/2014/main" id="{636595EF-36DD-7455-E108-37D619D43914}"/>
              </a:ext>
              <a:ext uri="{C183D7F6-B498-43B3-948B-1728B52AA6E4}">
                <adec:decorative xmlns:adec="http://schemas.microsoft.com/office/drawing/2017/decorative" val="1"/>
              </a:ext>
            </a:extLst>
          </p:cNvPr>
          <p:cNvGraphicFramePr>
            <a:graphicFrameLocks noGrp="1"/>
          </p:cNvGraphicFramePr>
          <p:nvPr>
            <p:extLst>
              <p:ext uri="{D42A27DB-BD31-4B8C-83A1-F6EECF244321}">
                <p14:modId xmlns:p14="http://schemas.microsoft.com/office/powerpoint/2010/main" val="212800160"/>
              </p:ext>
            </p:extLst>
          </p:nvPr>
        </p:nvGraphicFramePr>
        <p:xfrm>
          <a:off x="1162812" y="425771"/>
          <a:ext cx="9866375" cy="792794"/>
        </p:xfrm>
        <a:graphic>
          <a:graphicData uri="http://schemas.openxmlformats.org/drawingml/2006/table">
            <a:tbl>
              <a:tblPr firstRow="1" bandRow="1">
                <a:tableStyleId>{5C22544A-7EE6-4342-B048-85BDC9FD1C3A}</a:tableStyleId>
              </a:tblPr>
              <a:tblGrid>
                <a:gridCol w="1364553">
                  <a:extLst>
                    <a:ext uri="{9D8B030D-6E8A-4147-A177-3AD203B41FA5}">
                      <a16:colId xmlns:a16="http://schemas.microsoft.com/office/drawing/2014/main" val="2061132195"/>
                    </a:ext>
                  </a:extLst>
                </a:gridCol>
                <a:gridCol w="1404000">
                  <a:extLst>
                    <a:ext uri="{9D8B030D-6E8A-4147-A177-3AD203B41FA5}">
                      <a16:colId xmlns:a16="http://schemas.microsoft.com/office/drawing/2014/main" val="364939127"/>
                    </a:ext>
                  </a:extLst>
                </a:gridCol>
                <a:gridCol w="1872000">
                  <a:extLst>
                    <a:ext uri="{9D8B030D-6E8A-4147-A177-3AD203B41FA5}">
                      <a16:colId xmlns:a16="http://schemas.microsoft.com/office/drawing/2014/main" val="491286164"/>
                    </a:ext>
                  </a:extLst>
                </a:gridCol>
                <a:gridCol w="1661822">
                  <a:extLst>
                    <a:ext uri="{9D8B030D-6E8A-4147-A177-3AD203B41FA5}">
                      <a16:colId xmlns:a16="http://schemas.microsoft.com/office/drawing/2014/main" val="3914819344"/>
                    </a:ext>
                  </a:extLst>
                </a:gridCol>
                <a:gridCol w="1512000">
                  <a:extLst>
                    <a:ext uri="{9D8B030D-6E8A-4147-A177-3AD203B41FA5}">
                      <a16:colId xmlns:a16="http://schemas.microsoft.com/office/drawing/2014/main" val="871413376"/>
                    </a:ext>
                  </a:extLst>
                </a:gridCol>
                <a:gridCol w="2052000">
                  <a:extLst>
                    <a:ext uri="{9D8B030D-6E8A-4147-A177-3AD203B41FA5}">
                      <a16:colId xmlns:a16="http://schemas.microsoft.com/office/drawing/2014/main" val="2261315904"/>
                    </a:ext>
                  </a:extLst>
                </a:gridCol>
              </a:tblGrid>
              <a:tr h="792794">
                <a:tc>
                  <a:txBody>
                    <a:bodyPr/>
                    <a:lstStyle/>
                    <a:p>
                      <a:pPr lvl="0" algn="ctr">
                        <a:buNone/>
                      </a:pPr>
                      <a:r>
                        <a:rPr lang="fi-FI" sz="1200" b="0" noProof="0" dirty="0">
                          <a:solidFill>
                            <a:schemeClr val="bg1">
                              <a:lumMod val="50000"/>
                            </a:schemeClr>
                          </a:solidFill>
                        </a:rPr>
                        <a:t>Päämäärä</a:t>
                      </a:r>
                    </a:p>
                  </a:txBody>
                  <a:tcPr anchor="ctr">
                    <a:lnR w="38100" cap="flat" cmpd="sng" algn="ctr">
                      <a:solidFill>
                        <a:schemeClr val="bg1"/>
                      </a:solidFill>
                      <a:prstDash val="solid"/>
                      <a:round/>
                      <a:headEnd type="none" w="med" len="med"/>
                      <a:tailEnd type="none" w="med" len="med"/>
                    </a:lnR>
                    <a:solidFill>
                      <a:schemeClr val="tx1">
                        <a:lumMod val="10000"/>
                        <a:lumOff val="90000"/>
                        <a:alpha val="50000"/>
                      </a:schemeClr>
                    </a:solidFill>
                  </a:tcPr>
                </a:tc>
                <a:tc>
                  <a:txBody>
                    <a:bodyPr/>
                    <a:lstStyle/>
                    <a:p>
                      <a:pPr algn="ctr"/>
                      <a:r>
                        <a:rPr lang="fi-FI" sz="1200" b="0" noProof="0" dirty="0">
                          <a:solidFill>
                            <a:schemeClr val="bg1">
                              <a:lumMod val="50000"/>
                            </a:schemeClr>
                          </a:solidFill>
                        </a:rPr>
                        <a:t>Nykytilanne</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chemeClr val="tx1">
                        <a:lumMod val="10000"/>
                        <a:lumOff val="90000"/>
                        <a:alpha val="50000"/>
                      </a:schemeClr>
                    </a:solidFill>
                  </a:tcPr>
                </a:tc>
                <a:tc>
                  <a:txBody>
                    <a:bodyPr/>
                    <a:lstStyle/>
                    <a:p>
                      <a:pPr lvl="0" algn="ctr">
                        <a:buNone/>
                      </a:pPr>
                      <a:r>
                        <a:rPr lang="fi-FI" sz="1200" b="0" i="0" u="none" strike="noStrike" noProof="0" dirty="0">
                          <a:solidFill>
                            <a:schemeClr val="bg1">
                              <a:lumMod val="50000"/>
                            </a:schemeClr>
                          </a:solidFill>
                          <a:latin typeface="Aptos"/>
                        </a:rPr>
                        <a:t>Tavoiteltavat tulokset</a:t>
                      </a:r>
                      <a:endParaRPr lang="fi-FI" sz="1200" b="0" noProof="0" dirty="0">
                        <a:solidFill>
                          <a:schemeClr val="bg1">
                            <a:lumMod val="50000"/>
                          </a:schemeClr>
                        </a:solidFill>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chemeClr val="tx1">
                        <a:lumMod val="10000"/>
                        <a:lumOff val="90000"/>
                        <a:alpha val="50000"/>
                      </a:schemeClr>
                    </a:solidFill>
                  </a:tcPr>
                </a:tc>
                <a:tc>
                  <a:txBody>
                    <a:bodyPr/>
                    <a:lstStyle/>
                    <a:p>
                      <a:pPr algn="ctr"/>
                      <a:r>
                        <a:rPr lang="fi-FI" sz="1200" b="0" noProof="0" dirty="0">
                          <a:solidFill>
                            <a:schemeClr val="bg1">
                              <a:lumMod val="50000"/>
                            </a:schemeClr>
                          </a:solidFill>
                        </a:rPr>
                        <a:t>Tavoiteltavat muutokset (tavoitetaso)</a:t>
                      </a:r>
                      <a:endParaRPr lang="fi-FI" sz="1200" b="0" noProof="0" dirty="0">
                        <a:solidFill>
                          <a:schemeClr val="bg1">
                            <a:lumMod val="50000"/>
                          </a:schemeClr>
                        </a:solidFill>
                        <a:highlight>
                          <a:srgbClr val="FF00FF"/>
                        </a:highlight>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chemeClr val="tx1">
                        <a:lumMod val="10000"/>
                        <a:lumOff val="90000"/>
                        <a:alpha val="50000"/>
                      </a:schemeClr>
                    </a:solidFill>
                  </a:tcPr>
                </a:tc>
                <a:tc>
                  <a:txBody>
                    <a:bodyPr/>
                    <a:lstStyle/>
                    <a:p>
                      <a:pPr lvl="0" algn="ctr">
                        <a:buNone/>
                      </a:pPr>
                      <a:r>
                        <a:rPr lang="fi-FI" sz="1200" b="0" noProof="0" dirty="0">
                          <a:solidFill>
                            <a:schemeClr val="bg1">
                              <a:lumMod val="50000"/>
                            </a:schemeClr>
                          </a:solidFill>
                        </a:rPr>
                        <a:t>Resurssit /</a:t>
                      </a:r>
                      <a:br>
                        <a:rPr lang="fi-FI" sz="1200" b="0" noProof="0" dirty="0">
                          <a:solidFill>
                            <a:schemeClr val="bg1">
                              <a:lumMod val="50000"/>
                            </a:schemeClr>
                          </a:solidFill>
                        </a:rPr>
                      </a:br>
                      <a:r>
                        <a:rPr lang="fi-FI" sz="1200" b="0" noProof="0" dirty="0">
                          <a:solidFill>
                            <a:schemeClr val="bg1">
                              <a:lumMod val="50000"/>
                            </a:schemeClr>
                          </a:solidFill>
                        </a:rPr>
                        <a:t>panostukset</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chemeClr val="tx1">
                        <a:lumMod val="10000"/>
                        <a:lumOff val="90000"/>
                        <a:alpha val="50000"/>
                      </a:schemeClr>
                    </a:solidFill>
                  </a:tcPr>
                </a:tc>
                <a:tc>
                  <a:txBody>
                    <a:bodyPr/>
                    <a:lstStyle/>
                    <a:p>
                      <a:pPr algn="ctr"/>
                      <a:r>
                        <a:rPr lang="fi-FI" sz="1200" b="1" noProof="0" dirty="0">
                          <a:solidFill>
                            <a:schemeClr val="bg1"/>
                          </a:solidFill>
                        </a:rPr>
                        <a:t>Mittarit</a:t>
                      </a:r>
                      <a:br>
                        <a:rPr lang="fi-FI" sz="1200" b="1" noProof="0" dirty="0">
                          <a:solidFill>
                            <a:schemeClr val="bg1"/>
                          </a:solidFill>
                        </a:rPr>
                      </a:br>
                      <a:r>
                        <a:rPr lang="fi-FI" sz="1200" b="1" noProof="0" dirty="0">
                          <a:solidFill>
                            <a:schemeClr val="bg1"/>
                          </a:solidFill>
                        </a:rPr>
                        <a:t>(laadulliset / määrälliset)</a:t>
                      </a:r>
                    </a:p>
                  </a:txBody>
                  <a:tcPr anchor="ctr">
                    <a:lnL w="38100" cap="flat" cmpd="sng" algn="ctr">
                      <a:solidFill>
                        <a:schemeClr val="bg1"/>
                      </a:solidFill>
                      <a:prstDash val="solid"/>
                      <a:round/>
                      <a:headEnd type="none" w="med" len="med"/>
                      <a:tailEnd type="none" w="med" len="med"/>
                    </a:lnL>
                    <a:solidFill>
                      <a:schemeClr val="tx1"/>
                    </a:solidFill>
                  </a:tcPr>
                </a:tc>
                <a:extLst>
                  <a:ext uri="{0D108BD9-81ED-4DB2-BD59-A6C34878D82A}">
                    <a16:rowId xmlns:a16="http://schemas.microsoft.com/office/drawing/2014/main" val="439768501"/>
                  </a:ext>
                </a:extLst>
              </a:tr>
            </a:tbl>
          </a:graphicData>
        </a:graphic>
      </p:graphicFrame>
      <p:grpSp>
        <p:nvGrpSpPr>
          <p:cNvPr id="8" name="Ryhmä 7">
            <a:extLst>
              <a:ext uri="{FF2B5EF4-FFF2-40B4-BE49-F238E27FC236}">
                <a16:creationId xmlns:a16="http://schemas.microsoft.com/office/drawing/2014/main" id="{B5611F15-2D4D-0D89-7573-52850693CFC5}"/>
              </a:ext>
              <a:ext uri="{C183D7F6-B498-43B3-948B-1728B52AA6E4}">
                <adec:decorative xmlns:adec="http://schemas.microsoft.com/office/drawing/2017/decorative" val="1"/>
              </a:ext>
            </a:extLst>
          </p:cNvPr>
          <p:cNvGrpSpPr/>
          <p:nvPr/>
        </p:nvGrpSpPr>
        <p:grpSpPr>
          <a:xfrm>
            <a:off x="11304554" y="5780900"/>
            <a:ext cx="655263" cy="905471"/>
            <a:chOff x="11304554" y="5780900"/>
            <a:chExt cx="655263" cy="905471"/>
          </a:xfrm>
        </p:grpSpPr>
        <p:pic>
          <p:nvPicPr>
            <p:cNvPr id="34" name="Kuva 33" descr="Herätyskello tasaisella täytöllä">
              <a:extLst>
                <a:ext uri="{FF2B5EF4-FFF2-40B4-BE49-F238E27FC236}">
                  <a16:creationId xmlns:a16="http://schemas.microsoft.com/office/drawing/2014/main" id="{4C61113B-EDB3-E587-EFD9-2421F85AD5A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1304554" y="5780900"/>
              <a:ext cx="655263" cy="655263"/>
            </a:xfrm>
            <a:prstGeom prst="rect">
              <a:avLst/>
            </a:prstGeom>
          </p:spPr>
        </p:pic>
        <p:sp>
          <p:nvSpPr>
            <p:cNvPr id="35" name="Tekstiruutu 34">
              <a:extLst>
                <a:ext uri="{FF2B5EF4-FFF2-40B4-BE49-F238E27FC236}">
                  <a16:creationId xmlns:a16="http://schemas.microsoft.com/office/drawing/2014/main" id="{1CF07916-DC66-FB79-3449-9E7F63A5E456}"/>
                </a:ext>
              </a:extLst>
            </p:cNvPr>
            <p:cNvSpPr txBox="1"/>
            <p:nvPr/>
          </p:nvSpPr>
          <p:spPr>
            <a:xfrm>
              <a:off x="11378737" y="6317039"/>
              <a:ext cx="506895" cy="369332"/>
            </a:xfrm>
            <a:prstGeom prst="rect">
              <a:avLst/>
            </a:prstGeom>
            <a:noFill/>
          </p:spPr>
          <p:txBody>
            <a:bodyPr wrap="square">
              <a:spAutoFit/>
            </a:bodyPr>
            <a:lstStyle/>
            <a:p>
              <a:pPr algn="ctr"/>
              <a:r>
                <a:rPr lang="fi-FI" sz="1800" b="1" dirty="0"/>
                <a:t>1 h</a:t>
              </a:r>
              <a:endParaRPr lang="fi-FI" dirty="0"/>
            </a:p>
          </p:txBody>
        </p:sp>
      </p:grpSp>
      <p:grpSp>
        <p:nvGrpSpPr>
          <p:cNvPr id="17" name="Ryhmä 16">
            <a:extLst>
              <a:ext uri="{FF2B5EF4-FFF2-40B4-BE49-F238E27FC236}">
                <a16:creationId xmlns:a16="http://schemas.microsoft.com/office/drawing/2014/main" id="{83809705-738F-2584-68D1-B02B24DFA236}"/>
              </a:ext>
              <a:ext uri="{C183D7F6-B498-43B3-948B-1728B52AA6E4}">
                <adec:decorative xmlns:adec="http://schemas.microsoft.com/office/drawing/2017/decorative" val="1"/>
              </a:ext>
            </a:extLst>
          </p:cNvPr>
          <p:cNvGrpSpPr/>
          <p:nvPr/>
        </p:nvGrpSpPr>
        <p:grpSpPr>
          <a:xfrm>
            <a:off x="203920" y="2739889"/>
            <a:ext cx="416372" cy="1378221"/>
            <a:chOff x="785909" y="248517"/>
            <a:chExt cx="435692" cy="1442171"/>
          </a:xfrm>
        </p:grpSpPr>
        <p:grpSp>
          <p:nvGrpSpPr>
            <p:cNvPr id="18" name="Ryhmä 17">
              <a:extLst>
                <a:ext uri="{FF2B5EF4-FFF2-40B4-BE49-F238E27FC236}">
                  <a16:creationId xmlns:a16="http://schemas.microsoft.com/office/drawing/2014/main" id="{23BD64D4-DC67-B794-A971-FBD7BC8A4751}"/>
                </a:ext>
              </a:extLst>
            </p:cNvPr>
            <p:cNvGrpSpPr/>
            <p:nvPr/>
          </p:nvGrpSpPr>
          <p:grpSpPr>
            <a:xfrm>
              <a:off x="832321" y="248517"/>
              <a:ext cx="389280" cy="1442171"/>
              <a:chOff x="832321" y="248517"/>
              <a:chExt cx="389280" cy="1442171"/>
            </a:xfrm>
          </p:grpSpPr>
          <p:sp>
            <p:nvSpPr>
              <p:cNvPr id="20" name="Ellipsi 19">
                <a:extLst>
                  <a:ext uri="{FF2B5EF4-FFF2-40B4-BE49-F238E27FC236}">
                    <a16:creationId xmlns:a16="http://schemas.microsoft.com/office/drawing/2014/main" id="{32AD7337-13C0-28EA-A0D5-86600588C780}"/>
                  </a:ext>
                </a:extLst>
              </p:cNvPr>
              <p:cNvSpPr/>
              <p:nvPr/>
            </p:nvSpPr>
            <p:spPr>
              <a:xfrm>
                <a:off x="832321" y="248517"/>
                <a:ext cx="389280" cy="389280"/>
              </a:xfrm>
              <a:prstGeom prst="ellipse">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21" name="Ellipsi 20">
                <a:extLst>
                  <a:ext uri="{FF2B5EF4-FFF2-40B4-BE49-F238E27FC236}">
                    <a16:creationId xmlns:a16="http://schemas.microsoft.com/office/drawing/2014/main" id="{1BCE6239-BD6A-E469-0368-48680ADE1BCB}"/>
                  </a:ext>
                </a:extLst>
              </p:cNvPr>
              <p:cNvSpPr/>
              <p:nvPr/>
            </p:nvSpPr>
            <p:spPr>
              <a:xfrm>
                <a:off x="832321" y="774963"/>
                <a:ext cx="389280" cy="389280"/>
              </a:xfrm>
              <a:prstGeom prst="ellipse">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sz="6000" b="1" dirty="0">
                  <a:solidFill>
                    <a:srgbClr val="105F72"/>
                  </a:solidFill>
                </a:endParaRPr>
              </a:p>
            </p:txBody>
          </p:sp>
          <p:sp>
            <p:nvSpPr>
              <p:cNvPr id="22" name="Ellipsi 21">
                <a:extLst>
                  <a:ext uri="{FF2B5EF4-FFF2-40B4-BE49-F238E27FC236}">
                    <a16:creationId xmlns:a16="http://schemas.microsoft.com/office/drawing/2014/main" id="{DAF7D5D7-A637-187B-9015-81F45086DF41}"/>
                  </a:ext>
                </a:extLst>
              </p:cNvPr>
              <p:cNvSpPr/>
              <p:nvPr/>
            </p:nvSpPr>
            <p:spPr>
              <a:xfrm>
                <a:off x="832321" y="1301408"/>
                <a:ext cx="389280" cy="389280"/>
              </a:xfrm>
              <a:prstGeom prst="ellipse">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grpSp>
        <p:pic>
          <p:nvPicPr>
            <p:cNvPr id="19" name="Kuva 18">
              <a:extLst>
                <a:ext uri="{FF2B5EF4-FFF2-40B4-BE49-F238E27FC236}">
                  <a16:creationId xmlns:a16="http://schemas.microsoft.com/office/drawing/2014/main" id="{470BC583-83F6-6768-012F-0A6752522C07}"/>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785909" y="1245840"/>
              <a:ext cx="389280" cy="389280"/>
            </a:xfrm>
            <a:prstGeom prst="rect">
              <a:avLst/>
            </a:prstGeom>
          </p:spPr>
        </p:pic>
      </p:grpSp>
    </p:spTree>
    <p:extLst>
      <p:ext uri="{BB962C8B-B14F-4D97-AF65-F5344CB8AC3E}">
        <p14:creationId xmlns:p14="http://schemas.microsoft.com/office/powerpoint/2010/main" val="9502197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A5D76-FDF1-CE46-164C-F108BCAEB079}"/>
              </a:ext>
            </a:extLst>
          </p:cNvPr>
          <p:cNvSpPr>
            <a:spLocks noGrp="1"/>
          </p:cNvSpPr>
          <p:nvPr>
            <p:ph type="title"/>
          </p:nvPr>
        </p:nvSpPr>
        <p:spPr/>
        <p:txBody>
          <a:bodyPr>
            <a:normAutofit/>
          </a:bodyPr>
          <a:lstStyle/>
          <a:p>
            <a:r>
              <a:rPr lang="fi-FI" sz="3600" b="0" noProof="0" dirty="0">
                <a:solidFill>
                  <a:schemeClr val="tx1"/>
                </a:solidFill>
              </a:rPr>
              <a:t>Taulukkopohja </a:t>
            </a:r>
            <a:r>
              <a:rPr lang="fi-FI" sz="3600" noProof="0" dirty="0">
                <a:solidFill>
                  <a:schemeClr val="tx1"/>
                </a:solidFill>
              </a:rPr>
              <a:t>Kuntastrategian vaikuttavuuspolku</a:t>
            </a:r>
          </a:p>
        </p:txBody>
      </p:sp>
      <p:graphicFrame>
        <p:nvGraphicFramePr>
          <p:cNvPr id="5" name="Table 4" descr="Taulukkopohja vaikuttavuuspolun päämäärien, niiden nykytilanteen, tavoiteltavien tulosten, tavoiteltavien muutosten, resurssien ja panostusten sekä mittareiden laatimisen kirjaamiseksi.">
            <a:extLst>
              <a:ext uri="{FF2B5EF4-FFF2-40B4-BE49-F238E27FC236}">
                <a16:creationId xmlns:a16="http://schemas.microsoft.com/office/drawing/2014/main" id="{E2CB7388-0B7A-9879-D40B-AAF2B726DDF2}"/>
              </a:ext>
            </a:extLst>
          </p:cNvPr>
          <p:cNvGraphicFramePr>
            <a:graphicFrameLocks noGrp="1"/>
          </p:cNvGraphicFramePr>
          <p:nvPr>
            <p:extLst>
              <p:ext uri="{D42A27DB-BD31-4B8C-83A1-F6EECF244321}">
                <p14:modId xmlns:p14="http://schemas.microsoft.com/office/powerpoint/2010/main" val="446219322"/>
              </p:ext>
            </p:extLst>
          </p:nvPr>
        </p:nvGraphicFramePr>
        <p:xfrm>
          <a:off x="663576" y="1820118"/>
          <a:ext cx="10864848" cy="4070646"/>
        </p:xfrm>
        <a:graphic>
          <a:graphicData uri="http://schemas.openxmlformats.org/drawingml/2006/table">
            <a:tbl>
              <a:tblPr firstRow="1" bandRow="1">
                <a:tableStyleId>{5C22544A-7EE6-4342-B048-85BDC9FD1C3A}</a:tableStyleId>
              </a:tblPr>
              <a:tblGrid>
                <a:gridCol w="1699661">
                  <a:extLst>
                    <a:ext uri="{9D8B030D-6E8A-4147-A177-3AD203B41FA5}">
                      <a16:colId xmlns:a16="http://schemas.microsoft.com/office/drawing/2014/main" val="2061132195"/>
                    </a:ext>
                  </a:extLst>
                </a:gridCol>
                <a:gridCol w="1546250">
                  <a:extLst>
                    <a:ext uri="{9D8B030D-6E8A-4147-A177-3AD203B41FA5}">
                      <a16:colId xmlns:a16="http://schemas.microsoft.com/office/drawing/2014/main" val="364939127"/>
                    </a:ext>
                  </a:extLst>
                </a:gridCol>
                <a:gridCol w="1853072">
                  <a:extLst>
                    <a:ext uri="{9D8B030D-6E8A-4147-A177-3AD203B41FA5}">
                      <a16:colId xmlns:a16="http://schemas.microsoft.com/office/drawing/2014/main" val="491286164"/>
                    </a:ext>
                  </a:extLst>
                </a:gridCol>
                <a:gridCol w="1699661">
                  <a:extLst>
                    <a:ext uri="{9D8B030D-6E8A-4147-A177-3AD203B41FA5}">
                      <a16:colId xmlns:a16="http://schemas.microsoft.com/office/drawing/2014/main" val="3914819344"/>
                    </a:ext>
                  </a:extLst>
                </a:gridCol>
                <a:gridCol w="1699661">
                  <a:extLst>
                    <a:ext uri="{9D8B030D-6E8A-4147-A177-3AD203B41FA5}">
                      <a16:colId xmlns:a16="http://schemas.microsoft.com/office/drawing/2014/main" val="871413376"/>
                    </a:ext>
                  </a:extLst>
                </a:gridCol>
                <a:gridCol w="2366543">
                  <a:extLst>
                    <a:ext uri="{9D8B030D-6E8A-4147-A177-3AD203B41FA5}">
                      <a16:colId xmlns:a16="http://schemas.microsoft.com/office/drawing/2014/main" val="2261315904"/>
                    </a:ext>
                  </a:extLst>
                </a:gridCol>
              </a:tblGrid>
              <a:tr h="609600">
                <a:tc>
                  <a:txBody>
                    <a:bodyPr/>
                    <a:lstStyle/>
                    <a:p>
                      <a:pPr lvl="0" algn="ctr">
                        <a:buNone/>
                      </a:pPr>
                      <a:r>
                        <a:rPr lang="fi-FI" sz="1400" noProof="0" dirty="0">
                          <a:solidFill>
                            <a:schemeClr val="bg1"/>
                          </a:solidFill>
                        </a:rPr>
                        <a:t>Päämäärä</a:t>
                      </a:r>
                    </a:p>
                  </a:txBody>
                  <a:tcPr anchor="ctr">
                    <a:solidFill>
                      <a:schemeClr val="tx1"/>
                    </a:solidFill>
                  </a:tcPr>
                </a:tc>
                <a:tc>
                  <a:txBody>
                    <a:bodyPr/>
                    <a:lstStyle/>
                    <a:p>
                      <a:pPr algn="ctr"/>
                      <a:r>
                        <a:rPr lang="fi-FI" sz="1400" noProof="0" dirty="0">
                          <a:solidFill>
                            <a:schemeClr val="bg1"/>
                          </a:solidFill>
                        </a:rPr>
                        <a:t>Nykytilanne</a:t>
                      </a:r>
                    </a:p>
                  </a:txBody>
                  <a:tcPr anchor="ctr">
                    <a:solidFill>
                      <a:schemeClr val="tx1"/>
                    </a:solidFill>
                  </a:tcPr>
                </a:tc>
                <a:tc>
                  <a:txBody>
                    <a:bodyPr/>
                    <a:lstStyle/>
                    <a:p>
                      <a:pPr lvl="0" algn="ctr">
                        <a:buNone/>
                      </a:pPr>
                      <a:r>
                        <a:rPr lang="fi-FI" sz="1400" b="1" i="0" u="none" strike="noStrike" noProof="0" dirty="0">
                          <a:solidFill>
                            <a:schemeClr val="bg1"/>
                          </a:solidFill>
                          <a:latin typeface="Aptos"/>
                        </a:rPr>
                        <a:t>Tavoiteltavat tulokset</a:t>
                      </a:r>
                      <a:endParaRPr lang="fi-FI" sz="1400" noProof="0" dirty="0">
                        <a:solidFill>
                          <a:schemeClr val="bg1"/>
                        </a:solidFill>
                      </a:endParaRPr>
                    </a:p>
                  </a:txBody>
                  <a:tcPr anchor="ctr">
                    <a:solidFill>
                      <a:schemeClr val="tx1"/>
                    </a:solidFill>
                  </a:tcPr>
                </a:tc>
                <a:tc>
                  <a:txBody>
                    <a:bodyPr/>
                    <a:lstStyle/>
                    <a:p>
                      <a:pPr algn="ctr"/>
                      <a:r>
                        <a:rPr lang="fi-FI" sz="1400" noProof="0" dirty="0">
                          <a:solidFill>
                            <a:schemeClr val="bg1"/>
                          </a:solidFill>
                        </a:rPr>
                        <a:t>Tavoiteltavat muutokset (tavoitetaso)</a:t>
                      </a:r>
                    </a:p>
                  </a:txBody>
                  <a:tcPr anchor="ctr">
                    <a:solidFill>
                      <a:schemeClr val="tx1"/>
                    </a:solidFill>
                  </a:tcPr>
                </a:tc>
                <a:tc>
                  <a:txBody>
                    <a:bodyPr/>
                    <a:lstStyle/>
                    <a:p>
                      <a:pPr lvl="0" algn="ctr">
                        <a:buNone/>
                      </a:pPr>
                      <a:r>
                        <a:rPr lang="fi-FI" sz="1400" noProof="0" dirty="0">
                          <a:solidFill>
                            <a:schemeClr val="bg1"/>
                          </a:solidFill>
                        </a:rPr>
                        <a:t>Resurssit /</a:t>
                      </a:r>
                      <a:br>
                        <a:rPr lang="fi-FI" sz="1400" noProof="0" dirty="0">
                          <a:solidFill>
                            <a:schemeClr val="bg1"/>
                          </a:solidFill>
                        </a:rPr>
                      </a:br>
                      <a:r>
                        <a:rPr lang="fi-FI" sz="1400" noProof="0" dirty="0">
                          <a:solidFill>
                            <a:schemeClr val="bg1"/>
                          </a:solidFill>
                        </a:rPr>
                        <a:t>panostukset</a:t>
                      </a:r>
                    </a:p>
                  </a:txBody>
                  <a:tcPr anchor="ctr">
                    <a:solidFill>
                      <a:schemeClr val="tx1"/>
                    </a:solidFill>
                  </a:tcPr>
                </a:tc>
                <a:tc>
                  <a:txBody>
                    <a:bodyPr/>
                    <a:lstStyle/>
                    <a:p>
                      <a:pPr algn="ctr"/>
                      <a:r>
                        <a:rPr lang="fi-FI" sz="1400" noProof="0" dirty="0">
                          <a:solidFill>
                            <a:schemeClr val="bg1"/>
                          </a:solidFill>
                        </a:rPr>
                        <a:t>Mittarit </a:t>
                      </a:r>
                      <a:br>
                        <a:rPr lang="fi-FI" sz="1400" noProof="0" dirty="0">
                          <a:solidFill>
                            <a:schemeClr val="bg1"/>
                          </a:solidFill>
                        </a:rPr>
                      </a:br>
                      <a:r>
                        <a:rPr lang="fi-FI" sz="1400" noProof="0" dirty="0">
                          <a:solidFill>
                            <a:schemeClr val="bg1"/>
                          </a:solidFill>
                        </a:rPr>
                        <a:t> (laadulliset/määrälliset)</a:t>
                      </a:r>
                    </a:p>
                  </a:txBody>
                  <a:tcPr anchor="ctr">
                    <a:solidFill>
                      <a:schemeClr val="tx1"/>
                    </a:solidFill>
                  </a:tcPr>
                </a:tc>
                <a:extLst>
                  <a:ext uri="{0D108BD9-81ED-4DB2-BD59-A6C34878D82A}">
                    <a16:rowId xmlns:a16="http://schemas.microsoft.com/office/drawing/2014/main" val="439768501"/>
                  </a:ext>
                </a:extLst>
              </a:tr>
              <a:tr h="556521">
                <a:tc>
                  <a:txBody>
                    <a:bodyPr/>
                    <a:lstStyle/>
                    <a:p>
                      <a:pPr lvl="0">
                        <a:buNone/>
                      </a:pPr>
                      <a:endParaRPr lang="fi-FI" noProof="0" dirty="0"/>
                    </a:p>
                  </a:txBody>
                  <a:tcPr>
                    <a:solidFill>
                      <a:schemeClr val="tx1">
                        <a:lumMod val="10000"/>
                        <a:lumOff val="90000"/>
                        <a:alpha val="50000"/>
                      </a:schemeClr>
                    </a:solidFill>
                  </a:tcPr>
                </a:tc>
                <a:tc>
                  <a:txBody>
                    <a:bodyPr/>
                    <a:lstStyle/>
                    <a:p>
                      <a:endParaRPr lang="fi-FI" noProof="0" dirty="0"/>
                    </a:p>
                  </a:txBody>
                  <a:tcPr>
                    <a:solidFill>
                      <a:schemeClr val="tx1">
                        <a:lumMod val="10000"/>
                        <a:lumOff val="90000"/>
                        <a:alpha val="50000"/>
                      </a:schemeClr>
                    </a:solidFill>
                  </a:tcPr>
                </a:tc>
                <a:tc>
                  <a:txBody>
                    <a:bodyPr/>
                    <a:lstStyle/>
                    <a:p>
                      <a:endParaRPr lang="fi-FI" noProof="0" dirty="0"/>
                    </a:p>
                  </a:txBody>
                  <a:tcPr>
                    <a:solidFill>
                      <a:schemeClr val="tx1">
                        <a:lumMod val="10000"/>
                        <a:lumOff val="90000"/>
                        <a:alpha val="50000"/>
                      </a:schemeClr>
                    </a:solidFill>
                  </a:tcPr>
                </a:tc>
                <a:tc>
                  <a:txBody>
                    <a:bodyPr/>
                    <a:lstStyle/>
                    <a:p>
                      <a:endParaRPr lang="fi-FI" noProof="0" dirty="0"/>
                    </a:p>
                  </a:txBody>
                  <a:tcPr>
                    <a:solidFill>
                      <a:schemeClr val="tx1">
                        <a:lumMod val="10000"/>
                        <a:lumOff val="90000"/>
                        <a:alpha val="50000"/>
                      </a:schemeClr>
                    </a:solidFill>
                  </a:tcPr>
                </a:tc>
                <a:tc>
                  <a:txBody>
                    <a:bodyPr/>
                    <a:lstStyle/>
                    <a:p>
                      <a:pPr lvl="0">
                        <a:buNone/>
                      </a:pPr>
                      <a:endParaRPr lang="fi-FI" noProof="0" dirty="0"/>
                    </a:p>
                  </a:txBody>
                  <a:tcPr>
                    <a:solidFill>
                      <a:schemeClr val="tx1">
                        <a:lumMod val="10000"/>
                        <a:lumOff val="90000"/>
                        <a:alpha val="50000"/>
                      </a:schemeClr>
                    </a:solidFill>
                  </a:tcPr>
                </a:tc>
                <a:tc>
                  <a:txBody>
                    <a:bodyPr/>
                    <a:lstStyle/>
                    <a:p>
                      <a:endParaRPr lang="fi-FI" noProof="0" dirty="0"/>
                    </a:p>
                  </a:txBody>
                  <a:tcPr>
                    <a:solidFill>
                      <a:schemeClr val="tx1">
                        <a:lumMod val="10000"/>
                        <a:lumOff val="90000"/>
                        <a:alpha val="50000"/>
                      </a:schemeClr>
                    </a:solidFill>
                  </a:tcPr>
                </a:tc>
                <a:extLst>
                  <a:ext uri="{0D108BD9-81ED-4DB2-BD59-A6C34878D82A}">
                    <a16:rowId xmlns:a16="http://schemas.microsoft.com/office/drawing/2014/main" val="2317146094"/>
                  </a:ext>
                </a:extLst>
              </a:tr>
              <a:tr h="556521">
                <a:tc>
                  <a:txBody>
                    <a:bodyPr/>
                    <a:lstStyle/>
                    <a:p>
                      <a:pPr lvl="0">
                        <a:buNone/>
                      </a:pPr>
                      <a:endParaRPr lang="fi-FI" noProof="0" dirty="0"/>
                    </a:p>
                  </a:txBody>
                  <a:tcPr>
                    <a:solidFill>
                      <a:schemeClr val="tx1">
                        <a:lumMod val="10000"/>
                        <a:lumOff val="90000"/>
                      </a:schemeClr>
                    </a:solidFill>
                  </a:tcPr>
                </a:tc>
                <a:tc>
                  <a:txBody>
                    <a:bodyPr/>
                    <a:lstStyle/>
                    <a:p>
                      <a:endParaRPr lang="fi-FI" noProof="0" dirty="0"/>
                    </a:p>
                  </a:txBody>
                  <a:tcPr>
                    <a:solidFill>
                      <a:schemeClr val="tx1">
                        <a:lumMod val="10000"/>
                        <a:lumOff val="90000"/>
                      </a:schemeClr>
                    </a:solidFill>
                  </a:tcPr>
                </a:tc>
                <a:tc>
                  <a:txBody>
                    <a:bodyPr/>
                    <a:lstStyle/>
                    <a:p>
                      <a:endParaRPr lang="fi-FI" noProof="0" dirty="0"/>
                    </a:p>
                  </a:txBody>
                  <a:tcPr>
                    <a:solidFill>
                      <a:schemeClr val="tx1">
                        <a:lumMod val="10000"/>
                        <a:lumOff val="90000"/>
                      </a:schemeClr>
                    </a:solidFill>
                  </a:tcPr>
                </a:tc>
                <a:tc>
                  <a:txBody>
                    <a:bodyPr/>
                    <a:lstStyle/>
                    <a:p>
                      <a:endParaRPr lang="fi-FI" noProof="0" dirty="0"/>
                    </a:p>
                  </a:txBody>
                  <a:tcPr>
                    <a:solidFill>
                      <a:schemeClr val="tx1">
                        <a:lumMod val="10000"/>
                        <a:lumOff val="90000"/>
                      </a:schemeClr>
                    </a:solidFill>
                  </a:tcPr>
                </a:tc>
                <a:tc>
                  <a:txBody>
                    <a:bodyPr/>
                    <a:lstStyle/>
                    <a:p>
                      <a:pPr lvl="0">
                        <a:buNone/>
                      </a:pPr>
                      <a:endParaRPr lang="fi-FI" noProof="0" dirty="0"/>
                    </a:p>
                  </a:txBody>
                  <a:tcPr>
                    <a:solidFill>
                      <a:schemeClr val="tx1">
                        <a:lumMod val="10000"/>
                        <a:lumOff val="90000"/>
                      </a:schemeClr>
                    </a:solidFill>
                  </a:tcPr>
                </a:tc>
                <a:tc>
                  <a:txBody>
                    <a:bodyPr/>
                    <a:lstStyle/>
                    <a:p>
                      <a:endParaRPr lang="fi-FI" noProof="0" dirty="0"/>
                    </a:p>
                  </a:txBody>
                  <a:tcPr>
                    <a:solidFill>
                      <a:schemeClr val="tx1">
                        <a:lumMod val="10000"/>
                        <a:lumOff val="90000"/>
                      </a:schemeClr>
                    </a:solidFill>
                  </a:tcPr>
                </a:tc>
                <a:extLst>
                  <a:ext uri="{0D108BD9-81ED-4DB2-BD59-A6C34878D82A}">
                    <a16:rowId xmlns:a16="http://schemas.microsoft.com/office/drawing/2014/main" val="2989039868"/>
                  </a:ext>
                </a:extLst>
              </a:tr>
              <a:tr h="556521">
                <a:tc>
                  <a:txBody>
                    <a:bodyPr/>
                    <a:lstStyle/>
                    <a:p>
                      <a:pPr lvl="0">
                        <a:buNone/>
                      </a:pPr>
                      <a:endParaRPr lang="fi-FI" noProof="0" dirty="0"/>
                    </a:p>
                  </a:txBody>
                  <a:tcPr>
                    <a:solidFill>
                      <a:schemeClr val="tx1">
                        <a:lumMod val="10000"/>
                        <a:lumOff val="90000"/>
                        <a:alpha val="50000"/>
                      </a:schemeClr>
                    </a:solidFill>
                  </a:tcPr>
                </a:tc>
                <a:tc>
                  <a:txBody>
                    <a:bodyPr/>
                    <a:lstStyle/>
                    <a:p>
                      <a:endParaRPr lang="fi-FI" noProof="0" dirty="0"/>
                    </a:p>
                  </a:txBody>
                  <a:tcPr>
                    <a:solidFill>
                      <a:schemeClr val="tx1">
                        <a:lumMod val="10000"/>
                        <a:lumOff val="90000"/>
                        <a:alpha val="50000"/>
                      </a:schemeClr>
                    </a:solidFill>
                  </a:tcPr>
                </a:tc>
                <a:tc>
                  <a:txBody>
                    <a:bodyPr/>
                    <a:lstStyle/>
                    <a:p>
                      <a:endParaRPr lang="fi-FI" noProof="0" dirty="0"/>
                    </a:p>
                  </a:txBody>
                  <a:tcPr>
                    <a:solidFill>
                      <a:schemeClr val="tx1">
                        <a:lumMod val="10000"/>
                        <a:lumOff val="90000"/>
                        <a:alpha val="50000"/>
                      </a:schemeClr>
                    </a:solidFill>
                  </a:tcPr>
                </a:tc>
                <a:tc>
                  <a:txBody>
                    <a:bodyPr/>
                    <a:lstStyle/>
                    <a:p>
                      <a:endParaRPr lang="fi-FI" noProof="0" dirty="0"/>
                    </a:p>
                  </a:txBody>
                  <a:tcPr>
                    <a:solidFill>
                      <a:schemeClr val="tx1">
                        <a:lumMod val="10000"/>
                        <a:lumOff val="90000"/>
                        <a:alpha val="50000"/>
                      </a:schemeClr>
                    </a:solidFill>
                  </a:tcPr>
                </a:tc>
                <a:tc>
                  <a:txBody>
                    <a:bodyPr/>
                    <a:lstStyle/>
                    <a:p>
                      <a:pPr lvl="0">
                        <a:buNone/>
                      </a:pPr>
                      <a:endParaRPr lang="fi-FI" noProof="0" dirty="0"/>
                    </a:p>
                  </a:txBody>
                  <a:tcPr>
                    <a:solidFill>
                      <a:schemeClr val="tx1">
                        <a:lumMod val="10000"/>
                        <a:lumOff val="90000"/>
                        <a:alpha val="50000"/>
                      </a:schemeClr>
                    </a:solidFill>
                  </a:tcPr>
                </a:tc>
                <a:tc>
                  <a:txBody>
                    <a:bodyPr/>
                    <a:lstStyle/>
                    <a:p>
                      <a:endParaRPr lang="fi-FI" noProof="0" dirty="0"/>
                    </a:p>
                  </a:txBody>
                  <a:tcPr>
                    <a:solidFill>
                      <a:schemeClr val="tx1">
                        <a:lumMod val="10000"/>
                        <a:lumOff val="90000"/>
                        <a:alpha val="50000"/>
                      </a:schemeClr>
                    </a:solidFill>
                  </a:tcPr>
                </a:tc>
                <a:extLst>
                  <a:ext uri="{0D108BD9-81ED-4DB2-BD59-A6C34878D82A}">
                    <a16:rowId xmlns:a16="http://schemas.microsoft.com/office/drawing/2014/main" val="1945195646"/>
                  </a:ext>
                </a:extLst>
              </a:tr>
              <a:tr h="556521">
                <a:tc>
                  <a:txBody>
                    <a:bodyPr/>
                    <a:lstStyle/>
                    <a:p>
                      <a:pPr lvl="0">
                        <a:buNone/>
                      </a:pPr>
                      <a:endParaRPr lang="fi-FI" noProof="0" dirty="0"/>
                    </a:p>
                  </a:txBody>
                  <a:tcPr>
                    <a:solidFill>
                      <a:schemeClr val="tx1">
                        <a:lumMod val="10000"/>
                        <a:lumOff val="90000"/>
                      </a:schemeClr>
                    </a:solidFill>
                  </a:tcPr>
                </a:tc>
                <a:tc>
                  <a:txBody>
                    <a:bodyPr/>
                    <a:lstStyle/>
                    <a:p>
                      <a:pPr lvl="0">
                        <a:buNone/>
                      </a:pPr>
                      <a:endParaRPr lang="fi-FI" noProof="0" dirty="0"/>
                    </a:p>
                  </a:txBody>
                  <a:tcPr>
                    <a:solidFill>
                      <a:schemeClr val="tx1">
                        <a:lumMod val="10000"/>
                        <a:lumOff val="90000"/>
                      </a:schemeClr>
                    </a:solidFill>
                  </a:tcPr>
                </a:tc>
                <a:tc>
                  <a:txBody>
                    <a:bodyPr/>
                    <a:lstStyle/>
                    <a:p>
                      <a:pPr lvl="0">
                        <a:buNone/>
                      </a:pPr>
                      <a:endParaRPr lang="fi-FI" noProof="0" dirty="0"/>
                    </a:p>
                  </a:txBody>
                  <a:tcPr>
                    <a:solidFill>
                      <a:schemeClr val="tx1">
                        <a:lumMod val="10000"/>
                        <a:lumOff val="90000"/>
                      </a:schemeClr>
                    </a:solidFill>
                  </a:tcPr>
                </a:tc>
                <a:tc>
                  <a:txBody>
                    <a:bodyPr/>
                    <a:lstStyle/>
                    <a:p>
                      <a:pPr lvl="0">
                        <a:buNone/>
                      </a:pPr>
                      <a:endParaRPr lang="fi-FI" noProof="0" dirty="0"/>
                    </a:p>
                  </a:txBody>
                  <a:tcPr>
                    <a:solidFill>
                      <a:schemeClr val="tx1">
                        <a:lumMod val="10000"/>
                        <a:lumOff val="90000"/>
                      </a:schemeClr>
                    </a:solidFill>
                  </a:tcPr>
                </a:tc>
                <a:tc>
                  <a:txBody>
                    <a:bodyPr/>
                    <a:lstStyle/>
                    <a:p>
                      <a:pPr lvl="0">
                        <a:buNone/>
                      </a:pPr>
                      <a:endParaRPr lang="fi-FI" noProof="0" dirty="0"/>
                    </a:p>
                  </a:txBody>
                  <a:tcPr>
                    <a:solidFill>
                      <a:schemeClr val="tx1">
                        <a:lumMod val="10000"/>
                        <a:lumOff val="90000"/>
                      </a:schemeClr>
                    </a:solidFill>
                  </a:tcPr>
                </a:tc>
                <a:tc>
                  <a:txBody>
                    <a:bodyPr/>
                    <a:lstStyle/>
                    <a:p>
                      <a:pPr lvl="0">
                        <a:buNone/>
                      </a:pPr>
                      <a:endParaRPr lang="fi-FI" noProof="0" dirty="0"/>
                    </a:p>
                  </a:txBody>
                  <a:tcPr>
                    <a:solidFill>
                      <a:schemeClr val="tx1">
                        <a:lumMod val="10000"/>
                        <a:lumOff val="90000"/>
                      </a:schemeClr>
                    </a:solidFill>
                  </a:tcPr>
                </a:tc>
                <a:extLst>
                  <a:ext uri="{0D108BD9-81ED-4DB2-BD59-A6C34878D82A}">
                    <a16:rowId xmlns:a16="http://schemas.microsoft.com/office/drawing/2014/main" val="599140610"/>
                  </a:ext>
                </a:extLst>
              </a:tr>
              <a:tr h="556521">
                <a:tc>
                  <a:txBody>
                    <a:bodyPr/>
                    <a:lstStyle/>
                    <a:p>
                      <a:pPr lvl="0">
                        <a:buNone/>
                      </a:pPr>
                      <a:endParaRPr lang="fi-FI" noProof="0" dirty="0"/>
                    </a:p>
                  </a:txBody>
                  <a:tcPr>
                    <a:solidFill>
                      <a:schemeClr val="tx1">
                        <a:lumMod val="10000"/>
                        <a:lumOff val="90000"/>
                        <a:alpha val="50000"/>
                      </a:schemeClr>
                    </a:solidFill>
                  </a:tcPr>
                </a:tc>
                <a:tc>
                  <a:txBody>
                    <a:bodyPr/>
                    <a:lstStyle/>
                    <a:p>
                      <a:pPr lvl="0">
                        <a:buNone/>
                      </a:pPr>
                      <a:endParaRPr lang="fi-FI" noProof="0" dirty="0"/>
                    </a:p>
                  </a:txBody>
                  <a:tcPr>
                    <a:solidFill>
                      <a:schemeClr val="tx1">
                        <a:lumMod val="10000"/>
                        <a:lumOff val="90000"/>
                        <a:alpha val="50000"/>
                      </a:schemeClr>
                    </a:solidFill>
                  </a:tcPr>
                </a:tc>
                <a:tc>
                  <a:txBody>
                    <a:bodyPr/>
                    <a:lstStyle/>
                    <a:p>
                      <a:pPr lvl="0">
                        <a:buNone/>
                      </a:pPr>
                      <a:endParaRPr lang="fi-FI" noProof="0" dirty="0"/>
                    </a:p>
                  </a:txBody>
                  <a:tcPr>
                    <a:solidFill>
                      <a:schemeClr val="tx1">
                        <a:lumMod val="10000"/>
                        <a:lumOff val="90000"/>
                        <a:alpha val="50000"/>
                      </a:schemeClr>
                    </a:solidFill>
                  </a:tcPr>
                </a:tc>
                <a:tc>
                  <a:txBody>
                    <a:bodyPr/>
                    <a:lstStyle/>
                    <a:p>
                      <a:pPr lvl="0">
                        <a:buNone/>
                      </a:pPr>
                      <a:endParaRPr lang="fi-FI" noProof="0" dirty="0"/>
                    </a:p>
                  </a:txBody>
                  <a:tcPr>
                    <a:solidFill>
                      <a:schemeClr val="tx1">
                        <a:lumMod val="10000"/>
                        <a:lumOff val="90000"/>
                        <a:alpha val="50000"/>
                      </a:schemeClr>
                    </a:solidFill>
                  </a:tcPr>
                </a:tc>
                <a:tc>
                  <a:txBody>
                    <a:bodyPr/>
                    <a:lstStyle/>
                    <a:p>
                      <a:pPr lvl="0">
                        <a:buNone/>
                      </a:pPr>
                      <a:endParaRPr lang="fi-FI" noProof="0" dirty="0"/>
                    </a:p>
                  </a:txBody>
                  <a:tcPr>
                    <a:solidFill>
                      <a:schemeClr val="tx1">
                        <a:lumMod val="10000"/>
                        <a:lumOff val="90000"/>
                        <a:alpha val="50000"/>
                      </a:schemeClr>
                    </a:solidFill>
                  </a:tcPr>
                </a:tc>
                <a:tc>
                  <a:txBody>
                    <a:bodyPr/>
                    <a:lstStyle/>
                    <a:p>
                      <a:pPr lvl="0">
                        <a:buNone/>
                      </a:pPr>
                      <a:endParaRPr lang="fi-FI" noProof="0" dirty="0"/>
                    </a:p>
                  </a:txBody>
                  <a:tcPr>
                    <a:solidFill>
                      <a:schemeClr val="tx1">
                        <a:lumMod val="10000"/>
                        <a:lumOff val="90000"/>
                        <a:alpha val="50000"/>
                      </a:schemeClr>
                    </a:solidFill>
                  </a:tcPr>
                </a:tc>
                <a:extLst>
                  <a:ext uri="{0D108BD9-81ED-4DB2-BD59-A6C34878D82A}">
                    <a16:rowId xmlns:a16="http://schemas.microsoft.com/office/drawing/2014/main" val="3478017024"/>
                  </a:ext>
                </a:extLst>
              </a:tr>
              <a:tr h="556521">
                <a:tc>
                  <a:txBody>
                    <a:bodyPr/>
                    <a:lstStyle/>
                    <a:p>
                      <a:pPr lvl="0">
                        <a:buNone/>
                      </a:pPr>
                      <a:endParaRPr lang="fi-FI" noProof="0" dirty="0"/>
                    </a:p>
                  </a:txBody>
                  <a:tcPr>
                    <a:solidFill>
                      <a:schemeClr val="tx1">
                        <a:lumMod val="10000"/>
                        <a:lumOff val="90000"/>
                      </a:schemeClr>
                    </a:solidFill>
                  </a:tcPr>
                </a:tc>
                <a:tc>
                  <a:txBody>
                    <a:bodyPr/>
                    <a:lstStyle/>
                    <a:p>
                      <a:pPr lvl="0">
                        <a:buNone/>
                      </a:pPr>
                      <a:endParaRPr lang="fi-FI" noProof="0" dirty="0"/>
                    </a:p>
                  </a:txBody>
                  <a:tcPr>
                    <a:solidFill>
                      <a:schemeClr val="tx1">
                        <a:lumMod val="10000"/>
                        <a:lumOff val="90000"/>
                      </a:schemeClr>
                    </a:solidFill>
                  </a:tcPr>
                </a:tc>
                <a:tc>
                  <a:txBody>
                    <a:bodyPr/>
                    <a:lstStyle/>
                    <a:p>
                      <a:pPr lvl="0">
                        <a:buNone/>
                      </a:pPr>
                      <a:endParaRPr lang="fi-FI" noProof="0" dirty="0"/>
                    </a:p>
                  </a:txBody>
                  <a:tcPr>
                    <a:solidFill>
                      <a:schemeClr val="tx1">
                        <a:lumMod val="10000"/>
                        <a:lumOff val="90000"/>
                      </a:schemeClr>
                    </a:solidFill>
                  </a:tcPr>
                </a:tc>
                <a:tc>
                  <a:txBody>
                    <a:bodyPr/>
                    <a:lstStyle/>
                    <a:p>
                      <a:pPr lvl="0">
                        <a:buNone/>
                      </a:pPr>
                      <a:endParaRPr lang="fi-FI" noProof="0" dirty="0"/>
                    </a:p>
                  </a:txBody>
                  <a:tcPr>
                    <a:solidFill>
                      <a:schemeClr val="tx1">
                        <a:lumMod val="10000"/>
                        <a:lumOff val="90000"/>
                      </a:schemeClr>
                    </a:solidFill>
                  </a:tcPr>
                </a:tc>
                <a:tc>
                  <a:txBody>
                    <a:bodyPr/>
                    <a:lstStyle/>
                    <a:p>
                      <a:pPr lvl="0">
                        <a:buNone/>
                      </a:pPr>
                      <a:endParaRPr lang="fi-FI" noProof="0" dirty="0"/>
                    </a:p>
                  </a:txBody>
                  <a:tcPr>
                    <a:solidFill>
                      <a:schemeClr val="tx1">
                        <a:lumMod val="10000"/>
                        <a:lumOff val="90000"/>
                      </a:schemeClr>
                    </a:solidFill>
                  </a:tcPr>
                </a:tc>
                <a:tc>
                  <a:txBody>
                    <a:bodyPr/>
                    <a:lstStyle/>
                    <a:p>
                      <a:pPr lvl="0">
                        <a:buNone/>
                      </a:pPr>
                      <a:endParaRPr lang="fi-FI" noProof="0" dirty="0"/>
                    </a:p>
                  </a:txBody>
                  <a:tcPr>
                    <a:solidFill>
                      <a:schemeClr val="tx1">
                        <a:lumMod val="10000"/>
                        <a:lumOff val="90000"/>
                      </a:schemeClr>
                    </a:solidFill>
                  </a:tcPr>
                </a:tc>
                <a:extLst>
                  <a:ext uri="{0D108BD9-81ED-4DB2-BD59-A6C34878D82A}">
                    <a16:rowId xmlns:a16="http://schemas.microsoft.com/office/drawing/2014/main" val="2789252045"/>
                  </a:ext>
                </a:extLst>
              </a:tr>
            </a:tbl>
          </a:graphicData>
        </a:graphic>
      </p:graphicFrame>
      <p:sp>
        <p:nvSpPr>
          <p:cNvPr id="22" name="Tekstiruutu 21">
            <a:extLst>
              <a:ext uri="{FF2B5EF4-FFF2-40B4-BE49-F238E27FC236}">
                <a16:creationId xmlns:a16="http://schemas.microsoft.com/office/drawing/2014/main" id="{89BF919B-AC3F-1B61-3D61-145454E82D4A}"/>
              </a:ext>
            </a:extLst>
          </p:cNvPr>
          <p:cNvSpPr txBox="1"/>
          <p:nvPr/>
        </p:nvSpPr>
        <p:spPr>
          <a:xfrm>
            <a:off x="250581" y="6398895"/>
            <a:ext cx="1616504" cy="276999"/>
          </a:xfrm>
          <a:prstGeom prst="rect">
            <a:avLst/>
          </a:prstGeom>
          <a:noFill/>
        </p:spPr>
        <p:txBody>
          <a:bodyPr wrap="square">
            <a:spAutoFit/>
          </a:bodyPr>
          <a:lstStyle/>
          <a:p>
            <a:r>
              <a:rPr lang="fi-FI" sz="1200" b="1" i="0" dirty="0">
                <a:effectLst/>
                <a:latin typeface="+mj-lt"/>
              </a:rPr>
              <a:t>Lähde: MDI 2024</a:t>
            </a:r>
            <a:endParaRPr lang="fi-FI" sz="1200" b="1" dirty="0">
              <a:latin typeface="+mj-lt"/>
            </a:endParaRPr>
          </a:p>
        </p:txBody>
      </p:sp>
    </p:spTree>
    <p:extLst>
      <p:ext uri="{BB962C8B-B14F-4D97-AF65-F5344CB8AC3E}">
        <p14:creationId xmlns:p14="http://schemas.microsoft.com/office/powerpoint/2010/main" val="8442502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41BEB41-91F0-3B57-48F3-EDDF26C21F5B}"/>
              </a:ext>
            </a:extLst>
          </p:cNvPr>
          <p:cNvSpPr>
            <a:spLocks noGrp="1"/>
          </p:cNvSpPr>
          <p:nvPr>
            <p:ph type="title"/>
          </p:nvPr>
        </p:nvSpPr>
        <p:spPr>
          <a:xfrm>
            <a:off x="838200" y="365125"/>
            <a:ext cx="10515600" cy="1002484"/>
          </a:xfrm>
        </p:spPr>
        <p:txBody>
          <a:bodyPr>
            <a:normAutofit/>
          </a:bodyPr>
          <a:lstStyle/>
          <a:p>
            <a:r>
              <a:rPr lang="fi-FI" sz="2800" noProof="0" dirty="0"/>
              <a:t>Sisällysluettelo </a:t>
            </a:r>
          </a:p>
        </p:txBody>
      </p:sp>
      <p:sp>
        <p:nvSpPr>
          <p:cNvPr id="3" name="Sisällön paikkamerkki 2">
            <a:extLst>
              <a:ext uri="{FF2B5EF4-FFF2-40B4-BE49-F238E27FC236}">
                <a16:creationId xmlns:a16="http://schemas.microsoft.com/office/drawing/2014/main" id="{8D65FBC0-5470-2BCC-7331-3A3771AFC567}"/>
              </a:ext>
            </a:extLst>
          </p:cNvPr>
          <p:cNvSpPr>
            <a:spLocks noGrp="1"/>
          </p:cNvSpPr>
          <p:nvPr>
            <p:ph idx="1"/>
          </p:nvPr>
        </p:nvSpPr>
        <p:spPr>
          <a:xfrm>
            <a:off x="838200" y="1425484"/>
            <a:ext cx="10515600" cy="4894293"/>
          </a:xfrm>
        </p:spPr>
        <p:txBody>
          <a:bodyPr vert="horz" lIns="91440" tIns="45720" rIns="91440" bIns="45720" rtlCol="0" anchor="t">
            <a:noAutofit/>
          </a:bodyPr>
          <a:lstStyle/>
          <a:p>
            <a:pPr marL="0" indent="0">
              <a:spcAft>
                <a:spcPts val="300"/>
              </a:spcAft>
              <a:buClr>
                <a:schemeClr val="bg1"/>
              </a:buClr>
              <a:buNone/>
            </a:pPr>
            <a:r>
              <a:rPr lang="fi-FI" b="1" noProof="0" dirty="0"/>
              <a:t>1  Fasilitaattorin ohjeet</a:t>
            </a:r>
            <a:r>
              <a:rPr lang="fi-FI" noProof="0" dirty="0"/>
              <a:t> kuntastrategiatyöpajan laatimiseen</a:t>
            </a:r>
          </a:p>
          <a:p>
            <a:pPr marL="936000" lvl="1" indent="-396000">
              <a:lnSpc>
                <a:spcPct val="85000"/>
              </a:lnSpc>
              <a:spcBef>
                <a:spcPts val="300"/>
              </a:spcBef>
            </a:pPr>
            <a:r>
              <a:rPr lang="fi-FI" sz="1600" noProof="0" dirty="0"/>
              <a:t>Fasilitaattorin ohjeet </a:t>
            </a:r>
            <a:r>
              <a:rPr lang="fi-FI" sz="1600" b="1" noProof="0" dirty="0"/>
              <a:t>ennen</a:t>
            </a:r>
            <a:r>
              <a:rPr lang="fi-FI" sz="1600" noProof="0" dirty="0"/>
              <a:t> työpajaa, työpajan </a:t>
            </a:r>
            <a:r>
              <a:rPr lang="fi-FI" sz="1600" b="1" noProof="0" dirty="0"/>
              <a:t>aikana</a:t>
            </a:r>
            <a:r>
              <a:rPr lang="fi-FI" sz="1600" noProof="0" dirty="0"/>
              <a:t> ja työpajan </a:t>
            </a:r>
            <a:r>
              <a:rPr lang="fi-FI" sz="1600" b="1" noProof="0" dirty="0"/>
              <a:t>jälkeen</a:t>
            </a:r>
          </a:p>
          <a:p>
            <a:pPr marL="936000" lvl="1" indent="-396000">
              <a:lnSpc>
                <a:spcPct val="85000"/>
              </a:lnSpc>
              <a:spcBef>
                <a:spcPts val="300"/>
              </a:spcBef>
            </a:pPr>
            <a:r>
              <a:rPr lang="fi-FI" sz="1600" noProof="0" dirty="0"/>
              <a:t>Kuntastrategia-työpajan ohjelmarunko</a:t>
            </a:r>
          </a:p>
          <a:p>
            <a:pPr marL="936000" lvl="1" indent="-396000">
              <a:lnSpc>
                <a:spcPct val="85000"/>
              </a:lnSpc>
              <a:spcBef>
                <a:spcPts val="300"/>
              </a:spcBef>
            </a:pPr>
            <a:r>
              <a:rPr lang="fi-FI" sz="1600" noProof="0" dirty="0"/>
              <a:t>Ryhmätyöskentelyosuuksien tavoitteet ja tehtävänannot</a:t>
            </a:r>
          </a:p>
          <a:p>
            <a:pPr marL="0" indent="0">
              <a:spcAft>
                <a:spcPts val="300"/>
              </a:spcAft>
              <a:buClr>
                <a:schemeClr val="bg1"/>
              </a:buClr>
              <a:buNone/>
            </a:pPr>
            <a:r>
              <a:rPr lang="fi-FI" b="1" noProof="0" dirty="0">
                <a:solidFill>
                  <a:schemeClr val="accent2"/>
                </a:solidFill>
              </a:rPr>
              <a:t>2</a:t>
            </a:r>
            <a:r>
              <a:rPr lang="fi-FI" b="1" noProof="0" dirty="0"/>
              <a:t>  </a:t>
            </a:r>
            <a:r>
              <a:rPr lang="fi-FI" b="1" noProof="0" dirty="0">
                <a:solidFill>
                  <a:schemeClr val="accent2"/>
                </a:solidFill>
              </a:rPr>
              <a:t>Infot ja perehdytysmateriaali</a:t>
            </a:r>
          </a:p>
          <a:p>
            <a:pPr marL="936000" lvl="1" indent="-396000">
              <a:lnSpc>
                <a:spcPct val="85000"/>
              </a:lnSpc>
              <a:spcBef>
                <a:spcPts val="300"/>
              </a:spcBef>
            </a:pPr>
            <a:r>
              <a:rPr lang="fi-FI" sz="1600" noProof="0" dirty="0"/>
              <a:t>Kunnan tehtävät kuntalain mukaan</a:t>
            </a:r>
          </a:p>
          <a:p>
            <a:pPr marL="936000" lvl="1" indent="-396000">
              <a:lnSpc>
                <a:spcPct val="85000"/>
              </a:lnSpc>
              <a:spcBef>
                <a:spcPts val="300"/>
              </a:spcBef>
            </a:pPr>
            <a:r>
              <a:rPr lang="fi-FI" sz="1600" noProof="0" dirty="0"/>
              <a:t>Millaista kuntastrategiaa kunta on tekemässä?</a:t>
            </a:r>
          </a:p>
          <a:p>
            <a:pPr marL="936000" lvl="1" indent="-396000">
              <a:lnSpc>
                <a:spcPct val="85000"/>
              </a:lnSpc>
              <a:spcBef>
                <a:spcPts val="300"/>
              </a:spcBef>
            </a:pPr>
            <a:r>
              <a:rPr lang="fi-FI" sz="1600" noProof="0" dirty="0"/>
              <a:t>Vaikuttava kuntastrategia</a:t>
            </a:r>
          </a:p>
          <a:p>
            <a:pPr marL="936000" lvl="1" indent="-396000">
              <a:lnSpc>
                <a:spcPct val="85000"/>
              </a:lnSpc>
              <a:spcBef>
                <a:spcPts val="300"/>
              </a:spcBef>
            </a:pPr>
            <a:r>
              <a:rPr lang="fi-FI" sz="1600" noProof="0" dirty="0"/>
              <a:t>Kuntastrategian laatimisen kokonaisprosessi</a:t>
            </a:r>
          </a:p>
          <a:p>
            <a:pPr marL="936000" lvl="1" indent="-396000">
              <a:lnSpc>
                <a:spcPct val="85000"/>
              </a:lnSpc>
              <a:spcBef>
                <a:spcPts val="300"/>
              </a:spcBef>
            </a:pPr>
            <a:r>
              <a:rPr lang="fi-FI" sz="1600" noProof="0" dirty="0"/>
              <a:t>Esimerkki kuntastrategian laatimisprosessista</a:t>
            </a:r>
          </a:p>
          <a:p>
            <a:pPr marL="936000" lvl="1" indent="-396000">
              <a:lnSpc>
                <a:spcPct val="85000"/>
              </a:lnSpc>
              <a:spcBef>
                <a:spcPts val="300"/>
              </a:spcBef>
            </a:pPr>
            <a:r>
              <a:rPr lang="fi-FI" sz="1600" noProof="0" dirty="0"/>
              <a:t>Teemat päämäärinä strategialle, tavoitteet kertomassa tahtotilasta</a:t>
            </a:r>
          </a:p>
          <a:p>
            <a:pPr marL="936000" lvl="1" indent="-396000">
              <a:lnSpc>
                <a:spcPct val="85000"/>
              </a:lnSpc>
              <a:spcBef>
                <a:spcPts val="300"/>
              </a:spcBef>
            </a:pPr>
            <a:r>
              <a:rPr lang="fi-FI" sz="1600" noProof="0" dirty="0"/>
              <a:t>Mittarit ovat välineitä, joilla seurataan ja arvioidaan kunnan strategian tavoitteiden saavuttamista</a:t>
            </a:r>
          </a:p>
          <a:p>
            <a:pPr marL="936000" lvl="1" indent="-396000">
              <a:lnSpc>
                <a:spcPct val="85000"/>
              </a:lnSpc>
              <a:spcBef>
                <a:spcPts val="300"/>
              </a:spcBef>
            </a:pPr>
            <a:r>
              <a:rPr lang="fi-FI" sz="1600" noProof="0" dirty="0"/>
              <a:t>Mittareiden luominen</a:t>
            </a:r>
          </a:p>
          <a:p>
            <a:pPr marL="936000" lvl="1" indent="-396000">
              <a:lnSpc>
                <a:spcPct val="85000"/>
              </a:lnSpc>
              <a:spcBef>
                <a:spcPts val="300"/>
              </a:spcBef>
            </a:pPr>
            <a:r>
              <a:rPr lang="fi-FI" sz="1600" noProof="0" dirty="0"/>
              <a:t>Kuntastrategian mittaamisen perimmäinen kysymys — mihin pyritään vaikuttamaan ja miten?</a:t>
            </a:r>
            <a:endParaRPr lang="fi-FI" sz="2800" noProof="0" dirty="0"/>
          </a:p>
          <a:p>
            <a:pPr marL="0" indent="0">
              <a:spcAft>
                <a:spcPts val="300"/>
              </a:spcAft>
              <a:buClr>
                <a:schemeClr val="bg1"/>
              </a:buClr>
              <a:buNone/>
            </a:pPr>
            <a:r>
              <a:rPr lang="fi-FI" b="1" noProof="0" dirty="0"/>
              <a:t>3  Työpajapohjat</a:t>
            </a:r>
          </a:p>
          <a:p>
            <a:pPr marL="936000" lvl="1" indent="-396000">
              <a:lnSpc>
                <a:spcPct val="85000"/>
              </a:lnSpc>
              <a:spcBef>
                <a:spcPts val="300"/>
              </a:spcBef>
            </a:pPr>
            <a:r>
              <a:rPr lang="fi-FI" sz="1600" noProof="0" dirty="0"/>
              <a:t>Tehtävänannot, työpajan juoksutus ja ohjelmarungot</a:t>
            </a:r>
          </a:p>
        </p:txBody>
      </p:sp>
      <p:pic>
        <p:nvPicPr>
          <p:cNvPr id="23" name="Kuva 22">
            <a:extLst>
              <a:ext uri="{FF2B5EF4-FFF2-40B4-BE49-F238E27FC236}">
                <a16:creationId xmlns:a16="http://schemas.microsoft.com/office/drawing/2014/main" id="{687BE6AD-8C56-1A7C-422D-447B47B01B29}"/>
              </a:ext>
              <a:ext uri="{C183D7F6-B498-43B3-948B-1728B52AA6E4}">
                <adec:decorative xmlns:adec="http://schemas.microsoft.com/office/drawing/2017/decorative" val="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305852" y="1469714"/>
            <a:ext cx="358193" cy="358192"/>
          </a:xfrm>
          <a:prstGeom prst="rect">
            <a:avLst/>
          </a:prstGeom>
        </p:spPr>
      </p:pic>
      <p:pic>
        <p:nvPicPr>
          <p:cNvPr id="24" name="Kuva 23">
            <a:extLst>
              <a:ext uri="{FF2B5EF4-FFF2-40B4-BE49-F238E27FC236}">
                <a16:creationId xmlns:a16="http://schemas.microsoft.com/office/drawing/2014/main" id="{640D13C8-188E-185C-30BA-7DE7257E4034}"/>
              </a:ext>
              <a:ext uri="{C183D7F6-B498-43B3-948B-1728B52AA6E4}">
                <adec:decorative xmlns:adec="http://schemas.microsoft.com/office/drawing/2017/decorative" val="1"/>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310729" y="2726369"/>
            <a:ext cx="358193" cy="358192"/>
          </a:xfrm>
          <a:prstGeom prst="rect">
            <a:avLst/>
          </a:prstGeom>
        </p:spPr>
      </p:pic>
      <p:pic>
        <p:nvPicPr>
          <p:cNvPr id="25" name="Kuva 24">
            <a:extLst>
              <a:ext uri="{FF2B5EF4-FFF2-40B4-BE49-F238E27FC236}">
                <a16:creationId xmlns:a16="http://schemas.microsoft.com/office/drawing/2014/main" id="{1EEAAA10-009B-FB42-6E0C-76A0C0E8FEEE}"/>
              </a:ext>
              <a:ext uri="{C183D7F6-B498-43B3-948B-1728B52AA6E4}">
                <adec:decorative xmlns:adec="http://schemas.microsoft.com/office/drawing/2017/decorative" val="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307524" y="5483919"/>
            <a:ext cx="358193" cy="358192"/>
          </a:xfrm>
          <a:prstGeom prst="rect">
            <a:avLst/>
          </a:prstGeom>
        </p:spPr>
      </p:pic>
    </p:spTree>
    <p:extLst>
      <p:ext uri="{BB962C8B-B14F-4D97-AF65-F5344CB8AC3E}">
        <p14:creationId xmlns:p14="http://schemas.microsoft.com/office/powerpoint/2010/main" val="195653717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C1579AD-96DE-F348-2232-2C8246AB82A7}"/>
              </a:ext>
            </a:extLst>
          </p:cNvPr>
          <p:cNvSpPr>
            <a:spLocks noGrp="1"/>
          </p:cNvSpPr>
          <p:nvPr>
            <p:ph type="title"/>
          </p:nvPr>
        </p:nvSpPr>
        <p:spPr/>
        <p:txBody>
          <a:bodyPr>
            <a:normAutofit/>
          </a:bodyPr>
          <a:lstStyle/>
          <a:p>
            <a:r>
              <a:rPr lang="fi-FI" sz="3600" b="0" noProof="0" dirty="0"/>
              <a:t>Taulukkopohja</a:t>
            </a:r>
            <a:r>
              <a:rPr lang="fi-FI" sz="3600" noProof="0" dirty="0"/>
              <a:t> Työpajan</a:t>
            </a:r>
            <a:r>
              <a:rPr lang="fi-FI" sz="3600" baseline="0" noProof="0" dirty="0"/>
              <a:t> juoksutus</a:t>
            </a:r>
            <a:endParaRPr lang="fi-FI" sz="3600" noProof="0" dirty="0"/>
          </a:p>
        </p:txBody>
      </p:sp>
      <p:graphicFrame>
        <p:nvGraphicFramePr>
          <p:cNvPr id="4" name="Taulukko 3" descr="Taulukkopohja työpajan juoksutuksen kirjaamiseksi aikataulutuksen, sisältöesimerkkien, osion tavoitteiden tai pääkysymysten, diojen, materiaalien tai menetelmien ja vastuiden kirjaamiseksi.">
            <a:extLst>
              <a:ext uri="{FF2B5EF4-FFF2-40B4-BE49-F238E27FC236}">
                <a16:creationId xmlns:a16="http://schemas.microsoft.com/office/drawing/2014/main" id="{030FB0D0-E37C-D0AE-63FC-C9D2DCE63874}"/>
              </a:ext>
            </a:extLst>
          </p:cNvPr>
          <p:cNvGraphicFramePr>
            <a:graphicFrameLocks noGrp="1"/>
          </p:cNvGraphicFramePr>
          <p:nvPr>
            <p:extLst>
              <p:ext uri="{D42A27DB-BD31-4B8C-83A1-F6EECF244321}">
                <p14:modId xmlns:p14="http://schemas.microsoft.com/office/powerpoint/2010/main" val="1621265316"/>
              </p:ext>
            </p:extLst>
          </p:nvPr>
        </p:nvGraphicFramePr>
        <p:xfrm>
          <a:off x="427205" y="1533493"/>
          <a:ext cx="11337590" cy="4740783"/>
        </p:xfrm>
        <a:graphic>
          <a:graphicData uri="http://schemas.openxmlformats.org/drawingml/2006/table">
            <a:tbl>
              <a:tblPr firstRow="1" bandRow="1">
                <a:tableStyleId>{5C22544A-7EE6-4342-B048-85BDC9FD1C3A}</a:tableStyleId>
              </a:tblPr>
              <a:tblGrid>
                <a:gridCol w="1018885">
                  <a:extLst>
                    <a:ext uri="{9D8B030D-6E8A-4147-A177-3AD203B41FA5}">
                      <a16:colId xmlns:a16="http://schemas.microsoft.com/office/drawing/2014/main" val="3882342877"/>
                    </a:ext>
                  </a:extLst>
                </a:gridCol>
                <a:gridCol w="2622990">
                  <a:extLst>
                    <a:ext uri="{9D8B030D-6E8A-4147-A177-3AD203B41FA5}">
                      <a16:colId xmlns:a16="http://schemas.microsoft.com/office/drawing/2014/main" val="2949793639"/>
                    </a:ext>
                  </a:extLst>
                </a:gridCol>
                <a:gridCol w="3404041">
                  <a:extLst>
                    <a:ext uri="{9D8B030D-6E8A-4147-A177-3AD203B41FA5}">
                      <a16:colId xmlns:a16="http://schemas.microsoft.com/office/drawing/2014/main" val="2179455119"/>
                    </a:ext>
                  </a:extLst>
                </a:gridCol>
                <a:gridCol w="3094414">
                  <a:extLst>
                    <a:ext uri="{9D8B030D-6E8A-4147-A177-3AD203B41FA5}">
                      <a16:colId xmlns:a16="http://schemas.microsoft.com/office/drawing/2014/main" val="3947521093"/>
                    </a:ext>
                  </a:extLst>
                </a:gridCol>
                <a:gridCol w="1197260">
                  <a:extLst>
                    <a:ext uri="{9D8B030D-6E8A-4147-A177-3AD203B41FA5}">
                      <a16:colId xmlns:a16="http://schemas.microsoft.com/office/drawing/2014/main" val="470540187"/>
                    </a:ext>
                  </a:extLst>
                </a:gridCol>
              </a:tblGrid>
              <a:tr h="377032">
                <a:tc>
                  <a:txBody>
                    <a:bodyPr/>
                    <a:lstStyle/>
                    <a:p>
                      <a:pPr algn="ctr"/>
                      <a:r>
                        <a:rPr lang="fi-FI" sz="1000" dirty="0">
                          <a:solidFill>
                            <a:schemeClr val="bg1"/>
                          </a:solidFill>
                        </a:rPr>
                        <a:t>Aikataulu</a:t>
                      </a:r>
                      <a:endParaRPr lang="fi-FI" sz="800" dirty="0">
                        <a:solidFill>
                          <a:schemeClr val="bg1"/>
                        </a:solidFill>
                      </a:endParaRPr>
                    </a:p>
                  </a:txBody>
                  <a:tcPr anchor="ctr">
                    <a:solidFill>
                      <a:schemeClr val="tx1"/>
                    </a:solidFill>
                  </a:tcPr>
                </a:tc>
                <a:tc>
                  <a:txBody>
                    <a:bodyPr/>
                    <a:lstStyle/>
                    <a:p>
                      <a:pPr algn="ctr"/>
                      <a:r>
                        <a:rPr lang="fi-FI" sz="1000" dirty="0">
                          <a:solidFill>
                            <a:schemeClr val="bg1"/>
                          </a:solidFill>
                        </a:rPr>
                        <a:t>Sisältö (esimerkit)</a:t>
                      </a:r>
                    </a:p>
                  </a:txBody>
                  <a:tcPr anchor="ctr">
                    <a:solidFill>
                      <a:schemeClr val="tx1"/>
                    </a:solidFill>
                  </a:tcPr>
                </a:tc>
                <a:tc>
                  <a:txBody>
                    <a:bodyPr/>
                    <a:lstStyle/>
                    <a:p>
                      <a:pPr algn="ctr"/>
                      <a:r>
                        <a:rPr lang="fi-FI" sz="1000" dirty="0">
                          <a:solidFill>
                            <a:schemeClr val="bg1"/>
                          </a:solidFill>
                        </a:rPr>
                        <a:t>Osion tavoite/pääkysymys</a:t>
                      </a:r>
                    </a:p>
                  </a:txBody>
                  <a:tcPr anchor="ctr">
                    <a:solidFill>
                      <a:schemeClr val="tx1"/>
                    </a:solidFill>
                  </a:tcPr>
                </a:tc>
                <a:tc>
                  <a:txBody>
                    <a:bodyPr/>
                    <a:lstStyle/>
                    <a:p>
                      <a:pPr algn="ctr"/>
                      <a:r>
                        <a:rPr lang="fi-FI" sz="1000" dirty="0">
                          <a:solidFill>
                            <a:schemeClr val="bg1"/>
                          </a:solidFill>
                        </a:rPr>
                        <a:t>Dia/materiaalit/menetelmät</a:t>
                      </a:r>
                    </a:p>
                  </a:txBody>
                  <a:tcPr anchor="ctr">
                    <a:solidFill>
                      <a:schemeClr val="tx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i-FI" sz="1000" dirty="0">
                          <a:solidFill>
                            <a:schemeClr val="bg1"/>
                          </a:solidFill>
                        </a:rPr>
                        <a:t>Vastuu</a:t>
                      </a:r>
                    </a:p>
                  </a:txBody>
                  <a:tcPr anchor="ctr">
                    <a:solidFill>
                      <a:schemeClr val="tx1"/>
                    </a:solidFill>
                  </a:tcPr>
                </a:tc>
                <a:extLst>
                  <a:ext uri="{0D108BD9-81ED-4DB2-BD59-A6C34878D82A}">
                    <a16:rowId xmlns:a16="http://schemas.microsoft.com/office/drawing/2014/main" val="2826519737"/>
                  </a:ext>
                </a:extLst>
              </a:tr>
              <a:tr h="322758">
                <a:tc>
                  <a:txBody>
                    <a:bodyPr/>
                    <a:lstStyle/>
                    <a:p>
                      <a:endParaRPr lang="fi-FI" sz="1000" dirty="0"/>
                    </a:p>
                  </a:txBody>
                  <a:tcPr>
                    <a:solidFill>
                      <a:schemeClr val="tx1">
                        <a:lumMod val="10000"/>
                        <a:lumOff val="9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000" dirty="0"/>
                    </a:p>
                  </a:txBody>
                  <a:tcPr>
                    <a:solidFill>
                      <a:schemeClr val="tx1">
                        <a:lumMod val="10000"/>
                        <a:lumOff val="9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000" dirty="0"/>
                    </a:p>
                  </a:txBody>
                  <a:tcPr>
                    <a:solidFill>
                      <a:schemeClr val="tx1">
                        <a:lumMod val="10000"/>
                        <a:lumOff val="90000"/>
                      </a:schemeClr>
                    </a:solidFill>
                  </a:tcPr>
                </a:tc>
                <a:tc>
                  <a:txBody>
                    <a:bodyPr/>
                    <a:lstStyle/>
                    <a:p>
                      <a:endParaRPr lang="fi-FI" sz="1000" dirty="0"/>
                    </a:p>
                  </a:txBody>
                  <a:tcPr>
                    <a:solidFill>
                      <a:schemeClr val="tx1">
                        <a:lumMod val="10000"/>
                        <a:lumOff val="90000"/>
                      </a:schemeClr>
                    </a:solidFill>
                  </a:tcPr>
                </a:tc>
                <a:tc>
                  <a:txBody>
                    <a:bodyPr/>
                    <a:lstStyle/>
                    <a:p>
                      <a:endParaRPr lang="fi-FI" sz="1000" dirty="0"/>
                    </a:p>
                  </a:txBody>
                  <a:tcPr>
                    <a:solidFill>
                      <a:schemeClr val="tx1">
                        <a:lumMod val="10000"/>
                        <a:lumOff val="90000"/>
                      </a:schemeClr>
                    </a:solidFill>
                  </a:tcPr>
                </a:tc>
                <a:extLst>
                  <a:ext uri="{0D108BD9-81ED-4DB2-BD59-A6C34878D82A}">
                    <a16:rowId xmlns:a16="http://schemas.microsoft.com/office/drawing/2014/main" val="714728"/>
                  </a:ext>
                </a:extLst>
              </a:tr>
              <a:tr h="263167">
                <a:tc>
                  <a:txBody>
                    <a:bodyPr/>
                    <a:lstStyle/>
                    <a:p>
                      <a:endParaRPr lang="fi-FI" sz="1000" dirty="0"/>
                    </a:p>
                  </a:txBody>
                  <a:tcPr>
                    <a:solidFill>
                      <a:schemeClr val="tx1">
                        <a:lumMod val="10000"/>
                        <a:lumOff val="9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000" dirty="0">
                        <a:ea typeface="+mn-lt"/>
                        <a:cs typeface="+mn-lt"/>
                      </a:endParaRPr>
                    </a:p>
                  </a:txBody>
                  <a:tcPr>
                    <a:solidFill>
                      <a:schemeClr val="tx1">
                        <a:lumMod val="10000"/>
                        <a:lumOff val="9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000" dirty="0">
                        <a:ea typeface="+mn-lt"/>
                        <a:cs typeface="+mn-lt"/>
                      </a:endParaRPr>
                    </a:p>
                  </a:txBody>
                  <a:tcPr>
                    <a:solidFill>
                      <a:schemeClr val="tx1">
                        <a:lumMod val="10000"/>
                        <a:lumOff val="90000"/>
                      </a:schemeClr>
                    </a:solidFill>
                  </a:tcPr>
                </a:tc>
                <a:tc>
                  <a:txBody>
                    <a:bodyPr/>
                    <a:lstStyle/>
                    <a:p>
                      <a:pPr marL="0" indent="0">
                        <a:buFont typeface="Arial" panose="020B0604020202020204" pitchFamily="34" charset="0"/>
                        <a:buNone/>
                      </a:pPr>
                      <a:endParaRPr lang="fi-FI" sz="1000" dirty="0"/>
                    </a:p>
                  </a:txBody>
                  <a:tcPr>
                    <a:solidFill>
                      <a:schemeClr val="tx1">
                        <a:lumMod val="10000"/>
                        <a:lumOff val="90000"/>
                      </a:schemeClr>
                    </a:solidFill>
                  </a:tcPr>
                </a:tc>
                <a:tc>
                  <a:txBody>
                    <a:bodyPr/>
                    <a:lstStyle/>
                    <a:p>
                      <a:endParaRPr lang="fi-FI" sz="1000" dirty="0"/>
                    </a:p>
                  </a:txBody>
                  <a:tcPr>
                    <a:solidFill>
                      <a:schemeClr val="tx1">
                        <a:lumMod val="10000"/>
                        <a:lumOff val="90000"/>
                      </a:schemeClr>
                    </a:solidFill>
                  </a:tcPr>
                </a:tc>
                <a:extLst>
                  <a:ext uri="{0D108BD9-81ED-4DB2-BD59-A6C34878D82A}">
                    <a16:rowId xmlns:a16="http://schemas.microsoft.com/office/drawing/2014/main" val="3355437765"/>
                  </a:ext>
                </a:extLst>
              </a:tr>
              <a:tr h="279409">
                <a:tc>
                  <a:txBody>
                    <a:bodyPr/>
                    <a:lstStyle/>
                    <a:p>
                      <a:endParaRPr lang="fi-FI" sz="1000" dirty="0"/>
                    </a:p>
                  </a:txBody>
                  <a:tcPr>
                    <a:solidFill>
                      <a:schemeClr val="tx1">
                        <a:lumMod val="10000"/>
                        <a:lumOff val="9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000" dirty="0"/>
                    </a:p>
                  </a:txBody>
                  <a:tcPr>
                    <a:solidFill>
                      <a:schemeClr val="tx1">
                        <a:lumMod val="10000"/>
                        <a:lumOff val="9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000" dirty="0"/>
                    </a:p>
                  </a:txBody>
                  <a:tcPr>
                    <a:solidFill>
                      <a:schemeClr val="tx1">
                        <a:lumMod val="10000"/>
                        <a:lumOff val="90000"/>
                      </a:schemeClr>
                    </a:solidFill>
                  </a:tcPr>
                </a:tc>
                <a:tc>
                  <a:txBody>
                    <a:bodyPr/>
                    <a:lstStyle/>
                    <a:p>
                      <a:pPr marL="0" indent="0">
                        <a:buFont typeface="Arial" panose="020B0604020202020204" pitchFamily="34" charset="0"/>
                        <a:buNone/>
                      </a:pPr>
                      <a:endParaRPr lang="fi-FI" sz="1000" dirty="0"/>
                    </a:p>
                  </a:txBody>
                  <a:tcPr>
                    <a:solidFill>
                      <a:schemeClr val="tx1">
                        <a:lumMod val="10000"/>
                        <a:lumOff val="90000"/>
                      </a:schemeClr>
                    </a:solidFill>
                  </a:tcPr>
                </a:tc>
                <a:tc>
                  <a:txBody>
                    <a:bodyPr/>
                    <a:lstStyle/>
                    <a:p>
                      <a:endParaRPr lang="fi-FI" sz="1000" dirty="0"/>
                    </a:p>
                  </a:txBody>
                  <a:tcPr>
                    <a:solidFill>
                      <a:schemeClr val="tx1">
                        <a:lumMod val="10000"/>
                        <a:lumOff val="90000"/>
                      </a:schemeClr>
                    </a:solidFill>
                  </a:tcPr>
                </a:tc>
                <a:extLst>
                  <a:ext uri="{0D108BD9-81ED-4DB2-BD59-A6C34878D82A}">
                    <a16:rowId xmlns:a16="http://schemas.microsoft.com/office/drawing/2014/main" val="3714781888"/>
                  </a:ext>
                </a:extLst>
              </a:tr>
              <a:tr h="299310">
                <a:tc>
                  <a:txBody>
                    <a:bodyPr/>
                    <a:lstStyle/>
                    <a:p>
                      <a:endParaRPr lang="fi-FI" sz="1000" dirty="0"/>
                    </a:p>
                  </a:txBody>
                  <a:tcPr>
                    <a:solidFill>
                      <a:schemeClr val="tx1">
                        <a:lumMod val="10000"/>
                        <a:lumOff val="9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000" dirty="0"/>
                    </a:p>
                  </a:txBody>
                  <a:tcPr>
                    <a:solidFill>
                      <a:schemeClr val="tx1">
                        <a:lumMod val="10000"/>
                        <a:lumOff val="9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000" dirty="0"/>
                    </a:p>
                  </a:txBody>
                  <a:tcPr>
                    <a:solidFill>
                      <a:schemeClr val="tx1">
                        <a:lumMod val="10000"/>
                        <a:lumOff val="90000"/>
                      </a:schemeClr>
                    </a:solidFill>
                  </a:tcPr>
                </a:tc>
                <a:tc>
                  <a:txBody>
                    <a:bodyPr/>
                    <a:lstStyle/>
                    <a:p>
                      <a:endParaRPr lang="fi-FI" sz="1000" dirty="0"/>
                    </a:p>
                  </a:txBody>
                  <a:tcPr>
                    <a:solidFill>
                      <a:schemeClr val="tx1">
                        <a:lumMod val="10000"/>
                        <a:lumOff val="90000"/>
                      </a:schemeClr>
                    </a:solidFill>
                  </a:tcPr>
                </a:tc>
                <a:tc>
                  <a:txBody>
                    <a:bodyPr/>
                    <a:lstStyle/>
                    <a:p>
                      <a:endParaRPr lang="fi-FI" sz="1000" dirty="0"/>
                    </a:p>
                  </a:txBody>
                  <a:tcPr>
                    <a:solidFill>
                      <a:schemeClr val="tx1">
                        <a:lumMod val="10000"/>
                        <a:lumOff val="90000"/>
                      </a:schemeClr>
                    </a:solidFill>
                  </a:tcPr>
                </a:tc>
                <a:extLst>
                  <a:ext uri="{0D108BD9-81ED-4DB2-BD59-A6C34878D82A}">
                    <a16:rowId xmlns:a16="http://schemas.microsoft.com/office/drawing/2014/main" val="2294927960"/>
                  </a:ext>
                </a:extLst>
              </a:tr>
              <a:tr h="250143">
                <a:tc gridSpan="4">
                  <a:txBody>
                    <a:bodyPr/>
                    <a:lstStyle/>
                    <a:p>
                      <a:r>
                        <a:rPr lang="fi-FI" sz="1000" i="1" dirty="0">
                          <a:cs typeface="Segoe UI"/>
                        </a:rPr>
                        <a:t>Tauko</a:t>
                      </a:r>
                      <a:endParaRPr lang="fi-FI" sz="1000" i="1" dirty="0"/>
                    </a:p>
                  </a:txBody>
                  <a:tcPr>
                    <a:solidFill>
                      <a:schemeClr val="tx1">
                        <a:lumMod val="10000"/>
                        <a:lumOff val="90000"/>
                        <a:alpha val="50000"/>
                      </a:schemeClr>
                    </a:solidFill>
                  </a:tcPr>
                </a:tc>
                <a:tc hMerge="1">
                  <a:txBody>
                    <a:bodyPr/>
                    <a:lstStyle/>
                    <a:p>
                      <a:endParaRPr lang="fi-FI"/>
                    </a:p>
                  </a:txBody>
                  <a:tcPr/>
                </a:tc>
                <a:tc hMerge="1">
                  <a:txBody>
                    <a:bodyPr/>
                    <a:lstStyle/>
                    <a:p>
                      <a:endParaRPr lang="fi-FI"/>
                    </a:p>
                  </a:txBody>
                  <a:tcPr/>
                </a:tc>
                <a:tc hMerge="1">
                  <a:txBody>
                    <a:bodyPr/>
                    <a:lstStyle/>
                    <a:p>
                      <a:endParaRPr lang="fi-FI" sz="1000" i="1"/>
                    </a:p>
                  </a:txBody>
                  <a:tcPr>
                    <a:solidFill>
                      <a:schemeClr val="bg2">
                        <a:lumMod val="90000"/>
                      </a:schemeClr>
                    </a:solidFill>
                  </a:tcPr>
                </a:tc>
                <a:tc>
                  <a:txBody>
                    <a:bodyPr/>
                    <a:lstStyle/>
                    <a:p>
                      <a:endParaRPr lang="fi-FI" sz="1000" dirty="0"/>
                    </a:p>
                  </a:txBody>
                  <a:tcPr>
                    <a:solidFill>
                      <a:schemeClr val="tx1">
                        <a:lumMod val="10000"/>
                        <a:lumOff val="90000"/>
                        <a:alpha val="50000"/>
                      </a:schemeClr>
                    </a:solidFill>
                  </a:tcPr>
                </a:tc>
                <a:extLst>
                  <a:ext uri="{0D108BD9-81ED-4DB2-BD59-A6C34878D82A}">
                    <a16:rowId xmlns:a16="http://schemas.microsoft.com/office/drawing/2014/main" val="3005551933"/>
                  </a:ext>
                </a:extLst>
              </a:tr>
              <a:tr h="384866">
                <a:tc>
                  <a:txBody>
                    <a:bodyPr/>
                    <a:lstStyle/>
                    <a:p>
                      <a:endParaRPr lang="fi-FI" sz="1000" dirty="0"/>
                    </a:p>
                  </a:txBody>
                  <a:tcPr>
                    <a:solidFill>
                      <a:schemeClr val="tx1">
                        <a:lumMod val="10000"/>
                        <a:lumOff val="9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000" dirty="0"/>
                    </a:p>
                  </a:txBody>
                  <a:tcPr>
                    <a:solidFill>
                      <a:schemeClr val="tx1">
                        <a:lumMod val="10000"/>
                        <a:lumOff val="9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000" dirty="0"/>
                    </a:p>
                  </a:txBody>
                  <a:tcPr>
                    <a:solidFill>
                      <a:schemeClr val="tx1">
                        <a:lumMod val="10000"/>
                        <a:lumOff val="90000"/>
                      </a:schemeClr>
                    </a:solidFill>
                  </a:tcPr>
                </a:tc>
                <a:tc>
                  <a:txBody>
                    <a:bodyPr/>
                    <a:lstStyle/>
                    <a:p>
                      <a:endParaRPr lang="fi-FI" sz="1000" dirty="0"/>
                    </a:p>
                  </a:txBody>
                  <a:tcPr>
                    <a:solidFill>
                      <a:schemeClr val="tx1">
                        <a:lumMod val="10000"/>
                        <a:lumOff val="90000"/>
                      </a:schemeClr>
                    </a:solidFill>
                  </a:tcPr>
                </a:tc>
                <a:tc>
                  <a:txBody>
                    <a:bodyPr/>
                    <a:lstStyle/>
                    <a:p>
                      <a:endParaRPr lang="fi-FI" sz="1000" dirty="0"/>
                    </a:p>
                  </a:txBody>
                  <a:tcPr>
                    <a:solidFill>
                      <a:schemeClr val="tx1">
                        <a:lumMod val="10000"/>
                        <a:lumOff val="90000"/>
                      </a:schemeClr>
                    </a:solidFill>
                  </a:tcPr>
                </a:tc>
                <a:extLst>
                  <a:ext uri="{0D108BD9-81ED-4DB2-BD59-A6C34878D82A}">
                    <a16:rowId xmlns:a16="http://schemas.microsoft.com/office/drawing/2014/main" val="470590163"/>
                  </a:ext>
                </a:extLst>
              </a:tr>
              <a:tr h="278228">
                <a:tc>
                  <a:txBody>
                    <a:bodyPr/>
                    <a:lstStyle/>
                    <a:p>
                      <a:endParaRPr lang="fi-FI" sz="1000" dirty="0"/>
                    </a:p>
                  </a:txBody>
                  <a:tcPr>
                    <a:solidFill>
                      <a:schemeClr val="tx1">
                        <a:lumMod val="10000"/>
                        <a:lumOff val="9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000" dirty="0"/>
                    </a:p>
                  </a:txBody>
                  <a:tcPr>
                    <a:solidFill>
                      <a:schemeClr val="tx1">
                        <a:lumMod val="10000"/>
                        <a:lumOff val="9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000" dirty="0"/>
                    </a:p>
                  </a:txBody>
                  <a:tcPr>
                    <a:solidFill>
                      <a:schemeClr val="tx1">
                        <a:lumMod val="10000"/>
                        <a:lumOff val="90000"/>
                      </a:schemeClr>
                    </a:solidFill>
                  </a:tcPr>
                </a:tc>
                <a:tc>
                  <a:txBody>
                    <a:bodyPr/>
                    <a:lstStyle/>
                    <a:p>
                      <a:endParaRPr lang="fi-FI" sz="1000" dirty="0"/>
                    </a:p>
                  </a:txBody>
                  <a:tcPr>
                    <a:solidFill>
                      <a:schemeClr val="tx1">
                        <a:lumMod val="10000"/>
                        <a:lumOff val="90000"/>
                      </a:schemeClr>
                    </a:solidFill>
                  </a:tcPr>
                </a:tc>
                <a:tc>
                  <a:txBody>
                    <a:bodyPr/>
                    <a:lstStyle/>
                    <a:p>
                      <a:endParaRPr lang="fi-FI" sz="1000" dirty="0"/>
                    </a:p>
                  </a:txBody>
                  <a:tcPr>
                    <a:solidFill>
                      <a:schemeClr val="tx1">
                        <a:lumMod val="10000"/>
                        <a:lumOff val="90000"/>
                      </a:schemeClr>
                    </a:solidFill>
                  </a:tcPr>
                </a:tc>
                <a:extLst>
                  <a:ext uri="{0D108BD9-81ED-4DB2-BD59-A6C34878D82A}">
                    <a16:rowId xmlns:a16="http://schemas.microsoft.com/office/drawing/2014/main" val="311062581"/>
                  </a:ext>
                </a:extLst>
              </a:tr>
              <a:tr h="270995">
                <a:tc gridSpan="4">
                  <a:txBody>
                    <a:bodyPr/>
                    <a:lstStyle/>
                    <a:p>
                      <a:r>
                        <a:rPr lang="fi-FI" sz="1000" i="1" dirty="0"/>
                        <a:t>Tauko</a:t>
                      </a:r>
                    </a:p>
                  </a:txBody>
                  <a:tcPr>
                    <a:solidFill>
                      <a:schemeClr val="tx1">
                        <a:lumMod val="10000"/>
                        <a:lumOff val="90000"/>
                        <a:alpha val="50000"/>
                      </a:schemeClr>
                    </a:solidFill>
                  </a:tcPr>
                </a:tc>
                <a:tc hMerge="1">
                  <a:txBody>
                    <a:bodyPr/>
                    <a:lstStyle/>
                    <a:p>
                      <a:endParaRPr lang="fi-FI"/>
                    </a:p>
                  </a:txBody>
                  <a:tcPr/>
                </a:tc>
                <a:tc hMerge="1">
                  <a:txBody>
                    <a:bodyPr/>
                    <a:lstStyle/>
                    <a:p>
                      <a:endParaRPr lang="fi-FI"/>
                    </a:p>
                  </a:txBody>
                  <a:tcPr/>
                </a:tc>
                <a:tc hMerge="1">
                  <a:txBody>
                    <a:bodyPr/>
                    <a:lstStyle/>
                    <a:p>
                      <a:endParaRPr lang="fi-FI" sz="1000" i="1"/>
                    </a:p>
                  </a:txBody>
                  <a:tcPr>
                    <a:solidFill>
                      <a:schemeClr val="bg2">
                        <a:lumMod val="90000"/>
                      </a:schemeClr>
                    </a:solidFill>
                  </a:tcPr>
                </a:tc>
                <a:tc>
                  <a:txBody>
                    <a:bodyPr/>
                    <a:lstStyle/>
                    <a:p>
                      <a:endParaRPr lang="fi-FI" sz="1000" dirty="0"/>
                    </a:p>
                  </a:txBody>
                  <a:tcPr>
                    <a:solidFill>
                      <a:schemeClr val="tx1">
                        <a:lumMod val="10000"/>
                        <a:lumOff val="90000"/>
                        <a:alpha val="50000"/>
                      </a:schemeClr>
                    </a:solidFill>
                  </a:tcPr>
                </a:tc>
                <a:extLst>
                  <a:ext uri="{0D108BD9-81ED-4DB2-BD59-A6C34878D82A}">
                    <a16:rowId xmlns:a16="http://schemas.microsoft.com/office/drawing/2014/main" val="3238616579"/>
                  </a:ext>
                </a:extLst>
              </a:tr>
              <a:tr h="265597">
                <a:tc>
                  <a:txBody>
                    <a:bodyPr/>
                    <a:lstStyle/>
                    <a:p>
                      <a:endParaRPr lang="fi-FI" sz="1000" dirty="0"/>
                    </a:p>
                  </a:txBody>
                  <a:tcPr>
                    <a:solidFill>
                      <a:schemeClr val="tx1">
                        <a:lumMod val="10000"/>
                        <a:lumOff val="9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000" dirty="0">
                        <a:latin typeface="Segoe UI"/>
                        <a:cs typeface="Segoe UI"/>
                      </a:endParaRPr>
                    </a:p>
                  </a:txBody>
                  <a:tcPr>
                    <a:solidFill>
                      <a:schemeClr val="tx1">
                        <a:lumMod val="10000"/>
                        <a:lumOff val="9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000" dirty="0">
                        <a:latin typeface="Segoe UI"/>
                        <a:cs typeface="Segoe UI"/>
                      </a:endParaRPr>
                    </a:p>
                  </a:txBody>
                  <a:tcPr>
                    <a:solidFill>
                      <a:schemeClr val="tx1">
                        <a:lumMod val="10000"/>
                        <a:lumOff val="90000"/>
                      </a:schemeClr>
                    </a:solidFill>
                  </a:tcPr>
                </a:tc>
                <a:tc>
                  <a:txBody>
                    <a:bodyPr/>
                    <a:lstStyle/>
                    <a:p>
                      <a:endParaRPr lang="fi-FI" sz="1000" dirty="0"/>
                    </a:p>
                  </a:txBody>
                  <a:tcPr>
                    <a:solidFill>
                      <a:schemeClr val="tx1">
                        <a:lumMod val="10000"/>
                        <a:lumOff val="90000"/>
                      </a:schemeClr>
                    </a:solidFill>
                  </a:tcPr>
                </a:tc>
                <a:tc>
                  <a:txBody>
                    <a:bodyPr/>
                    <a:lstStyle/>
                    <a:p>
                      <a:endParaRPr lang="fi-FI" sz="1000" dirty="0"/>
                    </a:p>
                  </a:txBody>
                  <a:tcPr>
                    <a:solidFill>
                      <a:schemeClr val="tx1">
                        <a:lumMod val="10000"/>
                        <a:lumOff val="90000"/>
                      </a:schemeClr>
                    </a:solidFill>
                  </a:tcPr>
                </a:tc>
                <a:extLst>
                  <a:ext uri="{0D108BD9-81ED-4DB2-BD59-A6C34878D82A}">
                    <a16:rowId xmlns:a16="http://schemas.microsoft.com/office/drawing/2014/main" val="2411408753"/>
                  </a:ext>
                </a:extLst>
              </a:tr>
              <a:tr h="460818">
                <a:tc>
                  <a:txBody>
                    <a:bodyPr/>
                    <a:lstStyle/>
                    <a:p>
                      <a:endParaRPr lang="fi-FI" sz="1000" dirty="0"/>
                    </a:p>
                  </a:txBody>
                  <a:tcPr>
                    <a:solidFill>
                      <a:schemeClr val="tx1">
                        <a:lumMod val="10000"/>
                        <a:lumOff val="9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dirty="0">
                        <a:ea typeface="+mn-lt"/>
                        <a:cs typeface="+mn-lt"/>
                      </a:endParaRPr>
                    </a:p>
                  </a:txBody>
                  <a:tcPr>
                    <a:solidFill>
                      <a:schemeClr val="tx1">
                        <a:lumMod val="10000"/>
                        <a:lumOff val="9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dirty="0">
                        <a:ea typeface="+mn-lt"/>
                        <a:cs typeface="+mn-lt"/>
                      </a:endParaRPr>
                    </a:p>
                  </a:txBody>
                  <a:tcPr>
                    <a:solidFill>
                      <a:schemeClr val="tx1">
                        <a:lumMod val="10000"/>
                        <a:lumOff val="90000"/>
                      </a:schemeClr>
                    </a:solidFill>
                  </a:tcPr>
                </a:tc>
                <a:tc>
                  <a:txBody>
                    <a:bodyPr/>
                    <a:lstStyle/>
                    <a:p>
                      <a:endParaRPr lang="fi-FI" sz="1000" dirty="0"/>
                    </a:p>
                  </a:txBody>
                  <a:tcPr>
                    <a:solidFill>
                      <a:schemeClr val="tx1">
                        <a:lumMod val="10000"/>
                        <a:lumOff val="90000"/>
                      </a:schemeClr>
                    </a:solidFill>
                  </a:tcPr>
                </a:tc>
                <a:tc>
                  <a:txBody>
                    <a:bodyPr/>
                    <a:lstStyle/>
                    <a:p>
                      <a:endParaRPr lang="fi-FI" sz="1000" dirty="0"/>
                    </a:p>
                  </a:txBody>
                  <a:tcPr>
                    <a:solidFill>
                      <a:schemeClr val="tx1">
                        <a:lumMod val="10000"/>
                        <a:lumOff val="90000"/>
                      </a:schemeClr>
                    </a:solidFill>
                  </a:tcPr>
                </a:tc>
                <a:extLst>
                  <a:ext uri="{0D108BD9-81ED-4DB2-BD59-A6C34878D82A}">
                    <a16:rowId xmlns:a16="http://schemas.microsoft.com/office/drawing/2014/main" val="3055945453"/>
                  </a:ext>
                </a:extLst>
              </a:tr>
              <a:tr h="255344">
                <a:tc>
                  <a:txBody>
                    <a:bodyPr/>
                    <a:lstStyle/>
                    <a:p>
                      <a:endParaRPr lang="fi-FI" sz="1000" dirty="0"/>
                    </a:p>
                  </a:txBody>
                  <a:tcPr>
                    <a:solidFill>
                      <a:schemeClr val="tx1">
                        <a:lumMod val="10000"/>
                        <a:lumOff val="9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Segoe UI"/>
                        <a:cs typeface="Segoe UI"/>
                      </a:endParaRPr>
                    </a:p>
                  </a:txBody>
                  <a:tcPr>
                    <a:solidFill>
                      <a:schemeClr val="tx1">
                        <a:lumMod val="10000"/>
                        <a:lumOff val="9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Segoe UI"/>
                        <a:cs typeface="Segoe UI"/>
                      </a:endParaRPr>
                    </a:p>
                  </a:txBody>
                  <a:tcPr>
                    <a:solidFill>
                      <a:schemeClr val="tx1">
                        <a:lumMod val="10000"/>
                        <a:lumOff val="90000"/>
                      </a:schemeClr>
                    </a:solidFill>
                  </a:tcPr>
                </a:tc>
                <a:tc>
                  <a:txBody>
                    <a:bodyPr/>
                    <a:lstStyle/>
                    <a:p>
                      <a:endParaRPr lang="fi-FI" sz="1000" dirty="0"/>
                    </a:p>
                  </a:txBody>
                  <a:tcPr>
                    <a:solidFill>
                      <a:schemeClr val="tx1">
                        <a:lumMod val="10000"/>
                        <a:lumOff val="90000"/>
                      </a:schemeClr>
                    </a:solidFill>
                  </a:tcPr>
                </a:tc>
                <a:tc>
                  <a:txBody>
                    <a:bodyPr/>
                    <a:lstStyle/>
                    <a:p>
                      <a:endParaRPr lang="fi-FI" sz="1000" dirty="0"/>
                    </a:p>
                  </a:txBody>
                  <a:tcPr>
                    <a:solidFill>
                      <a:schemeClr val="tx1">
                        <a:lumMod val="10000"/>
                        <a:lumOff val="90000"/>
                      </a:schemeClr>
                    </a:solidFill>
                  </a:tcPr>
                </a:tc>
                <a:extLst>
                  <a:ext uri="{0D108BD9-81ED-4DB2-BD59-A6C34878D82A}">
                    <a16:rowId xmlns:a16="http://schemas.microsoft.com/office/drawing/2014/main" val="4246941396"/>
                  </a:ext>
                </a:extLst>
              </a:tr>
              <a:tr h="237995">
                <a:tc gridSpan="4">
                  <a:txBody>
                    <a:bodyPr/>
                    <a:lstStyle/>
                    <a:p>
                      <a:r>
                        <a:rPr lang="fi-FI" sz="1000" i="1" dirty="0">
                          <a:latin typeface="Segoe UI"/>
                          <a:cs typeface="Segoe UI"/>
                        </a:rPr>
                        <a:t>Tauko</a:t>
                      </a:r>
                    </a:p>
                  </a:txBody>
                  <a:tcPr>
                    <a:solidFill>
                      <a:schemeClr val="tx1">
                        <a:lumMod val="10000"/>
                        <a:lumOff val="90000"/>
                        <a:alpha val="50000"/>
                      </a:schemeClr>
                    </a:solidFill>
                  </a:tcPr>
                </a:tc>
                <a:tc hMerge="1">
                  <a:txBody>
                    <a:bodyPr/>
                    <a:lstStyle/>
                    <a:p>
                      <a:endParaRPr lang="fi-FI"/>
                    </a:p>
                  </a:txBody>
                  <a:tcPr/>
                </a:tc>
                <a:tc hMerge="1">
                  <a:txBody>
                    <a:bodyPr/>
                    <a:lstStyle/>
                    <a:p>
                      <a:endParaRPr lang="fi-FI"/>
                    </a:p>
                  </a:txBody>
                  <a:tcPr/>
                </a:tc>
                <a:tc hMerge="1">
                  <a:txBody>
                    <a:bodyPr/>
                    <a:lstStyle/>
                    <a:p>
                      <a:endParaRPr lang="fi-FI" sz="1000" i="1">
                        <a:latin typeface="Segoe UI"/>
                        <a:cs typeface="Segoe UI"/>
                      </a:endParaRPr>
                    </a:p>
                  </a:txBody>
                  <a:tcPr>
                    <a:solidFill>
                      <a:schemeClr val="bg2">
                        <a:lumMod val="90000"/>
                      </a:schemeClr>
                    </a:solidFill>
                  </a:tcPr>
                </a:tc>
                <a:tc>
                  <a:txBody>
                    <a:bodyPr/>
                    <a:lstStyle/>
                    <a:p>
                      <a:endParaRPr lang="fi-FI" sz="1000" dirty="0"/>
                    </a:p>
                  </a:txBody>
                  <a:tcPr>
                    <a:solidFill>
                      <a:schemeClr val="tx1">
                        <a:lumMod val="10000"/>
                        <a:lumOff val="90000"/>
                        <a:alpha val="50000"/>
                      </a:schemeClr>
                    </a:solidFill>
                  </a:tcPr>
                </a:tc>
                <a:extLst>
                  <a:ext uri="{0D108BD9-81ED-4DB2-BD59-A6C34878D82A}">
                    <a16:rowId xmlns:a16="http://schemas.microsoft.com/office/drawing/2014/main" val="4224869239"/>
                  </a:ext>
                </a:extLst>
              </a:tr>
              <a:tr h="236841">
                <a:tc>
                  <a:txBody>
                    <a:bodyPr/>
                    <a:lstStyle/>
                    <a:p>
                      <a:endParaRPr lang="fi-FI" sz="1000" dirty="0"/>
                    </a:p>
                  </a:txBody>
                  <a:tcPr>
                    <a:solidFill>
                      <a:schemeClr val="tx1">
                        <a:lumMod val="10000"/>
                        <a:lumOff val="9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Segoe UI"/>
                        <a:cs typeface="Segoe UI"/>
                      </a:endParaRPr>
                    </a:p>
                  </a:txBody>
                  <a:tcPr>
                    <a:solidFill>
                      <a:schemeClr val="tx1">
                        <a:lumMod val="10000"/>
                        <a:lumOff val="9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Segoe UI"/>
                        <a:cs typeface="Segoe UI"/>
                      </a:endParaRPr>
                    </a:p>
                  </a:txBody>
                  <a:tcPr>
                    <a:solidFill>
                      <a:schemeClr val="tx1">
                        <a:lumMod val="10000"/>
                        <a:lumOff val="90000"/>
                      </a:schemeClr>
                    </a:solidFill>
                  </a:tcPr>
                </a:tc>
                <a:tc>
                  <a:txBody>
                    <a:bodyPr/>
                    <a:lstStyle/>
                    <a:p>
                      <a:endParaRPr lang="fi-FI" sz="1000" dirty="0"/>
                    </a:p>
                  </a:txBody>
                  <a:tcPr>
                    <a:solidFill>
                      <a:schemeClr val="tx1">
                        <a:lumMod val="10000"/>
                        <a:lumOff val="90000"/>
                      </a:schemeClr>
                    </a:solidFill>
                  </a:tcPr>
                </a:tc>
                <a:tc>
                  <a:txBody>
                    <a:bodyPr/>
                    <a:lstStyle/>
                    <a:p>
                      <a:endParaRPr lang="fi-FI" sz="1000" dirty="0"/>
                    </a:p>
                  </a:txBody>
                  <a:tcPr>
                    <a:solidFill>
                      <a:schemeClr val="tx1">
                        <a:lumMod val="10000"/>
                        <a:lumOff val="90000"/>
                      </a:schemeClr>
                    </a:solidFill>
                  </a:tcPr>
                </a:tc>
                <a:extLst>
                  <a:ext uri="{0D108BD9-81ED-4DB2-BD59-A6C34878D82A}">
                    <a16:rowId xmlns:a16="http://schemas.microsoft.com/office/drawing/2014/main" val="744498928"/>
                  </a:ext>
                </a:extLst>
              </a:tr>
              <a:tr h="237995">
                <a:tc>
                  <a:txBody>
                    <a:bodyPr/>
                    <a:lstStyle/>
                    <a:p>
                      <a:endParaRPr lang="fi-FI" sz="1000" dirty="0"/>
                    </a:p>
                  </a:txBody>
                  <a:tcPr>
                    <a:solidFill>
                      <a:schemeClr val="tx1">
                        <a:lumMod val="10000"/>
                        <a:lumOff val="9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Segoe UI"/>
                        <a:cs typeface="Segoe UI"/>
                      </a:endParaRPr>
                    </a:p>
                  </a:txBody>
                  <a:tcPr>
                    <a:solidFill>
                      <a:schemeClr val="tx1">
                        <a:lumMod val="10000"/>
                        <a:lumOff val="9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Segoe UI"/>
                        <a:cs typeface="Segoe UI"/>
                      </a:endParaRPr>
                    </a:p>
                  </a:txBody>
                  <a:tcPr>
                    <a:solidFill>
                      <a:schemeClr val="tx1">
                        <a:lumMod val="10000"/>
                        <a:lumOff val="90000"/>
                      </a:schemeClr>
                    </a:solidFill>
                  </a:tcPr>
                </a:tc>
                <a:tc>
                  <a:txBody>
                    <a:bodyPr/>
                    <a:lstStyle/>
                    <a:p>
                      <a:endParaRPr lang="fi-FI" sz="1000" dirty="0"/>
                    </a:p>
                  </a:txBody>
                  <a:tcPr>
                    <a:solidFill>
                      <a:schemeClr val="tx1">
                        <a:lumMod val="10000"/>
                        <a:lumOff val="90000"/>
                      </a:schemeClr>
                    </a:solidFill>
                  </a:tcPr>
                </a:tc>
                <a:tc>
                  <a:txBody>
                    <a:bodyPr/>
                    <a:lstStyle/>
                    <a:p>
                      <a:endParaRPr lang="fi-FI" sz="1000" dirty="0"/>
                    </a:p>
                  </a:txBody>
                  <a:tcPr>
                    <a:solidFill>
                      <a:schemeClr val="tx1">
                        <a:lumMod val="10000"/>
                        <a:lumOff val="90000"/>
                      </a:schemeClr>
                    </a:solidFill>
                  </a:tcPr>
                </a:tc>
                <a:extLst>
                  <a:ext uri="{0D108BD9-81ED-4DB2-BD59-A6C34878D82A}">
                    <a16:rowId xmlns:a16="http://schemas.microsoft.com/office/drawing/2014/main" val="548111091"/>
                  </a:ext>
                </a:extLst>
              </a:tr>
              <a:tr h="301596">
                <a:tc>
                  <a:txBody>
                    <a:bodyPr/>
                    <a:lstStyle/>
                    <a:p>
                      <a:endParaRPr lang="fi-FI" sz="1000" dirty="0"/>
                    </a:p>
                  </a:txBody>
                  <a:tcPr>
                    <a:solidFill>
                      <a:schemeClr val="tx1">
                        <a:lumMod val="10000"/>
                        <a:lumOff val="9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000" dirty="0"/>
                    </a:p>
                  </a:txBody>
                  <a:tcPr>
                    <a:solidFill>
                      <a:schemeClr val="tx1">
                        <a:lumMod val="10000"/>
                        <a:lumOff val="9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i-FI" sz="1000" dirty="0"/>
                    </a:p>
                  </a:txBody>
                  <a:tcPr>
                    <a:solidFill>
                      <a:schemeClr val="tx1">
                        <a:lumMod val="10000"/>
                        <a:lumOff val="90000"/>
                      </a:schemeClr>
                    </a:solidFill>
                  </a:tcPr>
                </a:tc>
                <a:tc>
                  <a:txBody>
                    <a:bodyPr/>
                    <a:lstStyle/>
                    <a:p>
                      <a:endParaRPr lang="fi-FI" sz="1000" dirty="0"/>
                    </a:p>
                  </a:txBody>
                  <a:tcPr>
                    <a:solidFill>
                      <a:schemeClr val="tx1">
                        <a:lumMod val="10000"/>
                        <a:lumOff val="90000"/>
                      </a:schemeClr>
                    </a:solidFill>
                  </a:tcPr>
                </a:tc>
                <a:tc>
                  <a:txBody>
                    <a:bodyPr/>
                    <a:lstStyle/>
                    <a:p>
                      <a:endParaRPr lang="fi-FI" sz="1000" dirty="0"/>
                    </a:p>
                  </a:txBody>
                  <a:tcPr>
                    <a:solidFill>
                      <a:schemeClr val="tx1">
                        <a:lumMod val="10000"/>
                        <a:lumOff val="90000"/>
                      </a:schemeClr>
                    </a:solidFill>
                  </a:tcPr>
                </a:tc>
                <a:extLst>
                  <a:ext uri="{0D108BD9-81ED-4DB2-BD59-A6C34878D82A}">
                    <a16:rowId xmlns:a16="http://schemas.microsoft.com/office/drawing/2014/main" val="493121573"/>
                  </a:ext>
                </a:extLst>
              </a:tr>
            </a:tbl>
          </a:graphicData>
        </a:graphic>
      </p:graphicFrame>
    </p:spTree>
    <p:extLst>
      <p:ext uri="{BB962C8B-B14F-4D97-AF65-F5344CB8AC3E}">
        <p14:creationId xmlns:p14="http://schemas.microsoft.com/office/powerpoint/2010/main" val="96349468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7B110-B7F6-DA28-26AC-1D78296736F2}"/>
              </a:ext>
            </a:extLst>
          </p:cNvPr>
          <p:cNvSpPr>
            <a:spLocks noGrp="1"/>
          </p:cNvSpPr>
          <p:nvPr>
            <p:ph type="title"/>
          </p:nvPr>
        </p:nvSpPr>
        <p:spPr/>
        <p:txBody>
          <a:bodyPr/>
          <a:lstStyle/>
          <a:p>
            <a:r>
              <a:rPr lang="fi-FI" sz="4000" noProof="0" dirty="0"/>
              <a:t>Työpajan ohjelma </a:t>
            </a:r>
          </a:p>
        </p:txBody>
      </p:sp>
      <p:sp>
        <p:nvSpPr>
          <p:cNvPr id="5" name="Text Placeholder 4">
            <a:extLst>
              <a:ext uri="{FF2B5EF4-FFF2-40B4-BE49-F238E27FC236}">
                <a16:creationId xmlns:a16="http://schemas.microsoft.com/office/drawing/2014/main" id="{026FA167-C8F7-38A7-07D1-D3EEDDE49A11}"/>
              </a:ext>
            </a:extLst>
          </p:cNvPr>
          <p:cNvSpPr>
            <a:spLocks noGrp="1"/>
          </p:cNvSpPr>
          <p:nvPr>
            <p:ph sz="half" idx="1"/>
          </p:nvPr>
        </p:nvSpPr>
        <p:spPr>
          <a:xfrm>
            <a:off x="838200" y="2151186"/>
            <a:ext cx="5181600" cy="4323784"/>
          </a:xfrm>
        </p:spPr>
        <p:txBody>
          <a:bodyPr vert="horz" lIns="91440" tIns="45720" rIns="91440" bIns="45720" rtlCol="0" anchor="t">
            <a:normAutofit/>
          </a:bodyPr>
          <a:lstStyle/>
          <a:p>
            <a:pPr marL="71755" indent="0">
              <a:buNone/>
            </a:pPr>
            <a:r>
              <a:rPr lang="fi-FI" sz="1800" b="1" noProof="0" dirty="0"/>
              <a:t>Aamupäivä: Teemat ja tavoitteet</a:t>
            </a:r>
          </a:p>
          <a:p>
            <a:pPr marL="71755" indent="0">
              <a:buNone/>
            </a:pPr>
            <a:r>
              <a:rPr lang="fi-FI" sz="1600" b="1" noProof="0" dirty="0"/>
              <a:t>10 min</a:t>
            </a:r>
            <a:r>
              <a:rPr lang="fi-FI" sz="1600" noProof="0" dirty="0"/>
              <a:t>  Alkusanat ja ohjeet työskentelyyn</a:t>
            </a:r>
          </a:p>
          <a:p>
            <a:pPr marL="71755" indent="0">
              <a:buNone/>
            </a:pPr>
            <a:r>
              <a:rPr lang="fi-FI" sz="1600" b="1" noProof="0" dirty="0"/>
              <a:t>20 </a:t>
            </a:r>
            <a:r>
              <a:rPr lang="fi-FI" sz="1600" b="1" noProof="0" dirty="0">
                <a:ea typeface="+mn-lt"/>
                <a:cs typeface="+mn-lt"/>
              </a:rPr>
              <a:t>min</a:t>
            </a:r>
            <a:r>
              <a:rPr lang="fi-FI" sz="1600" noProof="0" dirty="0">
                <a:ea typeface="+mn-lt"/>
                <a:cs typeface="+mn-lt"/>
              </a:rPr>
              <a:t>  Johdanto tavoitteisiin ja teemoihin </a:t>
            </a:r>
          </a:p>
          <a:p>
            <a:pPr marL="71755" indent="0">
              <a:buNone/>
            </a:pPr>
            <a:r>
              <a:rPr lang="fi-FI" sz="1600" b="1" noProof="0" dirty="0"/>
              <a:t>60 min</a:t>
            </a:r>
            <a:r>
              <a:rPr lang="fi-FI" sz="1600" noProof="0" dirty="0"/>
              <a:t> Ryhmätyöskentely 1: Strategian päämäärät</a:t>
            </a:r>
          </a:p>
          <a:p>
            <a:pPr marL="71755" indent="0">
              <a:buNone/>
            </a:pPr>
            <a:r>
              <a:rPr lang="fi-FI" sz="1600" b="1" noProof="0" dirty="0">
                <a:cs typeface="Segoe UI"/>
              </a:rPr>
              <a:t>10 min</a:t>
            </a:r>
            <a:r>
              <a:rPr lang="fi-FI" sz="1600" noProof="0" dirty="0">
                <a:cs typeface="Segoe UI"/>
              </a:rPr>
              <a:t>  Ryhmätyön purku kirjurien johdolla</a:t>
            </a:r>
            <a:endParaRPr lang="fi-FI" sz="2000" noProof="0" dirty="0"/>
          </a:p>
          <a:p>
            <a:pPr marL="71755" indent="0">
              <a:buNone/>
            </a:pPr>
            <a:r>
              <a:rPr lang="fi-FI" sz="1600" b="1" i="1" noProof="0" dirty="0">
                <a:solidFill>
                  <a:schemeClr val="accent3"/>
                </a:solidFill>
                <a:cs typeface="Segoe UI"/>
              </a:rPr>
              <a:t>10 min</a:t>
            </a:r>
            <a:r>
              <a:rPr lang="fi-FI" sz="1600" i="1" noProof="0" dirty="0">
                <a:solidFill>
                  <a:schemeClr val="accent3"/>
                </a:solidFill>
                <a:cs typeface="Segoe UI"/>
              </a:rPr>
              <a:t> tauko</a:t>
            </a:r>
            <a:endParaRPr lang="fi-FI" sz="1600" i="1" noProof="0" dirty="0">
              <a:solidFill>
                <a:schemeClr val="accent3"/>
              </a:solidFill>
            </a:endParaRPr>
          </a:p>
          <a:p>
            <a:pPr marL="71755" indent="0">
              <a:buNone/>
            </a:pPr>
            <a:r>
              <a:rPr lang="fi-FI" sz="1600" b="1" noProof="0" dirty="0"/>
              <a:t>60 min</a:t>
            </a:r>
            <a:r>
              <a:rPr lang="fi-FI" sz="1600" noProof="0" dirty="0"/>
              <a:t> Ryhmätyöskentely 2: Tavoitteet</a:t>
            </a:r>
          </a:p>
          <a:p>
            <a:pPr marL="71755" indent="0">
              <a:buNone/>
            </a:pPr>
            <a:r>
              <a:rPr lang="fi-FI" sz="1600" b="1" noProof="0" dirty="0"/>
              <a:t>10min</a:t>
            </a:r>
            <a:r>
              <a:rPr lang="fi-FI" sz="1600" noProof="0" dirty="0"/>
              <a:t>  Ryhmätyön purku ja aamupäivän yhteenveto</a:t>
            </a:r>
          </a:p>
          <a:p>
            <a:pPr marL="71755" indent="0">
              <a:buNone/>
            </a:pPr>
            <a:r>
              <a:rPr lang="fi-FI" sz="1600" b="1" i="1" noProof="0" dirty="0">
                <a:solidFill>
                  <a:schemeClr val="accent3"/>
                </a:solidFill>
              </a:rPr>
              <a:t>XX min</a:t>
            </a:r>
            <a:r>
              <a:rPr lang="fi-FI" sz="1600" i="1" noProof="0" dirty="0">
                <a:solidFill>
                  <a:schemeClr val="accent3"/>
                </a:solidFill>
              </a:rPr>
              <a:t> lounastauko</a:t>
            </a:r>
          </a:p>
          <a:p>
            <a:pPr marL="359410" indent="-287655"/>
            <a:endParaRPr lang="fi-FI" sz="1400" noProof="0" dirty="0">
              <a:highlight>
                <a:srgbClr val="FFFF00"/>
              </a:highlight>
            </a:endParaRPr>
          </a:p>
        </p:txBody>
      </p:sp>
      <p:sp>
        <p:nvSpPr>
          <p:cNvPr id="7" name="Text Placeholder 6">
            <a:extLst>
              <a:ext uri="{FF2B5EF4-FFF2-40B4-BE49-F238E27FC236}">
                <a16:creationId xmlns:a16="http://schemas.microsoft.com/office/drawing/2014/main" id="{A6B2C14C-4A99-F73E-E8B0-6C2C0620AA16}"/>
              </a:ext>
            </a:extLst>
          </p:cNvPr>
          <p:cNvSpPr>
            <a:spLocks noGrp="1"/>
          </p:cNvSpPr>
          <p:nvPr>
            <p:ph sz="half" idx="2"/>
          </p:nvPr>
        </p:nvSpPr>
        <p:spPr>
          <a:xfrm>
            <a:off x="6172199" y="2151185"/>
            <a:ext cx="5571565" cy="4323785"/>
          </a:xfrm>
        </p:spPr>
        <p:txBody>
          <a:bodyPr vert="horz" lIns="91440" tIns="45720" rIns="91440" bIns="45720" rtlCol="0" anchor="t">
            <a:normAutofit/>
          </a:bodyPr>
          <a:lstStyle/>
          <a:p>
            <a:pPr marL="71755" indent="0">
              <a:buNone/>
            </a:pPr>
            <a:r>
              <a:rPr lang="fi-FI" sz="1800" b="1" noProof="0" dirty="0"/>
              <a:t>Iltapäivä:  Mittarit </a:t>
            </a:r>
            <a:endParaRPr lang="fi-FI" sz="1200" b="1" noProof="0" dirty="0"/>
          </a:p>
          <a:p>
            <a:pPr marL="71755" indent="0">
              <a:buNone/>
            </a:pPr>
            <a:r>
              <a:rPr lang="fi-FI" sz="1600" b="1" noProof="0" dirty="0">
                <a:cs typeface="Segoe UI"/>
              </a:rPr>
              <a:t>20 min</a:t>
            </a:r>
            <a:r>
              <a:rPr lang="fi-FI" sz="1600" noProof="0" dirty="0">
                <a:cs typeface="Segoe UI"/>
              </a:rPr>
              <a:t> Johdanto mittareihin </a:t>
            </a:r>
          </a:p>
          <a:p>
            <a:pPr marL="71755" indent="0">
              <a:buNone/>
            </a:pPr>
            <a:r>
              <a:rPr lang="fi-FI" sz="1600" b="1" noProof="0" dirty="0">
                <a:cs typeface="Segoe UI"/>
              </a:rPr>
              <a:t>60 min</a:t>
            </a:r>
            <a:r>
              <a:rPr lang="fi-FI" sz="1600" noProof="0" dirty="0">
                <a:cs typeface="Segoe UI"/>
              </a:rPr>
              <a:t> Ryhmätyöskentely</a:t>
            </a:r>
            <a:r>
              <a:rPr lang="fi-FI" sz="1600" noProof="0" dirty="0">
                <a:ea typeface="+mn-lt"/>
                <a:cs typeface="Segoe UI"/>
              </a:rPr>
              <a:t> 3: </a:t>
            </a:r>
            <a:r>
              <a:rPr lang="fi-FI" sz="1600" noProof="0" dirty="0">
                <a:ea typeface="+mn-lt"/>
                <a:cs typeface="+mn-lt"/>
              </a:rPr>
              <a:t>Vaikuttavuusmallin hahmottaminen ja vaikuttavuuspolun rakentaminen</a:t>
            </a:r>
          </a:p>
          <a:p>
            <a:pPr marL="71755" indent="0">
              <a:buNone/>
            </a:pPr>
            <a:r>
              <a:rPr lang="fi-FI" sz="1600" b="1" noProof="0" dirty="0">
                <a:cs typeface="Segoe UI"/>
              </a:rPr>
              <a:t>10 min</a:t>
            </a:r>
            <a:r>
              <a:rPr lang="fi-FI" sz="1600" noProof="0" dirty="0">
                <a:cs typeface="Segoe UI"/>
              </a:rPr>
              <a:t> Ryhmätyön purku</a:t>
            </a:r>
          </a:p>
          <a:p>
            <a:pPr marL="71755" indent="0">
              <a:buNone/>
            </a:pPr>
            <a:r>
              <a:rPr lang="fi-FI" sz="1600" b="1" i="1" noProof="0" dirty="0">
                <a:solidFill>
                  <a:schemeClr val="accent3"/>
                </a:solidFill>
                <a:cs typeface="Segoe UI"/>
              </a:rPr>
              <a:t>10 min</a:t>
            </a:r>
            <a:r>
              <a:rPr lang="fi-FI" sz="1600" i="1" noProof="0" dirty="0">
                <a:solidFill>
                  <a:schemeClr val="accent3"/>
                </a:solidFill>
                <a:cs typeface="Segoe UI"/>
              </a:rPr>
              <a:t> Tauko</a:t>
            </a:r>
          </a:p>
          <a:p>
            <a:pPr marL="71755" indent="0">
              <a:buNone/>
            </a:pPr>
            <a:r>
              <a:rPr lang="fi-FI" sz="1600" b="1" noProof="0" dirty="0">
                <a:cs typeface="Segoe UI"/>
              </a:rPr>
              <a:t>60 min</a:t>
            </a:r>
            <a:r>
              <a:rPr lang="fi-FI" sz="1600" noProof="0" dirty="0">
                <a:cs typeface="Segoe UI"/>
              </a:rPr>
              <a:t> Ryhmätyöskentely 4: Mittareiden valinta</a:t>
            </a:r>
          </a:p>
          <a:p>
            <a:pPr marL="71755" indent="0">
              <a:buNone/>
            </a:pPr>
            <a:r>
              <a:rPr lang="fi-FI" sz="1600" b="1" noProof="0" dirty="0">
                <a:cs typeface="Segoe UI"/>
              </a:rPr>
              <a:t>10 min</a:t>
            </a:r>
            <a:r>
              <a:rPr lang="fi-FI" sz="1600" noProof="0" dirty="0">
                <a:cs typeface="Segoe UI"/>
              </a:rPr>
              <a:t> Ryhmätyön purku</a:t>
            </a:r>
          </a:p>
          <a:p>
            <a:pPr marL="71755" indent="0">
              <a:buNone/>
            </a:pPr>
            <a:r>
              <a:rPr lang="fi-FI" sz="1600" b="1" noProof="0" dirty="0">
                <a:cs typeface="Segoe UI"/>
              </a:rPr>
              <a:t>10 min</a:t>
            </a:r>
            <a:r>
              <a:rPr lang="fi-FI" sz="1600" noProof="0" dirty="0">
                <a:cs typeface="Segoe UI"/>
              </a:rPr>
              <a:t> Päivän yhteenveto ja seuraavat askeleet</a:t>
            </a:r>
          </a:p>
          <a:p>
            <a:pPr marL="71755" indent="0">
              <a:buNone/>
            </a:pPr>
            <a:r>
              <a:rPr lang="fi-FI" sz="1600" i="1" noProof="0" dirty="0">
                <a:solidFill>
                  <a:schemeClr val="accent3"/>
                </a:solidFill>
                <a:cs typeface="Segoe UI"/>
              </a:rPr>
              <a:t>XX Työpaja päättyy</a:t>
            </a:r>
            <a:endParaRPr lang="fi-FI" sz="1600" i="1" noProof="0" dirty="0">
              <a:solidFill>
                <a:schemeClr val="accent3"/>
              </a:solidFill>
            </a:endParaRPr>
          </a:p>
        </p:txBody>
      </p:sp>
      <p:grpSp>
        <p:nvGrpSpPr>
          <p:cNvPr id="11" name="Ryhmä 10">
            <a:extLst>
              <a:ext uri="{FF2B5EF4-FFF2-40B4-BE49-F238E27FC236}">
                <a16:creationId xmlns:a16="http://schemas.microsoft.com/office/drawing/2014/main" id="{21528D89-DA49-4B6F-0084-28D5E03F9CE8}"/>
              </a:ext>
              <a:ext uri="{C183D7F6-B498-43B3-948B-1728B52AA6E4}">
                <adec:decorative xmlns:adec="http://schemas.microsoft.com/office/drawing/2017/decorative" val="1"/>
              </a:ext>
            </a:extLst>
          </p:cNvPr>
          <p:cNvGrpSpPr/>
          <p:nvPr/>
        </p:nvGrpSpPr>
        <p:grpSpPr>
          <a:xfrm>
            <a:off x="203920" y="2739889"/>
            <a:ext cx="416372" cy="1378221"/>
            <a:chOff x="785909" y="248517"/>
            <a:chExt cx="435692" cy="1442171"/>
          </a:xfrm>
        </p:grpSpPr>
        <p:grpSp>
          <p:nvGrpSpPr>
            <p:cNvPr id="12" name="Ryhmä 11">
              <a:extLst>
                <a:ext uri="{FF2B5EF4-FFF2-40B4-BE49-F238E27FC236}">
                  <a16:creationId xmlns:a16="http://schemas.microsoft.com/office/drawing/2014/main" id="{A8D6032B-31CA-D98A-2A81-55A518041EB6}"/>
                </a:ext>
              </a:extLst>
            </p:cNvPr>
            <p:cNvGrpSpPr/>
            <p:nvPr/>
          </p:nvGrpSpPr>
          <p:grpSpPr>
            <a:xfrm>
              <a:off x="832321" y="248517"/>
              <a:ext cx="389280" cy="1442171"/>
              <a:chOff x="832321" y="248517"/>
              <a:chExt cx="389280" cy="1442171"/>
            </a:xfrm>
          </p:grpSpPr>
          <p:sp>
            <p:nvSpPr>
              <p:cNvPr id="14" name="Ellipsi 13">
                <a:extLst>
                  <a:ext uri="{FF2B5EF4-FFF2-40B4-BE49-F238E27FC236}">
                    <a16:creationId xmlns:a16="http://schemas.microsoft.com/office/drawing/2014/main" id="{44D157EF-A0A1-126A-64CF-818BC0881AD2}"/>
                  </a:ext>
                </a:extLst>
              </p:cNvPr>
              <p:cNvSpPr/>
              <p:nvPr/>
            </p:nvSpPr>
            <p:spPr>
              <a:xfrm>
                <a:off x="832321" y="248517"/>
                <a:ext cx="389280" cy="389280"/>
              </a:xfrm>
              <a:prstGeom prst="ellipse">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15" name="Ellipsi 14">
                <a:extLst>
                  <a:ext uri="{FF2B5EF4-FFF2-40B4-BE49-F238E27FC236}">
                    <a16:creationId xmlns:a16="http://schemas.microsoft.com/office/drawing/2014/main" id="{DA324A82-4DAB-0FDF-D762-210404D347BE}"/>
                  </a:ext>
                </a:extLst>
              </p:cNvPr>
              <p:cNvSpPr/>
              <p:nvPr/>
            </p:nvSpPr>
            <p:spPr>
              <a:xfrm>
                <a:off x="832321" y="774963"/>
                <a:ext cx="389280" cy="389280"/>
              </a:xfrm>
              <a:prstGeom prst="ellipse">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sz="6000" b="1" dirty="0">
                  <a:solidFill>
                    <a:srgbClr val="105F72"/>
                  </a:solidFill>
                </a:endParaRPr>
              </a:p>
            </p:txBody>
          </p:sp>
          <p:sp>
            <p:nvSpPr>
              <p:cNvPr id="16" name="Ellipsi 15">
                <a:extLst>
                  <a:ext uri="{FF2B5EF4-FFF2-40B4-BE49-F238E27FC236}">
                    <a16:creationId xmlns:a16="http://schemas.microsoft.com/office/drawing/2014/main" id="{5ED51B81-439C-3C6C-1ADE-45FBD641AA20}"/>
                  </a:ext>
                </a:extLst>
              </p:cNvPr>
              <p:cNvSpPr/>
              <p:nvPr/>
            </p:nvSpPr>
            <p:spPr>
              <a:xfrm>
                <a:off x="832321" y="1301408"/>
                <a:ext cx="389280" cy="389280"/>
              </a:xfrm>
              <a:prstGeom prst="ellipse">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grpSp>
        <p:pic>
          <p:nvPicPr>
            <p:cNvPr id="13" name="Kuva 12">
              <a:extLst>
                <a:ext uri="{FF2B5EF4-FFF2-40B4-BE49-F238E27FC236}">
                  <a16:creationId xmlns:a16="http://schemas.microsoft.com/office/drawing/2014/main" id="{CEDED575-4FA0-95A8-9EFC-494B1D4BACA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85909" y="1245840"/>
              <a:ext cx="389280" cy="389280"/>
            </a:xfrm>
            <a:prstGeom prst="rect">
              <a:avLst/>
            </a:prstGeom>
          </p:spPr>
        </p:pic>
      </p:grpSp>
    </p:spTree>
    <p:extLst>
      <p:ext uri="{BB962C8B-B14F-4D97-AF65-F5344CB8AC3E}">
        <p14:creationId xmlns:p14="http://schemas.microsoft.com/office/powerpoint/2010/main" val="3488394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032697-6971-98EF-0F84-031476521206}"/>
            </a:ext>
          </a:extLst>
        </p:cNvPr>
        <p:cNvGrpSpPr/>
        <p:nvPr/>
      </p:nvGrpSpPr>
      <p:grpSpPr>
        <a:xfrm>
          <a:off x="0" y="0"/>
          <a:ext cx="0" cy="0"/>
          <a:chOff x="0" y="0"/>
          <a:chExt cx="0" cy="0"/>
        </a:xfrm>
      </p:grpSpPr>
      <p:sp>
        <p:nvSpPr>
          <p:cNvPr id="2" name="Otsikko 1">
            <a:extLst>
              <a:ext uri="{FF2B5EF4-FFF2-40B4-BE49-F238E27FC236}">
                <a16:creationId xmlns:a16="http://schemas.microsoft.com/office/drawing/2014/main" id="{75195CE5-DA67-2EF4-4ADF-44FA07D96A9D}"/>
              </a:ext>
            </a:extLst>
          </p:cNvPr>
          <p:cNvSpPr>
            <a:spLocks noGrp="1"/>
          </p:cNvSpPr>
          <p:nvPr>
            <p:ph type="ctrTitle"/>
          </p:nvPr>
        </p:nvSpPr>
        <p:spPr>
          <a:xfrm>
            <a:off x="1524000" y="1558131"/>
            <a:ext cx="9144000" cy="3919537"/>
          </a:xfrm>
        </p:spPr>
        <p:txBody>
          <a:bodyPr anchor="ctr" anchorCtr="0"/>
          <a:lstStyle/>
          <a:p>
            <a:r>
              <a:rPr lang="fi-FI" noProof="0" dirty="0"/>
              <a:t>Fasilitaattorin ohjeet  </a:t>
            </a:r>
            <a:r>
              <a:rPr lang="fi-FI" b="0" noProof="0" dirty="0"/>
              <a:t>kuntastrategia­työpajan laatimiseen</a:t>
            </a:r>
          </a:p>
        </p:txBody>
      </p:sp>
      <p:sp>
        <p:nvSpPr>
          <p:cNvPr id="20" name="Tekstiruutu 2">
            <a:extLst>
              <a:ext uri="{FF2B5EF4-FFF2-40B4-BE49-F238E27FC236}">
                <a16:creationId xmlns:a16="http://schemas.microsoft.com/office/drawing/2014/main" id="{EA7A0B04-51FB-D086-4870-A6A31E62ECEA}"/>
              </a:ext>
            </a:extLst>
          </p:cNvPr>
          <p:cNvSpPr txBox="1"/>
          <p:nvPr/>
        </p:nvSpPr>
        <p:spPr>
          <a:xfrm>
            <a:off x="527139" y="5691492"/>
            <a:ext cx="10642431" cy="738664"/>
          </a:xfrm>
          <a:prstGeom prst="rect">
            <a:avLst/>
          </a:prstGeom>
          <a:noFill/>
        </p:spPr>
        <p:txBody>
          <a:bodyPr wrap="square">
            <a:spAutoFit/>
          </a:bodyPr>
          <a:lstStyle/>
          <a:p>
            <a:pPr algn="l"/>
            <a:r>
              <a:rPr lang="fi-FI" sz="1400" b="1" dirty="0">
                <a:solidFill>
                  <a:schemeClr val="tx1">
                    <a:alpha val="90000"/>
                  </a:schemeClr>
                </a:solidFill>
              </a:rPr>
              <a:t>Tässä kokonaisuudessa</a:t>
            </a:r>
            <a:r>
              <a:rPr lang="fi-FI" sz="1400" dirty="0">
                <a:solidFill>
                  <a:schemeClr val="tx1">
                    <a:alpha val="90000"/>
                  </a:schemeClr>
                </a:solidFill>
              </a:rPr>
              <a:t> on yleisempiä fasilitaattorin ohjeita siitä, mitä tulisi ottaa huomioon ennen työpajaa, työpajan aikana ja työpajan jälkeen. Näiden jälkeen on esitetty kuntastrategian laatimiseen tähtäävän työpajan ohjelmarunko ja avattu kunkin kohdan tavoitteita. Lopuksi on esimerkkejä tehtävänannoista sekä muita olennaisia menetelmiä ja välineitä työpajan toteutukseen.</a:t>
            </a:r>
          </a:p>
        </p:txBody>
      </p:sp>
      <p:grpSp>
        <p:nvGrpSpPr>
          <p:cNvPr id="8" name="Ryhmä 7">
            <a:extLst>
              <a:ext uri="{FF2B5EF4-FFF2-40B4-BE49-F238E27FC236}">
                <a16:creationId xmlns:a16="http://schemas.microsoft.com/office/drawing/2014/main" id="{05EB20F0-807B-7E3B-F66E-949F53F04AF1}"/>
              </a:ext>
              <a:ext uri="{C183D7F6-B498-43B3-948B-1728B52AA6E4}">
                <adec:decorative xmlns:adec="http://schemas.microsoft.com/office/drawing/2017/decorative" val="1"/>
              </a:ext>
            </a:extLst>
          </p:cNvPr>
          <p:cNvGrpSpPr/>
          <p:nvPr/>
        </p:nvGrpSpPr>
        <p:grpSpPr>
          <a:xfrm>
            <a:off x="519939" y="1941244"/>
            <a:ext cx="827950" cy="2975512"/>
            <a:chOff x="519939" y="1858129"/>
            <a:chExt cx="827950" cy="2975512"/>
          </a:xfrm>
        </p:grpSpPr>
        <p:grpSp>
          <p:nvGrpSpPr>
            <p:cNvPr id="3" name="Ryhmä 2">
              <a:extLst>
                <a:ext uri="{FF2B5EF4-FFF2-40B4-BE49-F238E27FC236}">
                  <a16:creationId xmlns:a16="http://schemas.microsoft.com/office/drawing/2014/main" id="{0348446B-0DF7-2A5F-5EF7-0822FD2E3CA0}"/>
                </a:ext>
              </a:extLst>
            </p:cNvPr>
            <p:cNvGrpSpPr/>
            <p:nvPr/>
          </p:nvGrpSpPr>
          <p:grpSpPr>
            <a:xfrm>
              <a:off x="569330" y="1949300"/>
              <a:ext cx="778559" cy="2884341"/>
              <a:chOff x="569330" y="2110664"/>
              <a:chExt cx="778559" cy="2884341"/>
            </a:xfrm>
          </p:grpSpPr>
          <p:sp>
            <p:nvSpPr>
              <p:cNvPr id="4" name="Ellipsi 3">
                <a:extLst>
                  <a:ext uri="{FF2B5EF4-FFF2-40B4-BE49-F238E27FC236}">
                    <a16:creationId xmlns:a16="http://schemas.microsoft.com/office/drawing/2014/main" id="{969EA62E-F35B-2567-4373-30FB5247C9BE}"/>
                  </a:ext>
                </a:extLst>
              </p:cNvPr>
              <p:cNvSpPr/>
              <p:nvPr/>
            </p:nvSpPr>
            <p:spPr>
              <a:xfrm>
                <a:off x="569330" y="2110664"/>
                <a:ext cx="778559" cy="778559"/>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6" name="Ellipsi 5">
                <a:extLst>
                  <a:ext uri="{FF2B5EF4-FFF2-40B4-BE49-F238E27FC236}">
                    <a16:creationId xmlns:a16="http://schemas.microsoft.com/office/drawing/2014/main" id="{14FD68A4-06CC-D2C0-02C0-47ED1CD26B96}"/>
                  </a:ext>
                </a:extLst>
              </p:cNvPr>
              <p:cNvSpPr/>
              <p:nvPr/>
            </p:nvSpPr>
            <p:spPr>
              <a:xfrm>
                <a:off x="569330" y="3163555"/>
                <a:ext cx="778559" cy="778559"/>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sz="6000" b="1" dirty="0">
                  <a:solidFill>
                    <a:srgbClr val="105F72"/>
                  </a:solidFill>
                </a:endParaRPr>
              </a:p>
            </p:txBody>
          </p:sp>
          <p:sp>
            <p:nvSpPr>
              <p:cNvPr id="7" name="Ellipsi 6">
                <a:extLst>
                  <a:ext uri="{FF2B5EF4-FFF2-40B4-BE49-F238E27FC236}">
                    <a16:creationId xmlns:a16="http://schemas.microsoft.com/office/drawing/2014/main" id="{B7A61F0F-5562-8964-EC4D-E1B18548A979}"/>
                  </a:ext>
                </a:extLst>
              </p:cNvPr>
              <p:cNvSpPr/>
              <p:nvPr/>
            </p:nvSpPr>
            <p:spPr>
              <a:xfrm>
                <a:off x="569330" y="4216446"/>
                <a:ext cx="778559" cy="778559"/>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grpSp>
        <p:pic>
          <p:nvPicPr>
            <p:cNvPr id="15" name="Kuva 14">
              <a:extLst>
                <a:ext uri="{FF2B5EF4-FFF2-40B4-BE49-F238E27FC236}">
                  <a16:creationId xmlns:a16="http://schemas.microsoft.com/office/drawing/2014/main" id="{423A8817-CE0E-C876-AFC5-72667C258B5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19939" y="1858129"/>
              <a:ext cx="778559" cy="778558"/>
            </a:xfrm>
            <a:prstGeom prst="rect">
              <a:avLst/>
            </a:prstGeom>
          </p:spPr>
        </p:pic>
      </p:grpSp>
    </p:spTree>
    <p:extLst>
      <p:ext uri="{BB962C8B-B14F-4D97-AF65-F5344CB8AC3E}">
        <p14:creationId xmlns:p14="http://schemas.microsoft.com/office/powerpoint/2010/main" val="29038142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Puolivapaa piirto 35">
            <a:extLst>
              <a:ext uri="{FF2B5EF4-FFF2-40B4-BE49-F238E27FC236}">
                <a16:creationId xmlns:a16="http://schemas.microsoft.com/office/drawing/2014/main" id="{75AB55D9-9FCF-F6D2-DBCE-F87EC9CA3C91}"/>
              </a:ext>
              <a:ext uri="{C183D7F6-B498-43B3-948B-1728B52AA6E4}">
                <adec:decorative xmlns:adec="http://schemas.microsoft.com/office/drawing/2017/decorative" val="1"/>
              </a:ext>
            </a:extLst>
          </p:cNvPr>
          <p:cNvSpPr/>
          <p:nvPr/>
        </p:nvSpPr>
        <p:spPr>
          <a:xfrm>
            <a:off x="6096000" y="575103"/>
            <a:ext cx="4296508" cy="877889"/>
          </a:xfrm>
          <a:custGeom>
            <a:avLst/>
            <a:gdLst>
              <a:gd name="connsiteX0" fmla="*/ 11723 w 3810000"/>
              <a:gd name="connsiteY0" fmla="*/ 715107 h 720969"/>
              <a:gd name="connsiteX1" fmla="*/ 3786554 w 3810000"/>
              <a:gd name="connsiteY1" fmla="*/ 720969 h 720969"/>
              <a:gd name="connsiteX2" fmla="*/ 3810000 w 3810000"/>
              <a:gd name="connsiteY2" fmla="*/ 0 h 720969"/>
              <a:gd name="connsiteX3" fmla="*/ 0 w 3810000"/>
              <a:gd name="connsiteY3" fmla="*/ 52754 h 720969"/>
              <a:gd name="connsiteX4" fmla="*/ 11723 w 3810000"/>
              <a:gd name="connsiteY4" fmla="*/ 715107 h 7209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10000" h="720969">
                <a:moveTo>
                  <a:pt x="11723" y="715107"/>
                </a:moveTo>
                <a:lnTo>
                  <a:pt x="3786554" y="720969"/>
                </a:lnTo>
                <a:lnTo>
                  <a:pt x="3810000" y="0"/>
                </a:lnTo>
                <a:lnTo>
                  <a:pt x="0" y="52754"/>
                </a:lnTo>
                <a:lnTo>
                  <a:pt x="11723" y="715107"/>
                </a:lnTo>
                <a:close/>
              </a:path>
            </a:pathLst>
          </a:cu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2" name="Otsikko 1">
            <a:extLst>
              <a:ext uri="{FF2B5EF4-FFF2-40B4-BE49-F238E27FC236}">
                <a16:creationId xmlns:a16="http://schemas.microsoft.com/office/drawing/2014/main" id="{D80C6B01-5FB8-B774-ADF8-530797405B20}"/>
              </a:ext>
            </a:extLst>
          </p:cNvPr>
          <p:cNvSpPr>
            <a:spLocks noGrp="1"/>
          </p:cNvSpPr>
          <p:nvPr>
            <p:ph type="title"/>
          </p:nvPr>
        </p:nvSpPr>
        <p:spPr>
          <a:xfrm>
            <a:off x="838200" y="365125"/>
            <a:ext cx="10515600" cy="1325563"/>
          </a:xfrm>
        </p:spPr>
        <p:txBody>
          <a:bodyPr/>
          <a:lstStyle/>
          <a:p>
            <a:r>
              <a:rPr lang="fi-FI" noProof="0" dirty="0"/>
              <a:t>Fasilitaattorin ohjeet ennen työpajaa </a:t>
            </a:r>
            <a:r>
              <a:rPr lang="fi-FI" sz="2400" noProof="0" dirty="0"/>
              <a:t>1/3</a:t>
            </a:r>
            <a:endParaRPr lang="fi-FI" noProof="0" dirty="0"/>
          </a:p>
        </p:txBody>
      </p:sp>
      <p:sp>
        <p:nvSpPr>
          <p:cNvPr id="6" name="Tekstiruutu 5">
            <a:extLst>
              <a:ext uri="{FF2B5EF4-FFF2-40B4-BE49-F238E27FC236}">
                <a16:creationId xmlns:a16="http://schemas.microsoft.com/office/drawing/2014/main" id="{04875675-4A70-E59F-6484-230B8A39178D}"/>
              </a:ext>
            </a:extLst>
          </p:cNvPr>
          <p:cNvSpPr txBox="1"/>
          <p:nvPr/>
        </p:nvSpPr>
        <p:spPr>
          <a:xfrm>
            <a:off x="838200" y="1577882"/>
            <a:ext cx="7871551" cy="830997"/>
          </a:xfrm>
          <a:prstGeom prst="rect">
            <a:avLst/>
          </a:prstGeom>
          <a:noFill/>
        </p:spPr>
        <p:txBody>
          <a:bodyPr wrap="square" lIns="91440" tIns="45720" rIns="91440" bIns="45720" anchor="t">
            <a:spAutoFit/>
          </a:bodyPr>
          <a:lstStyle/>
          <a:p>
            <a:pPr marL="0" indent="0">
              <a:spcBef>
                <a:spcPts val="600"/>
              </a:spcBef>
              <a:buSzPct val="150000"/>
              <a:buNone/>
            </a:pPr>
            <a:r>
              <a:rPr lang="fi-FI" sz="1600" dirty="0"/>
              <a:t>Työpajan suunnittelussa on useita tärkeitä näkökohtia, jotka auttavat luomaan onnistuneen ja osallistujia sitouttavan tilaisuuden. Seuraavat kohdat tarjoavat yleisiä ohjeita, joita fasilitaattorit voivat hyödyntää työpajojen suunnittelussa.</a:t>
            </a:r>
          </a:p>
        </p:txBody>
      </p:sp>
      <p:sp>
        <p:nvSpPr>
          <p:cNvPr id="3" name="Sisällön paikkamerkki 2">
            <a:extLst>
              <a:ext uri="{FF2B5EF4-FFF2-40B4-BE49-F238E27FC236}">
                <a16:creationId xmlns:a16="http://schemas.microsoft.com/office/drawing/2014/main" id="{41D954DE-BF4E-8AE0-D7BD-898C66541591}"/>
              </a:ext>
            </a:extLst>
          </p:cNvPr>
          <p:cNvSpPr>
            <a:spLocks noGrp="1"/>
          </p:cNvSpPr>
          <p:nvPr>
            <p:ph sz="half" idx="1"/>
          </p:nvPr>
        </p:nvSpPr>
        <p:spPr>
          <a:xfrm>
            <a:off x="1260231" y="2625969"/>
            <a:ext cx="4321586" cy="3550994"/>
          </a:xfrm>
        </p:spPr>
        <p:txBody>
          <a:bodyPr vert="horz" lIns="91440" tIns="45720" rIns="91440" bIns="45720" rtlCol="0" anchor="t">
            <a:normAutofit/>
          </a:bodyPr>
          <a:lstStyle/>
          <a:p>
            <a:pPr marL="0" indent="0">
              <a:buSzPct val="150000"/>
              <a:buNone/>
            </a:pPr>
            <a:r>
              <a:rPr lang="fi-FI" sz="1500" b="1" noProof="0" dirty="0"/>
              <a:t>Työpajan tavoite ja tarkoitus</a:t>
            </a:r>
          </a:p>
          <a:p>
            <a:pPr marL="285750" indent="-285750">
              <a:buSzPct val="100000"/>
              <a:buFont typeface="Arial" panose="020B0604020202020204" pitchFamily="34" charset="0"/>
              <a:buChar char="•"/>
            </a:pPr>
            <a:r>
              <a:rPr lang="fi-FI" sz="1500" b="1" noProof="0" dirty="0"/>
              <a:t>Määrittele</a:t>
            </a:r>
            <a:r>
              <a:rPr lang="fi-FI" sz="1500" noProof="0" dirty="0"/>
              <a:t> työpajalle selkeät tavoitteet. Mikä on työpajan tarkoitus ja toivottu lopputulos? Halutaanko työpajasta ideoita, yhteisen ymmärryksen lisäämistä vai asioiden esittelyä? Strategiatyöpajassa toivottuja konkreettisia lopputuotoksia ovat ainakin strategian päämäärä-, tavoite- ja mittariaihiot.</a:t>
            </a:r>
          </a:p>
        </p:txBody>
      </p:sp>
      <p:sp>
        <p:nvSpPr>
          <p:cNvPr id="44" name="Sisällön paikkamerkki 43">
            <a:extLst>
              <a:ext uri="{FF2B5EF4-FFF2-40B4-BE49-F238E27FC236}">
                <a16:creationId xmlns:a16="http://schemas.microsoft.com/office/drawing/2014/main" id="{90A514B5-CAD9-B5E7-96CB-8C227761AB96}"/>
              </a:ext>
            </a:extLst>
          </p:cNvPr>
          <p:cNvSpPr>
            <a:spLocks noGrp="1"/>
          </p:cNvSpPr>
          <p:nvPr>
            <p:ph sz="half" idx="2"/>
          </p:nvPr>
        </p:nvSpPr>
        <p:spPr>
          <a:xfrm>
            <a:off x="5799229" y="2625969"/>
            <a:ext cx="5893145" cy="3550994"/>
          </a:xfrm>
        </p:spPr>
        <p:txBody>
          <a:bodyPr/>
          <a:lstStyle/>
          <a:p>
            <a:pPr marL="0" indent="0">
              <a:buNone/>
            </a:pPr>
            <a:r>
              <a:rPr lang="fi-FI" sz="1500" b="1" noProof="0" dirty="0"/>
              <a:t>Ohjelma ja sisällöt</a:t>
            </a:r>
          </a:p>
          <a:p>
            <a:r>
              <a:rPr lang="fi-FI" sz="1500" b="1" noProof="0" dirty="0"/>
              <a:t>Suunnittele</a:t>
            </a:r>
            <a:r>
              <a:rPr lang="fi-FI" sz="1500" noProof="0" dirty="0"/>
              <a:t> työpajan ohjelma, sisältö ja mahdollinen ennakkotehtävä (ks. dia 14 ennakkotehtävästä). Toimiva tapa laatia juoksutus työpajalle on taulukko, jossa näkyvät mm. kellonaika, mitä silloin tapahtuu, kuka on vastuussa, mitä välineitä käytetään sekä muut mahdolliset huomiot (ks. esimerkki juoksutustaulukosta dioilta 16–17).</a:t>
            </a:r>
          </a:p>
          <a:p>
            <a:r>
              <a:rPr lang="fi-FI" sz="1500" b="1" noProof="0" dirty="0"/>
              <a:t>Työpajan teemoiksi</a:t>
            </a:r>
            <a:r>
              <a:rPr lang="fi-FI" sz="1500" noProof="0" dirty="0"/>
              <a:t> voidaan soveltaa esimerkiksi Kuntalain 37 § sisältöä, mikäli ennakkotehtävää ei toteuteta.</a:t>
            </a:r>
          </a:p>
          <a:p>
            <a:r>
              <a:rPr lang="fi-FI" sz="1500" b="1" noProof="0" dirty="0"/>
              <a:t>Valitse</a:t>
            </a:r>
            <a:r>
              <a:rPr lang="fi-FI" sz="1500" noProof="0" dirty="0"/>
              <a:t> menetelmät. Käytetäänkö työpajassa sähköistä työkalua vai pelkästään paperia ja kyniä? Valmistele kaikki tarvittavat materiaalit (esim. diaesitys, tulosteet, muistiinpanovälineet, sähköiset osallistumisvälineet ja niiden toimivuus). Dioja ei tarvitse tulostaa osallistujille, mutta ne voi halutessaan jakaa sähköisesti osallistujille ennen tai jälkeen työpajan. Muutamia esimerkkejä fasilitointimenetelmistä löydät dialta 9.</a:t>
            </a:r>
          </a:p>
        </p:txBody>
      </p:sp>
      <p:sp>
        <p:nvSpPr>
          <p:cNvPr id="5" name="Puolivapaa piirto 4">
            <a:extLst>
              <a:ext uri="{FF2B5EF4-FFF2-40B4-BE49-F238E27FC236}">
                <a16:creationId xmlns:a16="http://schemas.microsoft.com/office/drawing/2014/main" id="{7BCB5587-36E8-FD7D-CC98-763897BBBA98}"/>
              </a:ext>
              <a:ext uri="{C183D7F6-B498-43B3-948B-1728B52AA6E4}">
                <adec:decorative xmlns:adec="http://schemas.microsoft.com/office/drawing/2017/decorative" val="1"/>
              </a:ext>
            </a:extLst>
          </p:cNvPr>
          <p:cNvSpPr/>
          <p:nvPr/>
        </p:nvSpPr>
        <p:spPr>
          <a:xfrm>
            <a:off x="1019838" y="4647958"/>
            <a:ext cx="2521012" cy="2210043"/>
          </a:xfrm>
          <a:custGeom>
            <a:avLst/>
            <a:gdLst>
              <a:gd name="connsiteX0" fmla="*/ 1260506 w 2521012"/>
              <a:gd name="connsiteY0" fmla="*/ 0 h 2210043"/>
              <a:gd name="connsiteX1" fmla="*/ 2521012 w 2521012"/>
              <a:gd name="connsiteY1" fmla="*/ 1260506 h 2210043"/>
              <a:gd name="connsiteX2" fmla="*/ 2193555 w 2521012"/>
              <a:gd name="connsiteY2" fmla="*/ 2108042 h 2210043"/>
              <a:gd name="connsiteX3" fmla="*/ 2086567 w 2521012"/>
              <a:gd name="connsiteY3" fmla="*/ 2210043 h 2210043"/>
              <a:gd name="connsiteX4" fmla="*/ 434446 w 2521012"/>
              <a:gd name="connsiteY4" fmla="*/ 2210043 h 2210043"/>
              <a:gd name="connsiteX5" fmla="*/ 327457 w 2521012"/>
              <a:gd name="connsiteY5" fmla="*/ 2108042 h 2210043"/>
              <a:gd name="connsiteX6" fmla="*/ 0 w 2521012"/>
              <a:gd name="connsiteY6" fmla="*/ 1260506 h 2210043"/>
              <a:gd name="connsiteX7" fmla="*/ 1260506 w 2521012"/>
              <a:gd name="connsiteY7" fmla="*/ 0 h 2210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521012" h="2210043">
                <a:moveTo>
                  <a:pt x="1260506" y="0"/>
                </a:moveTo>
                <a:cubicBezTo>
                  <a:pt x="1956664" y="0"/>
                  <a:pt x="2521012" y="564348"/>
                  <a:pt x="2521012" y="1260506"/>
                </a:cubicBezTo>
                <a:cubicBezTo>
                  <a:pt x="2521012" y="1586831"/>
                  <a:pt x="2397010" y="1884193"/>
                  <a:pt x="2193555" y="2108042"/>
                </a:cubicBezTo>
                <a:lnTo>
                  <a:pt x="2086567" y="2210043"/>
                </a:lnTo>
                <a:lnTo>
                  <a:pt x="434446" y="2210043"/>
                </a:lnTo>
                <a:lnTo>
                  <a:pt x="327457" y="2108042"/>
                </a:lnTo>
                <a:cubicBezTo>
                  <a:pt x="124002" y="1884193"/>
                  <a:pt x="0" y="1586831"/>
                  <a:pt x="0" y="1260506"/>
                </a:cubicBezTo>
                <a:cubicBezTo>
                  <a:pt x="0" y="564348"/>
                  <a:pt x="564348" y="0"/>
                  <a:pt x="1260506" y="0"/>
                </a:cubicBezTo>
                <a:close/>
              </a:path>
            </a:pathLst>
          </a:cu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fi-FI" dirty="0"/>
          </a:p>
        </p:txBody>
      </p:sp>
      <p:sp>
        <p:nvSpPr>
          <p:cNvPr id="46" name="Tekstiruutu 45">
            <a:extLst>
              <a:ext uri="{FF2B5EF4-FFF2-40B4-BE49-F238E27FC236}">
                <a16:creationId xmlns:a16="http://schemas.microsoft.com/office/drawing/2014/main" id="{26AA27F6-B718-482B-2C6D-79878463D812}"/>
              </a:ext>
            </a:extLst>
          </p:cNvPr>
          <p:cNvSpPr txBox="1"/>
          <p:nvPr/>
        </p:nvSpPr>
        <p:spPr>
          <a:xfrm>
            <a:off x="1512397" y="5020441"/>
            <a:ext cx="4069420" cy="1598579"/>
          </a:xfrm>
          <a:prstGeom prst="rect">
            <a:avLst/>
          </a:prstGeom>
          <a:noFill/>
        </p:spPr>
        <p:txBody>
          <a:bodyPr wrap="square" rtlCol="0">
            <a:spAutoFit/>
          </a:bodyPr>
          <a:lstStyle/>
          <a:p>
            <a:pPr marR="0" lvl="0" defTabSz="914400" rtl="0" eaLnBrk="1" fontAlgn="auto" latinLnBrk="0" hangingPunct="1">
              <a:lnSpc>
                <a:spcPct val="90000"/>
              </a:lnSpc>
              <a:spcBef>
                <a:spcPts val="600"/>
              </a:spcBef>
              <a:spcAft>
                <a:spcPts val="600"/>
              </a:spcAft>
              <a:buClrTx/>
              <a:buSzTx/>
              <a:tabLst/>
              <a:defRPr/>
            </a:pPr>
            <a:r>
              <a:rPr lang="fi-FI" sz="1800" b="1" dirty="0">
                <a:solidFill>
                  <a:schemeClr val="tx1"/>
                </a:solidFill>
                <a:latin typeface="+mj-lt"/>
                <a:cs typeface="Arial"/>
              </a:rPr>
              <a:t>Valitse suunnitteluvaiheessa työpajalle työstötapa</a:t>
            </a:r>
            <a:endParaRPr kumimoji="0" lang="fi-FI" sz="1800" b="1" i="0" u="none" strike="noStrike" kern="1200" cap="none" spc="0" normalizeH="0" baseline="0" noProof="0" dirty="0">
              <a:ln>
                <a:noFill/>
              </a:ln>
              <a:solidFill>
                <a:schemeClr val="tx1"/>
              </a:solidFill>
              <a:effectLst/>
              <a:uLnTx/>
              <a:uFillTx/>
              <a:latin typeface="+mj-lt"/>
              <a:ea typeface="+mn-ea"/>
              <a:cs typeface="Arial"/>
            </a:endParaRPr>
          </a:p>
          <a:p>
            <a:pPr marL="228600" marR="0" lvl="0" indent="-228600" defTabSz="914400" rtl="0" eaLnBrk="1" fontAlgn="auto" latinLnBrk="0" hangingPunct="1">
              <a:lnSpc>
                <a:spcPct val="90000"/>
              </a:lnSpc>
              <a:spcBef>
                <a:spcPts val="400"/>
              </a:spcBef>
              <a:spcAft>
                <a:spcPts val="0"/>
              </a:spcAft>
              <a:buClrTx/>
              <a:buSzTx/>
              <a:buFont typeface="Arial" panose="020B0604020202020204" pitchFamily="34" charset="0"/>
              <a:buChar char="•"/>
              <a:tabLst/>
              <a:defRPr/>
            </a:pPr>
            <a:r>
              <a:rPr lang="fi-FI" sz="1400" dirty="0">
                <a:solidFill>
                  <a:schemeClr val="tx1"/>
                </a:solidFill>
                <a:cs typeface="Arial"/>
              </a:rPr>
              <a:t>Post-it-laput</a:t>
            </a:r>
            <a:r>
              <a:rPr kumimoji="0" lang="fi-FI" sz="1400" b="0" i="0" u="none" strike="noStrike" kern="1200" cap="none" spc="0" normalizeH="0" baseline="0" noProof="0" dirty="0">
                <a:ln>
                  <a:noFill/>
                </a:ln>
                <a:solidFill>
                  <a:schemeClr val="tx1"/>
                </a:solidFill>
                <a:effectLst/>
                <a:uLnTx/>
                <a:uFillTx/>
                <a:ea typeface="+mn-ea"/>
                <a:cs typeface="Arial"/>
              </a:rPr>
              <a:t>, fläppitaulu, mahdolliset tulosteet</a:t>
            </a:r>
            <a:endParaRPr lang="fi-FI" sz="1400" b="0" i="0" u="none" strike="noStrike" kern="1200" cap="none" spc="0" normalizeH="0" baseline="0" noProof="0" dirty="0">
              <a:ln>
                <a:noFill/>
              </a:ln>
              <a:solidFill>
                <a:schemeClr val="tx1"/>
              </a:solidFill>
              <a:effectLst/>
              <a:uLnTx/>
              <a:uFillTx/>
              <a:cs typeface="Arial"/>
            </a:endParaRPr>
          </a:p>
          <a:p>
            <a:pPr marL="228600" indent="-228600">
              <a:lnSpc>
                <a:spcPct val="90000"/>
              </a:lnSpc>
              <a:spcBef>
                <a:spcPts val="400"/>
              </a:spcBef>
              <a:buFont typeface="Arial" panose="020B0604020202020204" pitchFamily="34" charset="0"/>
              <a:buChar char="•"/>
              <a:defRPr/>
            </a:pPr>
            <a:r>
              <a:rPr kumimoji="0" lang="fi-FI" sz="1400" b="0" i="0" u="none" strike="noStrike" kern="1200" cap="none" spc="0" normalizeH="0" baseline="0" noProof="0" dirty="0">
                <a:ln>
                  <a:noFill/>
                </a:ln>
                <a:solidFill>
                  <a:schemeClr val="tx1"/>
                </a:solidFill>
                <a:effectLst/>
                <a:uLnTx/>
                <a:uFillTx/>
                <a:ea typeface="+mn-ea"/>
                <a:cs typeface="Arial"/>
              </a:rPr>
              <a:t>Sähköiset alustat, kuten Screen.io</a:t>
            </a:r>
            <a:r>
              <a:rPr lang="en-US" sz="1400" dirty="0">
                <a:solidFill>
                  <a:schemeClr val="tx1"/>
                </a:solidFill>
                <a:cs typeface="Arial"/>
              </a:rPr>
              <a:t>, </a:t>
            </a:r>
            <a:r>
              <a:rPr kumimoji="0" lang="fi-FI" sz="1400" b="0" i="0" u="none" strike="noStrike" kern="1200" cap="none" spc="0" normalizeH="0" baseline="0" noProof="0" dirty="0">
                <a:ln>
                  <a:noFill/>
                </a:ln>
                <a:solidFill>
                  <a:schemeClr val="tx1"/>
                </a:solidFill>
                <a:effectLst/>
                <a:uLnTx/>
                <a:uFillTx/>
                <a:ea typeface="+mn-ea"/>
                <a:cs typeface="Arial"/>
              </a:rPr>
              <a:t>Mentimeter</a:t>
            </a:r>
            <a:r>
              <a:rPr lang="fi-FI" sz="1400" dirty="0">
                <a:solidFill>
                  <a:schemeClr val="tx1"/>
                </a:solidFill>
                <a:cs typeface="Arial"/>
              </a:rPr>
              <a:t>, </a:t>
            </a:r>
            <a:r>
              <a:rPr kumimoji="0" lang="fi-FI" sz="1400" b="0" i="0" u="none" strike="noStrike" kern="1200" cap="none" spc="0" normalizeH="0" baseline="0" noProof="0" dirty="0">
                <a:ln>
                  <a:noFill/>
                </a:ln>
                <a:solidFill>
                  <a:schemeClr val="tx1"/>
                </a:solidFill>
                <a:effectLst/>
                <a:uLnTx/>
                <a:uFillTx/>
                <a:ea typeface="+mn-ea"/>
                <a:cs typeface="Arial"/>
              </a:rPr>
              <a:t>Mural</a:t>
            </a:r>
            <a:r>
              <a:rPr lang="fi-FI" sz="1400" dirty="0">
                <a:solidFill>
                  <a:schemeClr val="tx1"/>
                </a:solidFill>
                <a:cs typeface="Arial"/>
              </a:rPr>
              <a:t>, </a:t>
            </a:r>
            <a:r>
              <a:rPr kumimoji="0" lang="fi-FI" sz="1400" b="0" i="0" u="none" strike="noStrike" kern="1200" cap="none" spc="0" normalizeH="0" baseline="0" noProof="0" dirty="0">
                <a:ln>
                  <a:noFill/>
                </a:ln>
                <a:solidFill>
                  <a:schemeClr val="tx1"/>
                </a:solidFill>
                <a:effectLst/>
                <a:uLnTx/>
                <a:uFillTx/>
                <a:ea typeface="+mn-ea"/>
                <a:cs typeface="Arial"/>
              </a:rPr>
              <a:t>Miro</a:t>
            </a:r>
            <a:r>
              <a:rPr lang="en-US" sz="1400" dirty="0">
                <a:solidFill>
                  <a:schemeClr val="tx1"/>
                </a:solidFill>
                <a:cs typeface="Arial"/>
              </a:rPr>
              <a:t>, </a:t>
            </a:r>
            <a:r>
              <a:rPr kumimoji="0" lang="fi-FI" sz="1400" b="0" i="0" u="none" strike="noStrike" kern="1200" cap="none" spc="0" normalizeH="0" baseline="0" noProof="0" dirty="0">
                <a:ln>
                  <a:noFill/>
                </a:ln>
                <a:solidFill>
                  <a:schemeClr val="tx1"/>
                </a:solidFill>
                <a:effectLst/>
                <a:uLnTx/>
                <a:uFillTx/>
                <a:ea typeface="+mn-ea"/>
                <a:cs typeface="Arial"/>
              </a:rPr>
              <a:t>Forms</a:t>
            </a:r>
            <a:r>
              <a:rPr lang="fi-FI" sz="1400" dirty="0">
                <a:solidFill>
                  <a:schemeClr val="tx1"/>
                </a:solidFill>
                <a:cs typeface="Arial"/>
              </a:rPr>
              <a:t> </a:t>
            </a:r>
          </a:p>
          <a:p>
            <a:pPr marL="228600" indent="-228600">
              <a:lnSpc>
                <a:spcPct val="90000"/>
              </a:lnSpc>
              <a:spcBef>
                <a:spcPts val="400"/>
              </a:spcBef>
              <a:buFont typeface="Arial" panose="020B0604020202020204" pitchFamily="34" charset="0"/>
              <a:buChar char="•"/>
              <a:defRPr/>
            </a:pPr>
            <a:r>
              <a:rPr lang="fi-FI" sz="1400" dirty="0">
                <a:solidFill>
                  <a:schemeClr val="tx1"/>
                </a:solidFill>
                <a:cs typeface="Arial"/>
              </a:rPr>
              <a:t>Jaatko materiaalin osallistujille vai et?</a:t>
            </a:r>
          </a:p>
        </p:txBody>
      </p:sp>
      <p:sp>
        <p:nvSpPr>
          <p:cNvPr id="48" name="Ellipsi 38">
            <a:extLst>
              <a:ext uri="{FF2B5EF4-FFF2-40B4-BE49-F238E27FC236}">
                <a16:creationId xmlns:a16="http://schemas.microsoft.com/office/drawing/2014/main" id="{AB5F71E3-104E-07C6-8902-6C97A90A916B}"/>
              </a:ext>
              <a:ext uri="{C183D7F6-B498-43B3-948B-1728B52AA6E4}">
                <adec:decorative xmlns:adec="http://schemas.microsoft.com/office/drawing/2017/decorative" val="1"/>
              </a:ext>
            </a:extLst>
          </p:cNvPr>
          <p:cNvSpPr/>
          <p:nvPr/>
        </p:nvSpPr>
        <p:spPr>
          <a:xfrm flipH="1">
            <a:off x="10751524" y="318233"/>
            <a:ext cx="940851" cy="807744"/>
          </a:xfrm>
          <a:custGeom>
            <a:avLst/>
            <a:gdLst>
              <a:gd name="connsiteX0" fmla="*/ 0 w 1049215"/>
              <a:gd name="connsiteY0" fmla="*/ 524608 h 1049215"/>
              <a:gd name="connsiteX1" fmla="*/ 524608 w 1049215"/>
              <a:gd name="connsiteY1" fmla="*/ 0 h 1049215"/>
              <a:gd name="connsiteX2" fmla="*/ 1049216 w 1049215"/>
              <a:gd name="connsiteY2" fmla="*/ 524608 h 1049215"/>
              <a:gd name="connsiteX3" fmla="*/ 524608 w 1049215"/>
              <a:gd name="connsiteY3" fmla="*/ 1049216 h 1049215"/>
              <a:gd name="connsiteX4" fmla="*/ 0 w 1049215"/>
              <a:gd name="connsiteY4" fmla="*/ 524608 h 1049215"/>
              <a:gd name="connsiteX0" fmla="*/ 524608 w 1049216"/>
              <a:gd name="connsiteY0" fmla="*/ 1049216 h 1140656"/>
              <a:gd name="connsiteX1" fmla="*/ 0 w 1049216"/>
              <a:gd name="connsiteY1" fmla="*/ 524608 h 1140656"/>
              <a:gd name="connsiteX2" fmla="*/ 524608 w 1049216"/>
              <a:gd name="connsiteY2" fmla="*/ 0 h 1140656"/>
              <a:gd name="connsiteX3" fmla="*/ 1049216 w 1049216"/>
              <a:gd name="connsiteY3" fmla="*/ 524608 h 1140656"/>
              <a:gd name="connsiteX4" fmla="*/ 616048 w 1049216"/>
              <a:gd name="connsiteY4" fmla="*/ 1140656 h 1140656"/>
              <a:gd name="connsiteX0" fmla="*/ 524608 w 1049216"/>
              <a:gd name="connsiteY0" fmla="*/ 1049216 h 1049216"/>
              <a:gd name="connsiteX1" fmla="*/ 0 w 1049216"/>
              <a:gd name="connsiteY1" fmla="*/ 524608 h 1049216"/>
              <a:gd name="connsiteX2" fmla="*/ 524608 w 1049216"/>
              <a:gd name="connsiteY2" fmla="*/ 0 h 1049216"/>
              <a:gd name="connsiteX3" fmla="*/ 1049216 w 1049216"/>
              <a:gd name="connsiteY3" fmla="*/ 524608 h 1049216"/>
              <a:gd name="connsiteX0" fmla="*/ 524608 w 524608"/>
              <a:gd name="connsiteY0" fmla="*/ 1049216 h 1049216"/>
              <a:gd name="connsiteX1" fmla="*/ 0 w 524608"/>
              <a:gd name="connsiteY1" fmla="*/ 524608 h 1049216"/>
              <a:gd name="connsiteX2" fmla="*/ 524608 w 524608"/>
              <a:gd name="connsiteY2" fmla="*/ 0 h 1049216"/>
              <a:gd name="connsiteX0" fmla="*/ 534601 w 950770"/>
              <a:gd name="connsiteY0" fmla="*/ 1066801 h 1066801"/>
              <a:gd name="connsiteX1" fmla="*/ 9993 w 950770"/>
              <a:gd name="connsiteY1" fmla="*/ 542193 h 1066801"/>
              <a:gd name="connsiteX2" fmla="*/ 950770 w 950770"/>
              <a:gd name="connsiteY2" fmla="*/ 0 h 1066801"/>
              <a:gd name="connsiteX0" fmla="*/ 534601 w 950770"/>
              <a:gd name="connsiteY0" fmla="*/ 1066801 h 1066801"/>
              <a:gd name="connsiteX1" fmla="*/ 9993 w 950770"/>
              <a:gd name="connsiteY1" fmla="*/ 542193 h 1066801"/>
              <a:gd name="connsiteX2" fmla="*/ 950770 w 950770"/>
              <a:gd name="connsiteY2" fmla="*/ 0 h 1066801"/>
              <a:gd name="connsiteX0" fmla="*/ 524682 w 940851"/>
              <a:gd name="connsiteY0" fmla="*/ 1066801 h 1066801"/>
              <a:gd name="connsiteX1" fmla="*/ 74 w 940851"/>
              <a:gd name="connsiteY1" fmla="*/ 542193 h 1066801"/>
              <a:gd name="connsiteX2" fmla="*/ 940851 w 940851"/>
              <a:gd name="connsiteY2" fmla="*/ 0 h 1066801"/>
              <a:gd name="connsiteX0" fmla="*/ 524682 w 940851"/>
              <a:gd name="connsiteY0" fmla="*/ 1066801 h 1066801"/>
              <a:gd name="connsiteX1" fmla="*/ 74 w 940851"/>
              <a:gd name="connsiteY1" fmla="*/ 542193 h 1066801"/>
              <a:gd name="connsiteX2" fmla="*/ 940851 w 940851"/>
              <a:gd name="connsiteY2" fmla="*/ 0 h 1066801"/>
            </a:gdLst>
            <a:ahLst/>
            <a:cxnLst>
              <a:cxn ang="0">
                <a:pos x="connsiteX0" y="connsiteY0"/>
              </a:cxn>
              <a:cxn ang="0">
                <a:pos x="connsiteX1" y="connsiteY1"/>
              </a:cxn>
              <a:cxn ang="0">
                <a:pos x="connsiteX2" y="connsiteY2"/>
              </a:cxn>
            </a:cxnLst>
            <a:rect l="l" t="t" r="r" b="b"/>
            <a:pathLst>
              <a:path w="940851" h="1066801">
                <a:moveTo>
                  <a:pt x="524682" y="1066801"/>
                </a:moveTo>
                <a:cubicBezTo>
                  <a:pt x="234949" y="1066801"/>
                  <a:pt x="-4810" y="796193"/>
                  <a:pt x="74" y="542193"/>
                </a:cubicBezTo>
                <a:cubicBezTo>
                  <a:pt x="4958" y="288193"/>
                  <a:pt x="76686" y="17585"/>
                  <a:pt x="940851" y="0"/>
                </a:cubicBezTo>
              </a:path>
            </a:pathLst>
          </a:custGeom>
          <a:noFill/>
          <a:ln w="76200">
            <a:solidFill>
              <a:schemeClr val="tx1"/>
            </a:solidFill>
            <a:round/>
            <a:tailEnd type="arrow" w="sm" len="sm"/>
            <a:extLst>
              <a:ext uri="{C807C97D-BFC1-408E-A445-0C87EB9F89A2}">
                <ask:lineSketchStyleProps xmlns:ask="http://schemas.microsoft.com/office/drawing/2018/sketchyshapes">
                  <ask:type>
                    <ask:lineSketchNone/>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grpSp>
        <p:nvGrpSpPr>
          <p:cNvPr id="23" name="Ryhmä 22">
            <a:extLst>
              <a:ext uri="{FF2B5EF4-FFF2-40B4-BE49-F238E27FC236}">
                <a16:creationId xmlns:a16="http://schemas.microsoft.com/office/drawing/2014/main" id="{E10EE42D-DEEE-2189-97CD-F5508A3B0041}"/>
              </a:ext>
              <a:ext uri="{C183D7F6-B498-43B3-948B-1728B52AA6E4}">
                <adec:decorative xmlns:adec="http://schemas.microsoft.com/office/drawing/2017/decorative" val="1"/>
              </a:ext>
            </a:extLst>
          </p:cNvPr>
          <p:cNvGrpSpPr/>
          <p:nvPr/>
        </p:nvGrpSpPr>
        <p:grpSpPr>
          <a:xfrm>
            <a:off x="250581" y="2736785"/>
            <a:ext cx="385224" cy="1384430"/>
            <a:chOff x="250581" y="242307"/>
            <a:chExt cx="385224" cy="1384430"/>
          </a:xfrm>
        </p:grpSpPr>
        <p:grpSp>
          <p:nvGrpSpPr>
            <p:cNvPr id="24" name="Ryhmä 23">
              <a:extLst>
                <a:ext uri="{FF2B5EF4-FFF2-40B4-BE49-F238E27FC236}">
                  <a16:creationId xmlns:a16="http://schemas.microsoft.com/office/drawing/2014/main" id="{62D3F010-7938-EBD2-4D8D-F1BB5383980F}"/>
                </a:ext>
              </a:extLst>
            </p:cNvPr>
            <p:cNvGrpSpPr/>
            <p:nvPr/>
          </p:nvGrpSpPr>
          <p:grpSpPr>
            <a:xfrm>
              <a:off x="273561" y="284727"/>
              <a:ext cx="362244" cy="1342010"/>
              <a:chOff x="273561" y="284727"/>
              <a:chExt cx="362244" cy="1342010"/>
            </a:xfrm>
          </p:grpSpPr>
          <p:sp>
            <p:nvSpPr>
              <p:cNvPr id="26" name="Ellipsi 25">
                <a:extLst>
                  <a:ext uri="{FF2B5EF4-FFF2-40B4-BE49-F238E27FC236}">
                    <a16:creationId xmlns:a16="http://schemas.microsoft.com/office/drawing/2014/main" id="{4AE2D9FC-3DAD-96E7-50DB-7E4499FF0146}"/>
                  </a:ext>
                </a:extLst>
              </p:cNvPr>
              <p:cNvSpPr/>
              <p:nvPr/>
            </p:nvSpPr>
            <p:spPr>
              <a:xfrm>
                <a:off x="273561" y="284727"/>
                <a:ext cx="362244" cy="362244"/>
              </a:xfrm>
              <a:prstGeom prst="ellipse">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27" name="Ellipsi 26">
                <a:extLst>
                  <a:ext uri="{FF2B5EF4-FFF2-40B4-BE49-F238E27FC236}">
                    <a16:creationId xmlns:a16="http://schemas.microsoft.com/office/drawing/2014/main" id="{11E95B29-C2B2-13DB-A015-6FE06012F937}"/>
                  </a:ext>
                </a:extLst>
              </p:cNvPr>
              <p:cNvSpPr/>
              <p:nvPr/>
            </p:nvSpPr>
            <p:spPr>
              <a:xfrm>
                <a:off x="273561" y="774610"/>
                <a:ext cx="362244" cy="362244"/>
              </a:xfrm>
              <a:prstGeom prst="ellipse">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sz="6000" b="1" dirty="0">
                  <a:solidFill>
                    <a:srgbClr val="105F72"/>
                  </a:solidFill>
                </a:endParaRPr>
              </a:p>
            </p:txBody>
          </p:sp>
          <p:sp>
            <p:nvSpPr>
              <p:cNvPr id="28" name="Ellipsi 27">
                <a:extLst>
                  <a:ext uri="{FF2B5EF4-FFF2-40B4-BE49-F238E27FC236}">
                    <a16:creationId xmlns:a16="http://schemas.microsoft.com/office/drawing/2014/main" id="{332D3CA1-5FBA-80A7-740F-54585C725C07}"/>
                  </a:ext>
                </a:extLst>
              </p:cNvPr>
              <p:cNvSpPr/>
              <p:nvPr/>
            </p:nvSpPr>
            <p:spPr>
              <a:xfrm>
                <a:off x="273561" y="1264493"/>
                <a:ext cx="362244" cy="362244"/>
              </a:xfrm>
              <a:prstGeom prst="ellipse">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grpSp>
        <p:pic>
          <p:nvPicPr>
            <p:cNvPr id="25" name="Kuva 24">
              <a:extLst>
                <a:ext uri="{FF2B5EF4-FFF2-40B4-BE49-F238E27FC236}">
                  <a16:creationId xmlns:a16="http://schemas.microsoft.com/office/drawing/2014/main" id="{6585CF59-F4A2-D04E-2C02-3F8FEB0991C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50581" y="242307"/>
              <a:ext cx="362244" cy="362243"/>
            </a:xfrm>
            <a:prstGeom prst="rect">
              <a:avLst/>
            </a:prstGeom>
          </p:spPr>
        </p:pic>
      </p:grpSp>
    </p:spTree>
    <p:extLst>
      <p:ext uri="{BB962C8B-B14F-4D97-AF65-F5344CB8AC3E}">
        <p14:creationId xmlns:p14="http://schemas.microsoft.com/office/powerpoint/2010/main" val="6462754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75B3012A-5754-CA69-66D0-FF839E124A7E}"/>
            </a:ext>
          </a:extLst>
        </p:cNvPr>
        <p:cNvGrpSpPr/>
        <p:nvPr/>
      </p:nvGrpSpPr>
      <p:grpSpPr>
        <a:xfrm>
          <a:off x="0" y="0"/>
          <a:ext cx="0" cy="0"/>
          <a:chOff x="0" y="0"/>
          <a:chExt cx="0" cy="0"/>
        </a:xfrm>
      </p:grpSpPr>
      <p:sp>
        <p:nvSpPr>
          <p:cNvPr id="36" name="Puolivapaa piirto 35">
            <a:extLst>
              <a:ext uri="{FF2B5EF4-FFF2-40B4-BE49-F238E27FC236}">
                <a16:creationId xmlns:a16="http://schemas.microsoft.com/office/drawing/2014/main" id="{35DC5D55-D046-98C4-EB78-1D101D583D1F}"/>
              </a:ext>
              <a:ext uri="{C183D7F6-B498-43B3-948B-1728B52AA6E4}">
                <adec:decorative xmlns:adec="http://schemas.microsoft.com/office/drawing/2017/decorative" val="1"/>
              </a:ext>
            </a:extLst>
          </p:cNvPr>
          <p:cNvSpPr/>
          <p:nvPr/>
        </p:nvSpPr>
        <p:spPr>
          <a:xfrm>
            <a:off x="6096000" y="581634"/>
            <a:ext cx="4296508" cy="877889"/>
          </a:xfrm>
          <a:custGeom>
            <a:avLst/>
            <a:gdLst>
              <a:gd name="connsiteX0" fmla="*/ 11723 w 3810000"/>
              <a:gd name="connsiteY0" fmla="*/ 715107 h 720969"/>
              <a:gd name="connsiteX1" fmla="*/ 3786554 w 3810000"/>
              <a:gd name="connsiteY1" fmla="*/ 720969 h 720969"/>
              <a:gd name="connsiteX2" fmla="*/ 3810000 w 3810000"/>
              <a:gd name="connsiteY2" fmla="*/ 0 h 720969"/>
              <a:gd name="connsiteX3" fmla="*/ 0 w 3810000"/>
              <a:gd name="connsiteY3" fmla="*/ 52754 h 720969"/>
              <a:gd name="connsiteX4" fmla="*/ 11723 w 3810000"/>
              <a:gd name="connsiteY4" fmla="*/ 715107 h 7209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10000" h="720969">
                <a:moveTo>
                  <a:pt x="11723" y="715107"/>
                </a:moveTo>
                <a:lnTo>
                  <a:pt x="3786554" y="720969"/>
                </a:lnTo>
                <a:lnTo>
                  <a:pt x="3810000" y="0"/>
                </a:lnTo>
                <a:lnTo>
                  <a:pt x="0" y="52754"/>
                </a:lnTo>
                <a:lnTo>
                  <a:pt x="11723" y="715107"/>
                </a:lnTo>
                <a:close/>
              </a:path>
            </a:pathLst>
          </a:cu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2" name="Otsikko 1">
            <a:extLst>
              <a:ext uri="{FF2B5EF4-FFF2-40B4-BE49-F238E27FC236}">
                <a16:creationId xmlns:a16="http://schemas.microsoft.com/office/drawing/2014/main" id="{73D8DF99-A4D0-5D5A-0C58-3685A245BC68}"/>
              </a:ext>
            </a:extLst>
          </p:cNvPr>
          <p:cNvSpPr>
            <a:spLocks noGrp="1"/>
          </p:cNvSpPr>
          <p:nvPr>
            <p:ph type="title"/>
          </p:nvPr>
        </p:nvSpPr>
        <p:spPr>
          <a:xfrm>
            <a:off x="838200" y="365125"/>
            <a:ext cx="10515600" cy="1325563"/>
          </a:xfrm>
        </p:spPr>
        <p:txBody>
          <a:bodyPr/>
          <a:lstStyle/>
          <a:p>
            <a:r>
              <a:rPr lang="fi-FI" noProof="0" dirty="0"/>
              <a:t>Fasilitaattorin ohjeet ennen työpajaa </a:t>
            </a:r>
            <a:r>
              <a:rPr lang="fi-FI" sz="2400" noProof="0" dirty="0"/>
              <a:t>2/3</a:t>
            </a:r>
            <a:endParaRPr lang="fi-FI" noProof="0" dirty="0"/>
          </a:p>
        </p:txBody>
      </p:sp>
      <p:sp>
        <p:nvSpPr>
          <p:cNvPr id="17" name="Sisällön paikkamerkki 16">
            <a:extLst>
              <a:ext uri="{FF2B5EF4-FFF2-40B4-BE49-F238E27FC236}">
                <a16:creationId xmlns:a16="http://schemas.microsoft.com/office/drawing/2014/main" id="{464E2CEA-067A-A04B-6ACB-702E6BF72DBB}"/>
              </a:ext>
            </a:extLst>
          </p:cNvPr>
          <p:cNvSpPr>
            <a:spLocks noGrp="1"/>
          </p:cNvSpPr>
          <p:nvPr>
            <p:ph sz="half" idx="1"/>
          </p:nvPr>
        </p:nvSpPr>
        <p:spPr>
          <a:xfrm>
            <a:off x="840816" y="1613181"/>
            <a:ext cx="5157213" cy="4842345"/>
          </a:xfrm>
        </p:spPr>
        <p:txBody>
          <a:bodyPr/>
          <a:lstStyle/>
          <a:p>
            <a:pPr marL="0" indent="0">
              <a:buNone/>
            </a:pPr>
            <a:r>
              <a:rPr lang="fi-FI" sz="1500" b="1" noProof="0" dirty="0"/>
              <a:t>Osallistujat</a:t>
            </a:r>
          </a:p>
          <a:p>
            <a:r>
              <a:rPr lang="fi-FI" sz="1500" b="1" noProof="0" dirty="0"/>
              <a:t>Laadi</a:t>
            </a:r>
            <a:r>
              <a:rPr lang="fi-FI" sz="1500" noProof="0" dirty="0"/>
              <a:t> osallistujille lähetettävät kutsut. Osallistujien olisi hyvä etukäteen tietää työpajan karkea ohjelma. Jokaista yksityiskohtaa työpajan ohjelmasta heidän ei tarvitse tietää. Jos työpajassa käytetään sähköistä työkalua, mainitse siitä kutsussa, jotta osallistujat tietävät ottaa älypuhelimen, tabletin tai kannettavan tietokoneen mukaan.</a:t>
            </a:r>
          </a:p>
          <a:p>
            <a:pPr marL="0" indent="0">
              <a:spcBef>
                <a:spcPts val="1600"/>
              </a:spcBef>
              <a:buNone/>
            </a:pPr>
            <a:r>
              <a:rPr lang="fi-FI" sz="1500" b="1" noProof="0" dirty="0"/>
              <a:t>Paikka</a:t>
            </a:r>
          </a:p>
          <a:p>
            <a:r>
              <a:rPr lang="fi-FI" sz="1500" b="1" noProof="0" dirty="0"/>
              <a:t>Valitse</a:t>
            </a:r>
            <a:r>
              <a:rPr lang="fi-FI" sz="1500" noProof="0" dirty="0"/>
              <a:t> sopiva paikka työpajalle. Lähitilaisuuteen sopii parhaiten tasalattiainen tila, jossa kalusteet on siirrettävissä haluamaansa asetelmaan. Varmista myös, että tilassa on tarvittavat laitteet (projektorit, äänentoisto jne.). Ryhmätöissä tarvitaan erilliset työskentelypisteet. Ryhmätöihin riittää pöydät, joiden ympärillä osallistujat voivat istua. Ryhmätöihin jakautuminen ei kuitenkaan onnistu pienessä tilassa, sillä usean ryhmän keskus­tellessa voi syntyä liikaa hälyä. Vaihtoehtoisesti tilaisuus voidaan suunnitella myös siten, että osallistujat ovat kaikki samassa tilassa ja samaa ryhmää, jolloin sähköinen työkalu on etenkin tarpeen.</a:t>
            </a:r>
          </a:p>
        </p:txBody>
      </p:sp>
      <p:graphicFrame>
        <p:nvGraphicFramePr>
          <p:cNvPr id="5" name="Taulukko 4" descr="Taulukossa tehtävät ennen työpajaa, tehtävien aikataulutus ja työmääräarvio.">
            <a:extLst>
              <a:ext uri="{FF2B5EF4-FFF2-40B4-BE49-F238E27FC236}">
                <a16:creationId xmlns:a16="http://schemas.microsoft.com/office/drawing/2014/main" id="{71E306DF-EBD8-6635-7D48-DB7F2CD498BC}"/>
              </a:ext>
            </a:extLst>
          </p:cNvPr>
          <p:cNvGraphicFramePr>
            <a:graphicFrameLocks noGrp="1"/>
          </p:cNvGraphicFramePr>
          <p:nvPr>
            <p:extLst>
              <p:ext uri="{D42A27DB-BD31-4B8C-83A1-F6EECF244321}">
                <p14:modId xmlns:p14="http://schemas.microsoft.com/office/powerpoint/2010/main" val="903874519"/>
              </p:ext>
            </p:extLst>
          </p:nvPr>
        </p:nvGraphicFramePr>
        <p:xfrm>
          <a:off x="6226020" y="1939855"/>
          <a:ext cx="5343898" cy="4466641"/>
        </p:xfrm>
        <a:graphic>
          <a:graphicData uri="http://schemas.openxmlformats.org/drawingml/2006/table">
            <a:tbl>
              <a:tblPr firstRow="1" bandRow="1">
                <a:tableStyleId>{5C22544A-7EE6-4342-B048-85BDC9FD1C3A}</a:tableStyleId>
              </a:tblPr>
              <a:tblGrid>
                <a:gridCol w="2267248">
                  <a:extLst>
                    <a:ext uri="{9D8B030D-6E8A-4147-A177-3AD203B41FA5}">
                      <a16:colId xmlns:a16="http://schemas.microsoft.com/office/drawing/2014/main" val="2584778394"/>
                    </a:ext>
                  </a:extLst>
                </a:gridCol>
                <a:gridCol w="1855677">
                  <a:extLst>
                    <a:ext uri="{9D8B030D-6E8A-4147-A177-3AD203B41FA5}">
                      <a16:colId xmlns:a16="http://schemas.microsoft.com/office/drawing/2014/main" val="3361914104"/>
                    </a:ext>
                  </a:extLst>
                </a:gridCol>
                <a:gridCol w="1220973">
                  <a:extLst>
                    <a:ext uri="{9D8B030D-6E8A-4147-A177-3AD203B41FA5}">
                      <a16:colId xmlns:a16="http://schemas.microsoft.com/office/drawing/2014/main" val="3424124034"/>
                    </a:ext>
                  </a:extLst>
                </a:gridCol>
              </a:tblGrid>
              <a:tr h="421920">
                <a:tc>
                  <a:txBody>
                    <a:bodyPr/>
                    <a:lstStyle/>
                    <a:p>
                      <a:pPr algn="ctr"/>
                      <a:r>
                        <a:rPr lang="fi-FI" sz="1200" dirty="0"/>
                        <a:t>Tehtävä</a:t>
                      </a:r>
                    </a:p>
                  </a:txBody>
                  <a:tcPr anchor="ctr">
                    <a:solidFill>
                      <a:schemeClr val="tx1"/>
                    </a:solidFill>
                  </a:tcPr>
                </a:tc>
                <a:tc>
                  <a:txBody>
                    <a:bodyPr/>
                    <a:lstStyle/>
                    <a:p>
                      <a:pPr algn="ctr"/>
                      <a:r>
                        <a:rPr lang="fi-FI" sz="1200" dirty="0"/>
                        <a:t>Aikataulu</a:t>
                      </a:r>
                    </a:p>
                  </a:txBody>
                  <a:tcPr anchor="ctr">
                    <a:solidFill>
                      <a:schemeClr val="tx1"/>
                    </a:solidFill>
                  </a:tcPr>
                </a:tc>
                <a:tc>
                  <a:txBody>
                    <a:bodyPr/>
                    <a:lstStyle/>
                    <a:p>
                      <a:pPr algn="ctr"/>
                      <a:r>
                        <a:rPr lang="fi-FI" sz="1200" dirty="0"/>
                        <a:t>Työmääräarvio</a:t>
                      </a:r>
                    </a:p>
                  </a:txBody>
                  <a:tcPr anchor="ctr">
                    <a:solidFill>
                      <a:schemeClr val="tx1"/>
                    </a:solidFill>
                  </a:tcPr>
                </a:tc>
                <a:extLst>
                  <a:ext uri="{0D108BD9-81ED-4DB2-BD59-A6C34878D82A}">
                    <a16:rowId xmlns:a16="http://schemas.microsoft.com/office/drawing/2014/main" val="2552768324"/>
                  </a:ext>
                </a:extLst>
              </a:tr>
              <a:tr h="472686">
                <a:tc>
                  <a:txBody>
                    <a:bodyPr/>
                    <a:lstStyle/>
                    <a:p>
                      <a:r>
                        <a:rPr lang="fi-FI" sz="1100" dirty="0"/>
                        <a:t>Tilan valitseminen ja varauksen tekeminen</a:t>
                      </a:r>
                    </a:p>
                  </a:txBody>
                  <a:tcPr marL="180000" marR="46800" marT="46800" marB="46800" anchor="ctr">
                    <a:solidFill>
                      <a:schemeClr val="tx1">
                        <a:lumMod val="10000"/>
                        <a:lumOff val="9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100" dirty="0"/>
                        <a:t>n. 1,5—2 kk ennen pajaa</a:t>
                      </a:r>
                    </a:p>
                  </a:txBody>
                  <a:tcPr marL="144000" marR="46800" marT="46800" marB="46800" anchor="ctr">
                    <a:solidFill>
                      <a:schemeClr val="tx1">
                        <a:lumMod val="10000"/>
                        <a:lumOff val="90000"/>
                      </a:schemeClr>
                    </a:solidFill>
                  </a:tcPr>
                </a:tc>
                <a:tc rowSpan="7">
                  <a:txBody>
                    <a:bodyPr/>
                    <a:lstStyle/>
                    <a:p>
                      <a:pPr algn="ctr"/>
                      <a:r>
                        <a:rPr lang="fi-FI" sz="1100" dirty="0"/>
                        <a:t>n. 2 pv</a:t>
                      </a:r>
                      <a:endParaRPr sz="1100" dirty="0"/>
                    </a:p>
                  </a:txBody>
                  <a:tcPr marL="46800" marR="46800" marT="46800" marB="46800" anchor="ctr">
                    <a:solidFill>
                      <a:schemeClr val="tx1">
                        <a:lumMod val="10000"/>
                        <a:lumOff val="90000"/>
                      </a:schemeClr>
                    </a:solidFill>
                  </a:tcPr>
                </a:tc>
                <a:extLst>
                  <a:ext uri="{0D108BD9-81ED-4DB2-BD59-A6C34878D82A}">
                    <a16:rowId xmlns:a16="http://schemas.microsoft.com/office/drawing/2014/main" val="3722226310"/>
                  </a:ext>
                </a:extLst>
              </a:tr>
              <a:tr h="649943">
                <a:tc>
                  <a:txBody>
                    <a:bodyPr/>
                    <a:lstStyle/>
                    <a:p>
                      <a:r>
                        <a:rPr lang="fi-FI" sz="1100" dirty="0"/>
                        <a:t>Työpajan alustava ohjelman ja mahdollisen ennakkotehtävän suunnittelu</a:t>
                      </a:r>
                    </a:p>
                  </a:txBody>
                  <a:tcPr marL="180000" marR="46800" marT="46800" marB="46800" anchor="ctr"/>
                </a:tc>
                <a:tc>
                  <a:txBody>
                    <a:bodyPr/>
                    <a:lstStyle/>
                    <a:p>
                      <a:r>
                        <a:rPr lang="fi-FI" sz="1100" dirty="0"/>
                        <a:t>aloita n. 1,5—2 kk ennen pajaa</a:t>
                      </a:r>
                    </a:p>
                  </a:txBody>
                  <a:tcPr marL="144000" marR="46800" marT="46800" marB="46800" anchor="ctr"/>
                </a:tc>
                <a:tc vMerge="1">
                  <a:txBody>
                    <a:bodyPr/>
                    <a:lstStyle/>
                    <a:p>
                      <a:endParaRPr lang="fi-FI"/>
                    </a:p>
                  </a:txBody>
                  <a:tcPr/>
                </a:tc>
                <a:extLst>
                  <a:ext uri="{0D108BD9-81ED-4DB2-BD59-A6C34878D82A}">
                    <a16:rowId xmlns:a16="http://schemas.microsoft.com/office/drawing/2014/main" val="4238961498"/>
                  </a:ext>
                </a:extLst>
              </a:tr>
              <a:tr h="666691">
                <a:tc>
                  <a:txBody>
                    <a:bodyPr/>
                    <a:lstStyle/>
                    <a:p>
                      <a:r>
                        <a:rPr lang="fi-FI" sz="1100" dirty="0"/>
                        <a:t>Materiaalien valmistelu (esitykset, työskentelyalusta, teknisten laitteiden varmistaminen)</a:t>
                      </a:r>
                    </a:p>
                  </a:txBody>
                  <a:tcPr marL="180000" marR="46800" marT="46800" marB="46800" anchor="ctr">
                    <a:solidFill>
                      <a:schemeClr val="tx1">
                        <a:lumMod val="10000"/>
                        <a:lumOff val="90000"/>
                      </a:schemeClr>
                    </a:solidFill>
                  </a:tcPr>
                </a:tc>
                <a:tc>
                  <a:txBody>
                    <a:bodyPr/>
                    <a:lstStyle/>
                    <a:p>
                      <a:r>
                        <a:rPr lang="fi-FI" sz="1100" dirty="0"/>
                        <a:t>n. 1 kk ennen pajaa</a:t>
                      </a:r>
                    </a:p>
                  </a:txBody>
                  <a:tcPr marL="144000" marR="46800" marT="46800" marB="46800" anchor="ctr">
                    <a:solidFill>
                      <a:schemeClr val="tx1">
                        <a:lumMod val="10000"/>
                        <a:lumOff val="90000"/>
                      </a:schemeClr>
                    </a:solidFill>
                  </a:tcPr>
                </a:tc>
                <a:tc vMerge="1">
                  <a:txBody>
                    <a:bodyPr/>
                    <a:lstStyle/>
                    <a:p>
                      <a:endParaRPr lang="fi-FI"/>
                    </a:p>
                  </a:txBody>
                  <a:tcPr/>
                </a:tc>
                <a:extLst>
                  <a:ext uri="{0D108BD9-81ED-4DB2-BD59-A6C34878D82A}">
                    <a16:rowId xmlns:a16="http://schemas.microsoft.com/office/drawing/2014/main" val="191574824"/>
                  </a:ext>
                </a:extLst>
              </a:tr>
              <a:tr h="347904">
                <a:tc>
                  <a:txBody>
                    <a:bodyPr/>
                    <a:lstStyle/>
                    <a:p>
                      <a:r>
                        <a:rPr lang="fi-FI" sz="1100" dirty="0"/>
                        <a:t>Kutsujen lähettäminen</a:t>
                      </a:r>
                    </a:p>
                  </a:txBody>
                  <a:tcPr marL="180000" marR="46800" marT="46800" marB="46800" anchor="ctr"/>
                </a:tc>
                <a:tc>
                  <a:txBody>
                    <a:bodyPr/>
                    <a:lstStyle/>
                    <a:p>
                      <a:r>
                        <a:rPr lang="fi-FI" sz="1100" dirty="0"/>
                        <a:t>viim. 1 kk ennen pajaa</a:t>
                      </a:r>
                    </a:p>
                  </a:txBody>
                  <a:tcPr marL="144000" marR="46800" marT="46800" marB="46800" anchor="ctr"/>
                </a:tc>
                <a:tc vMerge="1">
                  <a:txBody>
                    <a:bodyPr/>
                    <a:lstStyle/>
                    <a:p>
                      <a:endParaRPr lang="fi-FI"/>
                    </a:p>
                  </a:txBody>
                  <a:tcPr/>
                </a:tc>
                <a:extLst>
                  <a:ext uri="{0D108BD9-81ED-4DB2-BD59-A6C34878D82A}">
                    <a16:rowId xmlns:a16="http://schemas.microsoft.com/office/drawing/2014/main" val="2215099299"/>
                  </a:ext>
                </a:extLst>
              </a:tr>
              <a:tr h="649943">
                <a:tc>
                  <a:txBody>
                    <a:bodyPr/>
                    <a:lstStyle/>
                    <a:p>
                      <a:r>
                        <a:rPr lang="fi-FI" sz="1100" dirty="0"/>
                        <a:t>Ohjeiden ja informaation lähettäminen osallistujille (mahdollinen ennakkotehtävä)</a:t>
                      </a:r>
                    </a:p>
                  </a:txBody>
                  <a:tcPr marL="180000" marR="46800" marT="46800" marB="46800" anchor="ctr">
                    <a:solidFill>
                      <a:schemeClr val="tx1">
                        <a:lumMod val="10000"/>
                        <a:lumOff val="90000"/>
                      </a:schemeClr>
                    </a:solidFill>
                  </a:tcPr>
                </a:tc>
                <a:tc>
                  <a:txBody>
                    <a:bodyPr/>
                    <a:lstStyle/>
                    <a:p>
                      <a:r>
                        <a:rPr lang="fi-FI" sz="1100" dirty="0"/>
                        <a:t>n. 1—2 vkoa ennen pajaa</a:t>
                      </a:r>
                    </a:p>
                  </a:txBody>
                  <a:tcPr marL="144000" marR="46800" marT="46800" marB="46800" anchor="ctr">
                    <a:solidFill>
                      <a:schemeClr val="tx1">
                        <a:lumMod val="10000"/>
                        <a:lumOff val="90000"/>
                      </a:schemeClr>
                    </a:solidFill>
                  </a:tcPr>
                </a:tc>
                <a:tc vMerge="1">
                  <a:txBody>
                    <a:bodyPr/>
                    <a:lstStyle/>
                    <a:p>
                      <a:endParaRPr lang="fi-FI" sz="700"/>
                    </a:p>
                  </a:txBody>
                  <a:tcPr/>
                </a:tc>
                <a:extLst>
                  <a:ext uri="{0D108BD9-81ED-4DB2-BD59-A6C34878D82A}">
                    <a16:rowId xmlns:a16="http://schemas.microsoft.com/office/drawing/2014/main" val="3974823416"/>
                  </a:ext>
                </a:extLst>
              </a:tr>
              <a:tr h="649943">
                <a:tc>
                  <a:txBody>
                    <a:bodyPr/>
                    <a:lstStyle/>
                    <a:p>
                      <a:r>
                        <a:rPr lang="fi-FI" sz="1100" dirty="0"/>
                        <a:t>Mahdollisen ennakkotehtävän purku + työpajaohjelman täsmennykset</a:t>
                      </a:r>
                    </a:p>
                  </a:txBody>
                  <a:tcPr marL="180000" marR="46800" marT="46800" marB="46800" anchor="ctr"/>
                </a:tc>
                <a:tc>
                  <a:txBody>
                    <a:bodyPr/>
                    <a:lstStyle/>
                    <a:p>
                      <a:r>
                        <a:rPr lang="fi-FI" sz="1100" dirty="0"/>
                        <a:t>n. 2—3 pv ennen pajaa</a:t>
                      </a:r>
                    </a:p>
                  </a:txBody>
                  <a:tcPr marL="144000" marR="46800" marT="46800" marB="46800" anchor="ctr"/>
                </a:tc>
                <a:tc vMerge="1">
                  <a:txBody>
                    <a:bodyPr/>
                    <a:lstStyle/>
                    <a:p>
                      <a:endParaRPr lang="fi-FI" sz="700"/>
                    </a:p>
                  </a:txBody>
                  <a:tcPr/>
                </a:tc>
                <a:extLst>
                  <a:ext uri="{0D108BD9-81ED-4DB2-BD59-A6C34878D82A}">
                    <a16:rowId xmlns:a16="http://schemas.microsoft.com/office/drawing/2014/main" val="3185640222"/>
                  </a:ext>
                </a:extLst>
              </a:tr>
              <a:tr h="510142">
                <a:tc>
                  <a:txBody>
                    <a:bodyPr/>
                    <a:lstStyle/>
                    <a:p>
                      <a:r>
                        <a:rPr lang="fi-FI" sz="1100" dirty="0"/>
                        <a:t>Käytännön järjestelyjen tarkistus</a:t>
                      </a:r>
                    </a:p>
                  </a:txBody>
                  <a:tcPr marL="180000" marR="46800" marT="46800" marB="46800" anchor="ctr">
                    <a:solidFill>
                      <a:schemeClr val="tx1">
                        <a:lumMod val="10000"/>
                        <a:lumOff val="90000"/>
                      </a:schemeClr>
                    </a:solidFill>
                  </a:tcPr>
                </a:tc>
                <a:tc>
                  <a:txBody>
                    <a:bodyPr/>
                    <a:lstStyle/>
                    <a:p>
                      <a:r>
                        <a:rPr lang="fi-FI" sz="1100" dirty="0"/>
                        <a:t>1—2 pv ennen pajaa</a:t>
                      </a:r>
                    </a:p>
                  </a:txBody>
                  <a:tcPr marL="144000" marR="46800" marT="46800" marB="46800" anchor="ctr">
                    <a:solidFill>
                      <a:schemeClr val="tx1">
                        <a:lumMod val="10000"/>
                        <a:lumOff val="90000"/>
                      </a:schemeClr>
                    </a:solidFill>
                  </a:tcPr>
                </a:tc>
                <a:tc vMerge="1">
                  <a:txBody>
                    <a:bodyPr/>
                    <a:lstStyle/>
                    <a:p>
                      <a:endParaRPr lang="fi-FI"/>
                    </a:p>
                  </a:txBody>
                  <a:tcPr/>
                </a:tc>
                <a:extLst>
                  <a:ext uri="{0D108BD9-81ED-4DB2-BD59-A6C34878D82A}">
                    <a16:rowId xmlns:a16="http://schemas.microsoft.com/office/drawing/2014/main" val="2265344236"/>
                  </a:ext>
                </a:extLst>
              </a:tr>
            </a:tbl>
          </a:graphicData>
        </a:graphic>
      </p:graphicFrame>
      <p:sp>
        <p:nvSpPr>
          <p:cNvPr id="9" name="Ellipsi 38">
            <a:extLst>
              <a:ext uri="{FF2B5EF4-FFF2-40B4-BE49-F238E27FC236}">
                <a16:creationId xmlns:a16="http://schemas.microsoft.com/office/drawing/2014/main" id="{C16AF65D-D350-DD50-C39F-9570BDFE8DC5}"/>
              </a:ext>
              <a:ext uri="{C183D7F6-B498-43B3-948B-1728B52AA6E4}">
                <adec:decorative xmlns:adec="http://schemas.microsoft.com/office/drawing/2017/decorative" val="1"/>
              </a:ext>
            </a:extLst>
          </p:cNvPr>
          <p:cNvSpPr/>
          <p:nvPr/>
        </p:nvSpPr>
        <p:spPr>
          <a:xfrm flipH="1">
            <a:off x="10751524" y="318233"/>
            <a:ext cx="940851" cy="807744"/>
          </a:xfrm>
          <a:custGeom>
            <a:avLst/>
            <a:gdLst>
              <a:gd name="connsiteX0" fmla="*/ 0 w 1049215"/>
              <a:gd name="connsiteY0" fmla="*/ 524608 h 1049215"/>
              <a:gd name="connsiteX1" fmla="*/ 524608 w 1049215"/>
              <a:gd name="connsiteY1" fmla="*/ 0 h 1049215"/>
              <a:gd name="connsiteX2" fmla="*/ 1049216 w 1049215"/>
              <a:gd name="connsiteY2" fmla="*/ 524608 h 1049215"/>
              <a:gd name="connsiteX3" fmla="*/ 524608 w 1049215"/>
              <a:gd name="connsiteY3" fmla="*/ 1049216 h 1049215"/>
              <a:gd name="connsiteX4" fmla="*/ 0 w 1049215"/>
              <a:gd name="connsiteY4" fmla="*/ 524608 h 1049215"/>
              <a:gd name="connsiteX0" fmla="*/ 524608 w 1049216"/>
              <a:gd name="connsiteY0" fmla="*/ 1049216 h 1140656"/>
              <a:gd name="connsiteX1" fmla="*/ 0 w 1049216"/>
              <a:gd name="connsiteY1" fmla="*/ 524608 h 1140656"/>
              <a:gd name="connsiteX2" fmla="*/ 524608 w 1049216"/>
              <a:gd name="connsiteY2" fmla="*/ 0 h 1140656"/>
              <a:gd name="connsiteX3" fmla="*/ 1049216 w 1049216"/>
              <a:gd name="connsiteY3" fmla="*/ 524608 h 1140656"/>
              <a:gd name="connsiteX4" fmla="*/ 616048 w 1049216"/>
              <a:gd name="connsiteY4" fmla="*/ 1140656 h 1140656"/>
              <a:gd name="connsiteX0" fmla="*/ 524608 w 1049216"/>
              <a:gd name="connsiteY0" fmla="*/ 1049216 h 1049216"/>
              <a:gd name="connsiteX1" fmla="*/ 0 w 1049216"/>
              <a:gd name="connsiteY1" fmla="*/ 524608 h 1049216"/>
              <a:gd name="connsiteX2" fmla="*/ 524608 w 1049216"/>
              <a:gd name="connsiteY2" fmla="*/ 0 h 1049216"/>
              <a:gd name="connsiteX3" fmla="*/ 1049216 w 1049216"/>
              <a:gd name="connsiteY3" fmla="*/ 524608 h 1049216"/>
              <a:gd name="connsiteX0" fmla="*/ 524608 w 524608"/>
              <a:gd name="connsiteY0" fmla="*/ 1049216 h 1049216"/>
              <a:gd name="connsiteX1" fmla="*/ 0 w 524608"/>
              <a:gd name="connsiteY1" fmla="*/ 524608 h 1049216"/>
              <a:gd name="connsiteX2" fmla="*/ 524608 w 524608"/>
              <a:gd name="connsiteY2" fmla="*/ 0 h 1049216"/>
              <a:gd name="connsiteX0" fmla="*/ 534601 w 950770"/>
              <a:gd name="connsiteY0" fmla="*/ 1066801 h 1066801"/>
              <a:gd name="connsiteX1" fmla="*/ 9993 w 950770"/>
              <a:gd name="connsiteY1" fmla="*/ 542193 h 1066801"/>
              <a:gd name="connsiteX2" fmla="*/ 950770 w 950770"/>
              <a:gd name="connsiteY2" fmla="*/ 0 h 1066801"/>
              <a:gd name="connsiteX0" fmla="*/ 534601 w 950770"/>
              <a:gd name="connsiteY0" fmla="*/ 1066801 h 1066801"/>
              <a:gd name="connsiteX1" fmla="*/ 9993 w 950770"/>
              <a:gd name="connsiteY1" fmla="*/ 542193 h 1066801"/>
              <a:gd name="connsiteX2" fmla="*/ 950770 w 950770"/>
              <a:gd name="connsiteY2" fmla="*/ 0 h 1066801"/>
              <a:gd name="connsiteX0" fmla="*/ 524682 w 940851"/>
              <a:gd name="connsiteY0" fmla="*/ 1066801 h 1066801"/>
              <a:gd name="connsiteX1" fmla="*/ 74 w 940851"/>
              <a:gd name="connsiteY1" fmla="*/ 542193 h 1066801"/>
              <a:gd name="connsiteX2" fmla="*/ 940851 w 940851"/>
              <a:gd name="connsiteY2" fmla="*/ 0 h 1066801"/>
              <a:gd name="connsiteX0" fmla="*/ 524682 w 940851"/>
              <a:gd name="connsiteY0" fmla="*/ 1066801 h 1066801"/>
              <a:gd name="connsiteX1" fmla="*/ 74 w 940851"/>
              <a:gd name="connsiteY1" fmla="*/ 542193 h 1066801"/>
              <a:gd name="connsiteX2" fmla="*/ 940851 w 940851"/>
              <a:gd name="connsiteY2" fmla="*/ 0 h 1066801"/>
            </a:gdLst>
            <a:ahLst/>
            <a:cxnLst>
              <a:cxn ang="0">
                <a:pos x="connsiteX0" y="connsiteY0"/>
              </a:cxn>
              <a:cxn ang="0">
                <a:pos x="connsiteX1" y="connsiteY1"/>
              </a:cxn>
              <a:cxn ang="0">
                <a:pos x="connsiteX2" y="connsiteY2"/>
              </a:cxn>
            </a:cxnLst>
            <a:rect l="l" t="t" r="r" b="b"/>
            <a:pathLst>
              <a:path w="940851" h="1066801">
                <a:moveTo>
                  <a:pt x="524682" y="1066801"/>
                </a:moveTo>
                <a:cubicBezTo>
                  <a:pt x="234949" y="1066801"/>
                  <a:pt x="-4810" y="796193"/>
                  <a:pt x="74" y="542193"/>
                </a:cubicBezTo>
                <a:cubicBezTo>
                  <a:pt x="4958" y="288193"/>
                  <a:pt x="76686" y="17585"/>
                  <a:pt x="940851" y="0"/>
                </a:cubicBezTo>
              </a:path>
            </a:pathLst>
          </a:custGeom>
          <a:noFill/>
          <a:ln w="76200">
            <a:solidFill>
              <a:schemeClr val="tx1"/>
            </a:solidFill>
            <a:round/>
            <a:tailEnd type="arrow" w="sm" len="sm"/>
            <a:extLst>
              <a:ext uri="{C807C97D-BFC1-408E-A445-0C87EB9F89A2}">
                <ask:lineSketchStyleProps xmlns:ask="http://schemas.microsoft.com/office/drawing/2018/sketchyshapes">
                  <ask:type>
                    <ask:lineSketchNone/>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grpSp>
        <p:nvGrpSpPr>
          <p:cNvPr id="23" name="Ryhmä 22">
            <a:extLst>
              <a:ext uri="{FF2B5EF4-FFF2-40B4-BE49-F238E27FC236}">
                <a16:creationId xmlns:a16="http://schemas.microsoft.com/office/drawing/2014/main" id="{B934613E-CF48-0345-66DC-98CA7E8FC5B0}"/>
              </a:ext>
              <a:ext uri="{C183D7F6-B498-43B3-948B-1728B52AA6E4}">
                <adec:decorative xmlns:adec="http://schemas.microsoft.com/office/drawing/2017/decorative" val="1"/>
              </a:ext>
            </a:extLst>
          </p:cNvPr>
          <p:cNvGrpSpPr/>
          <p:nvPr/>
        </p:nvGrpSpPr>
        <p:grpSpPr>
          <a:xfrm>
            <a:off x="250581" y="2736785"/>
            <a:ext cx="385224" cy="1384430"/>
            <a:chOff x="250581" y="242307"/>
            <a:chExt cx="385224" cy="1384430"/>
          </a:xfrm>
        </p:grpSpPr>
        <p:grpSp>
          <p:nvGrpSpPr>
            <p:cNvPr id="24" name="Ryhmä 23">
              <a:extLst>
                <a:ext uri="{FF2B5EF4-FFF2-40B4-BE49-F238E27FC236}">
                  <a16:creationId xmlns:a16="http://schemas.microsoft.com/office/drawing/2014/main" id="{498DD9FA-F771-A991-B212-96104E40BEE4}"/>
                </a:ext>
              </a:extLst>
            </p:cNvPr>
            <p:cNvGrpSpPr/>
            <p:nvPr/>
          </p:nvGrpSpPr>
          <p:grpSpPr>
            <a:xfrm>
              <a:off x="273561" y="284727"/>
              <a:ext cx="362244" cy="1342010"/>
              <a:chOff x="273561" y="284727"/>
              <a:chExt cx="362244" cy="1342010"/>
            </a:xfrm>
          </p:grpSpPr>
          <p:sp>
            <p:nvSpPr>
              <p:cNvPr id="26" name="Ellipsi 25">
                <a:extLst>
                  <a:ext uri="{FF2B5EF4-FFF2-40B4-BE49-F238E27FC236}">
                    <a16:creationId xmlns:a16="http://schemas.microsoft.com/office/drawing/2014/main" id="{D76968FD-55F2-A142-C54C-58A4D3749178}"/>
                  </a:ext>
                </a:extLst>
              </p:cNvPr>
              <p:cNvSpPr/>
              <p:nvPr/>
            </p:nvSpPr>
            <p:spPr>
              <a:xfrm>
                <a:off x="273561" y="284727"/>
                <a:ext cx="362244" cy="362244"/>
              </a:xfrm>
              <a:prstGeom prst="ellipse">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27" name="Ellipsi 26">
                <a:extLst>
                  <a:ext uri="{FF2B5EF4-FFF2-40B4-BE49-F238E27FC236}">
                    <a16:creationId xmlns:a16="http://schemas.microsoft.com/office/drawing/2014/main" id="{CC126253-3D28-87FC-30E0-35D032F2DCCE}"/>
                  </a:ext>
                </a:extLst>
              </p:cNvPr>
              <p:cNvSpPr/>
              <p:nvPr/>
            </p:nvSpPr>
            <p:spPr>
              <a:xfrm>
                <a:off x="273561" y="774610"/>
                <a:ext cx="362244" cy="362244"/>
              </a:xfrm>
              <a:prstGeom prst="ellipse">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sz="6000" b="1" dirty="0">
                  <a:solidFill>
                    <a:srgbClr val="105F72"/>
                  </a:solidFill>
                </a:endParaRPr>
              </a:p>
            </p:txBody>
          </p:sp>
          <p:sp>
            <p:nvSpPr>
              <p:cNvPr id="28" name="Ellipsi 27">
                <a:extLst>
                  <a:ext uri="{FF2B5EF4-FFF2-40B4-BE49-F238E27FC236}">
                    <a16:creationId xmlns:a16="http://schemas.microsoft.com/office/drawing/2014/main" id="{D99FF118-2FA2-D0FF-98BF-026AE69BDD12}"/>
                  </a:ext>
                </a:extLst>
              </p:cNvPr>
              <p:cNvSpPr/>
              <p:nvPr/>
            </p:nvSpPr>
            <p:spPr>
              <a:xfrm>
                <a:off x="273561" y="1264493"/>
                <a:ext cx="362244" cy="362244"/>
              </a:xfrm>
              <a:prstGeom prst="ellipse">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grpSp>
        <p:pic>
          <p:nvPicPr>
            <p:cNvPr id="25" name="Kuva 24">
              <a:extLst>
                <a:ext uri="{FF2B5EF4-FFF2-40B4-BE49-F238E27FC236}">
                  <a16:creationId xmlns:a16="http://schemas.microsoft.com/office/drawing/2014/main" id="{B17475C9-5B3E-BC42-7789-F299CFD7262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50581" y="242307"/>
              <a:ext cx="362244" cy="362243"/>
            </a:xfrm>
            <a:prstGeom prst="rect">
              <a:avLst/>
            </a:prstGeom>
          </p:spPr>
        </p:pic>
      </p:grpSp>
    </p:spTree>
    <p:extLst>
      <p:ext uri="{BB962C8B-B14F-4D97-AF65-F5344CB8AC3E}">
        <p14:creationId xmlns:p14="http://schemas.microsoft.com/office/powerpoint/2010/main" val="25664835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 name="Puolivapaa piirto 29">
            <a:extLst>
              <a:ext uri="{FF2B5EF4-FFF2-40B4-BE49-F238E27FC236}">
                <a16:creationId xmlns:a16="http://schemas.microsoft.com/office/drawing/2014/main" id="{9D4E6AB7-DE16-5412-B719-F5260CB5D7B8}"/>
              </a:ext>
              <a:ext uri="{C183D7F6-B498-43B3-948B-1728B52AA6E4}">
                <adec:decorative xmlns:adec="http://schemas.microsoft.com/office/drawing/2017/decorative" val="1"/>
              </a:ext>
            </a:extLst>
          </p:cNvPr>
          <p:cNvSpPr/>
          <p:nvPr/>
        </p:nvSpPr>
        <p:spPr>
          <a:xfrm>
            <a:off x="6096000" y="581634"/>
            <a:ext cx="4296508" cy="877889"/>
          </a:xfrm>
          <a:custGeom>
            <a:avLst/>
            <a:gdLst>
              <a:gd name="connsiteX0" fmla="*/ 11723 w 3810000"/>
              <a:gd name="connsiteY0" fmla="*/ 715107 h 720969"/>
              <a:gd name="connsiteX1" fmla="*/ 3786554 w 3810000"/>
              <a:gd name="connsiteY1" fmla="*/ 720969 h 720969"/>
              <a:gd name="connsiteX2" fmla="*/ 3810000 w 3810000"/>
              <a:gd name="connsiteY2" fmla="*/ 0 h 720969"/>
              <a:gd name="connsiteX3" fmla="*/ 0 w 3810000"/>
              <a:gd name="connsiteY3" fmla="*/ 52754 h 720969"/>
              <a:gd name="connsiteX4" fmla="*/ 11723 w 3810000"/>
              <a:gd name="connsiteY4" fmla="*/ 715107 h 7209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10000" h="720969">
                <a:moveTo>
                  <a:pt x="11723" y="715107"/>
                </a:moveTo>
                <a:lnTo>
                  <a:pt x="3786554" y="720969"/>
                </a:lnTo>
                <a:lnTo>
                  <a:pt x="3810000" y="0"/>
                </a:lnTo>
                <a:lnTo>
                  <a:pt x="0" y="52754"/>
                </a:lnTo>
                <a:lnTo>
                  <a:pt x="11723" y="715107"/>
                </a:lnTo>
                <a:close/>
              </a:path>
            </a:pathLst>
          </a:cu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2" name="Otsikko 1">
            <a:extLst>
              <a:ext uri="{FF2B5EF4-FFF2-40B4-BE49-F238E27FC236}">
                <a16:creationId xmlns:a16="http://schemas.microsoft.com/office/drawing/2014/main" id="{6DCA4DCA-EB91-DA9F-3C84-3BA74C7E2760}"/>
              </a:ext>
            </a:extLst>
          </p:cNvPr>
          <p:cNvSpPr>
            <a:spLocks noGrp="1"/>
          </p:cNvSpPr>
          <p:nvPr>
            <p:ph type="title"/>
          </p:nvPr>
        </p:nvSpPr>
        <p:spPr/>
        <p:txBody>
          <a:bodyPr/>
          <a:lstStyle/>
          <a:p>
            <a:r>
              <a:rPr lang="fi-FI" noProof="0" dirty="0"/>
              <a:t>Fasilitaattorin ohjeet ennen työpajaa </a:t>
            </a:r>
            <a:r>
              <a:rPr lang="fi-FI" sz="2400" noProof="0" dirty="0"/>
              <a:t>3/3</a:t>
            </a:r>
            <a:endParaRPr lang="fi-FI" noProof="0" dirty="0"/>
          </a:p>
        </p:txBody>
      </p:sp>
      <p:sp>
        <p:nvSpPr>
          <p:cNvPr id="3" name="Sisällön paikkamerkki 2">
            <a:extLst>
              <a:ext uri="{FF2B5EF4-FFF2-40B4-BE49-F238E27FC236}">
                <a16:creationId xmlns:a16="http://schemas.microsoft.com/office/drawing/2014/main" id="{EF707D29-3768-6591-3343-EBFCEAFBEF47}"/>
              </a:ext>
            </a:extLst>
          </p:cNvPr>
          <p:cNvSpPr>
            <a:spLocks noGrp="1"/>
          </p:cNvSpPr>
          <p:nvPr>
            <p:ph sz="half" idx="1"/>
          </p:nvPr>
        </p:nvSpPr>
        <p:spPr>
          <a:xfrm>
            <a:off x="838200" y="1613181"/>
            <a:ext cx="5181600" cy="4506352"/>
          </a:xfrm>
        </p:spPr>
        <p:txBody>
          <a:bodyPr vert="horz" lIns="91440" tIns="45720" rIns="91440" bIns="45720" rtlCol="0" anchor="t">
            <a:noAutofit/>
          </a:bodyPr>
          <a:lstStyle/>
          <a:p>
            <a:pPr marL="0" indent="0">
              <a:lnSpc>
                <a:spcPct val="100000"/>
              </a:lnSpc>
              <a:spcBef>
                <a:spcPts val="600"/>
              </a:spcBef>
              <a:buSzPct val="150000"/>
              <a:buNone/>
            </a:pPr>
            <a:r>
              <a:rPr lang="fi-FI" sz="1500" b="1" noProof="0" dirty="0"/>
              <a:t>Roolit ja vastuut</a:t>
            </a:r>
          </a:p>
          <a:p>
            <a:pPr>
              <a:lnSpc>
                <a:spcPct val="100000"/>
              </a:lnSpc>
              <a:buSzPct val="100000"/>
            </a:pPr>
            <a:r>
              <a:rPr lang="fi-FI" sz="1500" b="1" noProof="0" dirty="0"/>
              <a:t>Määrittele</a:t>
            </a:r>
            <a:r>
              <a:rPr lang="fi-FI" sz="1500" noProof="0" dirty="0"/>
              <a:t> oma roolisi fasilitaattorina ja muiden mahdollisten fasilitaattorien roolit. Selvennä vastuujako ja varmista, että kaikki vastuussa olevat tietävät omat tehtävänsä. Tarvittaessa voitte pitää fasilitaattorien kokouksia ennen työpajaa. Voit halutessasi tulostaa fasilitaattoreille työpajaan juoksutuksen.</a:t>
            </a:r>
          </a:p>
          <a:p>
            <a:pPr marL="0" indent="0">
              <a:lnSpc>
                <a:spcPct val="100000"/>
              </a:lnSpc>
              <a:spcBef>
                <a:spcPts val="1600"/>
              </a:spcBef>
              <a:buNone/>
            </a:pPr>
            <a:r>
              <a:rPr lang="fi-FI" sz="1500" b="1" noProof="0" dirty="0"/>
              <a:t>Fasilitaattorien valinta</a:t>
            </a:r>
          </a:p>
          <a:p>
            <a:pPr>
              <a:lnSpc>
                <a:spcPct val="100000"/>
              </a:lnSpc>
            </a:pPr>
            <a:r>
              <a:rPr lang="fi-FI" sz="1500" b="1" noProof="0" dirty="0"/>
              <a:t>Mieti</a:t>
            </a:r>
            <a:r>
              <a:rPr lang="fi-FI" sz="1500" noProof="0" dirty="0"/>
              <a:t> etukäteen, kuinka monta ryhmää työpajassa olisi tarkoitus muodostaa. Kuinka monta fasilitaattoria / kirjuria tarvitset?</a:t>
            </a:r>
          </a:p>
          <a:p>
            <a:pPr>
              <a:lnSpc>
                <a:spcPct val="100000"/>
              </a:lnSpc>
            </a:pPr>
            <a:r>
              <a:rPr lang="fi-FI" sz="1500" b="1" noProof="0" dirty="0"/>
              <a:t>Ryhmätöissä</a:t>
            </a:r>
            <a:r>
              <a:rPr lang="fi-FI" sz="1500" noProof="0" dirty="0"/>
              <a:t> fasilitaattorien tehtävänä on toimia kirjurina sekä varmistaa se, että ryhmän keskusteluissa pysytään teemaan liittyvissä aiheissa. </a:t>
            </a:r>
          </a:p>
          <a:p>
            <a:pPr>
              <a:lnSpc>
                <a:spcPct val="100000"/>
              </a:lnSpc>
            </a:pPr>
            <a:r>
              <a:rPr lang="fi-FI" sz="1500" b="1" noProof="0" dirty="0"/>
              <a:t>Fasilitaattorina tai kirjurina</a:t>
            </a:r>
            <a:r>
              <a:rPr lang="fi-FI" sz="1500" noProof="0" dirty="0"/>
              <a:t> voivat toimia esimerkiksi kunnan viranhaltijat, valtuustoryhmien puheenjohtajat tai muut työpajaan osallistujien joukosta löytyvät henkilöt.</a:t>
            </a:r>
          </a:p>
        </p:txBody>
      </p:sp>
      <p:sp>
        <p:nvSpPr>
          <p:cNvPr id="4" name="Sisällön paikkamerkki 3">
            <a:extLst>
              <a:ext uri="{FF2B5EF4-FFF2-40B4-BE49-F238E27FC236}">
                <a16:creationId xmlns:a16="http://schemas.microsoft.com/office/drawing/2014/main" id="{AB3690CE-5C54-2E6E-BEAC-9FF301E042BF}"/>
              </a:ext>
            </a:extLst>
          </p:cNvPr>
          <p:cNvSpPr>
            <a:spLocks noGrp="1"/>
          </p:cNvSpPr>
          <p:nvPr>
            <p:ph sz="half" idx="2"/>
          </p:nvPr>
        </p:nvSpPr>
        <p:spPr>
          <a:xfrm>
            <a:off x="6096000" y="1613181"/>
            <a:ext cx="5181600" cy="2971519"/>
          </a:xfrm>
        </p:spPr>
        <p:txBody>
          <a:bodyPr vert="horz" lIns="91440" tIns="45720" rIns="91440" bIns="45720" rtlCol="0" anchor="t">
            <a:noAutofit/>
          </a:bodyPr>
          <a:lstStyle/>
          <a:p>
            <a:pPr marL="0" indent="0">
              <a:lnSpc>
                <a:spcPct val="100000"/>
              </a:lnSpc>
              <a:buNone/>
            </a:pPr>
            <a:r>
              <a:rPr lang="fi-FI" sz="1500" b="1" noProof="0" dirty="0"/>
              <a:t>Ryhmäjaot</a:t>
            </a:r>
          </a:p>
          <a:p>
            <a:pPr>
              <a:lnSpc>
                <a:spcPct val="100000"/>
              </a:lnSpc>
            </a:pPr>
            <a:r>
              <a:rPr lang="fi-FI" sz="1500" b="1" noProof="0" dirty="0"/>
              <a:t>Ryhmäkoko</a:t>
            </a:r>
            <a:r>
              <a:rPr lang="fi-FI" sz="1500" noProof="0" dirty="0"/>
              <a:t> siten, että kussakin ryhmässä on esimerkiksi 4—6 henkilöä. Tällöin jokainen osallistuja pääsee ryhmissä ääneen.</a:t>
            </a:r>
          </a:p>
          <a:p>
            <a:pPr>
              <a:lnSpc>
                <a:spcPct val="100000"/>
              </a:lnSpc>
            </a:pPr>
            <a:r>
              <a:rPr lang="fi-FI" sz="1500" b="1" noProof="0" dirty="0"/>
              <a:t>Työpajaosuuden alkaessa</a:t>
            </a:r>
            <a:r>
              <a:rPr lang="fi-FI" sz="1500" noProof="0" dirty="0"/>
              <a:t> tasajako tai vaihtoehtoisesti työpajan suunnittelija voi jakaa ryhmät etukäteen esim. valtuustoryhmittäin tai aakkosjärjestyksessä tai muulla haluamallaan tavalla.</a:t>
            </a:r>
          </a:p>
          <a:p>
            <a:pPr>
              <a:lnSpc>
                <a:spcPct val="100000"/>
              </a:lnSpc>
            </a:pPr>
            <a:r>
              <a:rPr lang="fi-FI" sz="1500" b="1" noProof="0" dirty="0"/>
              <a:t>Vaihtoehtoisesti</a:t>
            </a:r>
            <a:r>
              <a:rPr lang="fi-FI" sz="1500" noProof="0" dirty="0"/>
              <a:t> työpaja voidaan toteuttaa myös siten, että kaikki osallistujat ovat yhtä ryhmää ja koko työpaja toteutetaan kaikki yhdessä työskennellen. Tässä työskentelytavassa korostuu sähköisen työkalun tärkeys.</a:t>
            </a:r>
          </a:p>
        </p:txBody>
      </p:sp>
      <p:sp>
        <p:nvSpPr>
          <p:cNvPr id="9" name="Puolivapaa piirto 8">
            <a:extLst>
              <a:ext uri="{FF2B5EF4-FFF2-40B4-BE49-F238E27FC236}">
                <a16:creationId xmlns:a16="http://schemas.microsoft.com/office/drawing/2014/main" id="{10F4DE3B-5D9B-2914-B5B8-2E4209F5E2EA}"/>
              </a:ext>
              <a:ext uri="{C183D7F6-B498-43B3-948B-1728B52AA6E4}">
                <adec:decorative xmlns:adec="http://schemas.microsoft.com/office/drawing/2017/decorative" val="1"/>
              </a:ext>
            </a:extLst>
          </p:cNvPr>
          <p:cNvSpPr/>
          <p:nvPr/>
        </p:nvSpPr>
        <p:spPr>
          <a:xfrm>
            <a:off x="6585600" y="5094516"/>
            <a:ext cx="2264672" cy="1763484"/>
          </a:xfrm>
          <a:custGeom>
            <a:avLst/>
            <a:gdLst>
              <a:gd name="connsiteX0" fmla="*/ 1132336 w 2264672"/>
              <a:gd name="connsiteY0" fmla="*/ 0 h 1763484"/>
              <a:gd name="connsiteX1" fmla="*/ 2264672 w 2264672"/>
              <a:gd name="connsiteY1" fmla="*/ 1132336 h 1763484"/>
              <a:gd name="connsiteX2" fmla="*/ 2114650 w 2264672"/>
              <a:gd name="connsiteY2" fmla="*/ 1695965 h 1763484"/>
              <a:gd name="connsiteX3" fmla="*/ 2067861 w 2264672"/>
              <a:gd name="connsiteY3" fmla="*/ 1763484 h 1763484"/>
              <a:gd name="connsiteX4" fmla="*/ 196811 w 2264672"/>
              <a:gd name="connsiteY4" fmla="*/ 1763484 h 1763484"/>
              <a:gd name="connsiteX5" fmla="*/ 150022 w 2264672"/>
              <a:gd name="connsiteY5" fmla="*/ 1695965 h 1763484"/>
              <a:gd name="connsiteX6" fmla="*/ 0 w 2264672"/>
              <a:gd name="connsiteY6" fmla="*/ 1132336 h 1763484"/>
              <a:gd name="connsiteX7" fmla="*/ 1132336 w 2264672"/>
              <a:gd name="connsiteY7" fmla="*/ 0 h 1763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672" h="1763484">
                <a:moveTo>
                  <a:pt x="1132336" y="0"/>
                </a:moveTo>
                <a:cubicBezTo>
                  <a:pt x="1757708" y="0"/>
                  <a:pt x="2264672" y="506965"/>
                  <a:pt x="2264672" y="1132336"/>
                </a:cubicBezTo>
                <a:cubicBezTo>
                  <a:pt x="2264672" y="1337536"/>
                  <a:pt x="2210089" y="1529989"/>
                  <a:pt x="2114650" y="1695965"/>
                </a:cubicBezTo>
                <a:lnTo>
                  <a:pt x="2067861" y="1763484"/>
                </a:lnTo>
                <a:lnTo>
                  <a:pt x="196811" y="1763484"/>
                </a:lnTo>
                <a:lnTo>
                  <a:pt x="150022" y="1695965"/>
                </a:lnTo>
                <a:cubicBezTo>
                  <a:pt x="54583" y="1529989"/>
                  <a:pt x="0" y="1337536"/>
                  <a:pt x="0" y="1132336"/>
                </a:cubicBezTo>
                <a:cubicBezTo>
                  <a:pt x="0" y="506965"/>
                  <a:pt x="506965" y="0"/>
                  <a:pt x="1132336" y="0"/>
                </a:cubicBezTo>
                <a:close/>
              </a:path>
            </a:pathLst>
          </a:cu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fi-FI" dirty="0"/>
          </a:p>
        </p:txBody>
      </p:sp>
      <p:sp>
        <p:nvSpPr>
          <p:cNvPr id="34" name="Tekstiruutu 33">
            <a:extLst>
              <a:ext uri="{FF2B5EF4-FFF2-40B4-BE49-F238E27FC236}">
                <a16:creationId xmlns:a16="http://schemas.microsoft.com/office/drawing/2014/main" id="{B88B0F0C-9648-D0CE-0878-BA07EA020056}"/>
              </a:ext>
            </a:extLst>
          </p:cNvPr>
          <p:cNvSpPr txBox="1"/>
          <p:nvPr/>
        </p:nvSpPr>
        <p:spPr>
          <a:xfrm>
            <a:off x="7109115" y="5467471"/>
            <a:ext cx="4623512" cy="1143903"/>
          </a:xfrm>
          <a:prstGeom prst="rect">
            <a:avLst/>
          </a:prstGeom>
          <a:noFill/>
        </p:spPr>
        <p:txBody>
          <a:bodyPr wrap="square" rtlCol="0">
            <a:spAutoFit/>
          </a:bodyPr>
          <a:lstStyle/>
          <a:p>
            <a:pPr marR="0" lvl="0" defTabSz="914400" rtl="0" eaLnBrk="1" fontAlgn="auto" latinLnBrk="0" hangingPunct="1">
              <a:spcBef>
                <a:spcPts val="600"/>
              </a:spcBef>
              <a:spcAft>
                <a:spcPts val="600"/>
              </a:spcAft>
              <a:buClrTx/>
              <a:buSzTx/>
              <a:tabLst/>
              <a:defRPr/>
            </a:pPr>
            <a:r>
              <a:rPr lang="fi-FI" sz="1800" b="1" dirty="0">
                <a:solidFill>
                  <a:schemeClr val="tx1"/>
                </a:solidFill>
                <a:latin typeface="+mj-lt"/>
                <a:cs typeface="Arial"/>
              </a:rPr>
              <a:t>Varaudu ja tee varasuunnitelma!</a:t>
            </a:r>
            <a:endParaRPr kumimoji="0" lang="fi-FI" sz="1800" b="1" i="0" u="none" strike="noStrike" kern="1200" cap="none" spc="0" normalizeH="0" baseline="0" noProof="0" dirty="0">
              <a:ln>
                <a:noFill/>
              </a:ln>
              <a:solidFill>
                <a:schemeClr val="tx1"/>
              </a:solidFill>
              <a:effectLst/>
              <a:uLnTx/>
              <a:uFillTx/>
              <a:latin typeface="+mj-lt"/>
              <a:ea typeface="+mn-ea"/>
              <a:cs typeface="Arial"/>
            </a:endParaRPr>
          </a:p>
          <a:p>
            <a:pPr marR="0" lvl="0" defTabSz="914400" rtl="0" eaLnBrk="1" fontAlgn="auto" latinLnBrk="0" hangingPunct="1">
              <a:spcBef>
                <a:spcPts val="400"/>
              </a:spcBef>
              <a:spcAft>
                <a:spcPts val="0"/>
              </a:spcAft>
              <a:buClrTx/>
              <a:buSzTx/>
              <a:tabLst/>
              <a:defRPr/>
            </a:pPr>
            <a:r>
              <a:rPr lang="fi-FI" sz="1400" dirty="0">
                <a:solidFill>
                  <a:schemeClr val="tx1"/>
                </a:solidFill>
                <a:cs typeface="Arial"/>
              </a:rPr>
              <a:t>Mitä, jos sähköinen alusta ei toimikaan toivotulla tavalla? Mitä, jos yksi fasilitaattoreista ei pääsekään paikalle? Mieti valmiiksi, mitä teet työpajassa siinä tilanteessa.</a:t>
            </a:r>
          </a:p>
        </p:txBody>
      </p:sp>
      <p:sp>
        <p:nvSpPr>
          <p:cNvPr id="35" name="Ellipsi 38">
            <a:extLst>
              <a:ext uri="{FF2B5EF4-FFF2-40B4-BE49-F238E27FC236}">
                <a16:creationId xmlns:a16="http://schemas.microsoft.com/office/drawing/2014/main" id="{F04AC296-7775-480D-480A-DA6EEA9DF95F}"/>
              </a:ext>
              <a:ext uri="{C183D7F6-B498-43B3-948B-1728B52AA6E4}">
                <adec:decorative xmlns:adec="http://schemas.microsoft.com/office/drawing/2017/decorative" val="1"/>
              </a:ext>
            </a:extLst>
          </p:cNvPr>
          <p:cNvSpPr/>
          <p:nvPr/>
        </p:nvSpPr>
        <p:spPr>
          <a:xfrm flipH="1">
            <a:off x="10751524" y="318233"/>
            <a:ext cx="940851" cy="807744"/>
          </a:xfrm>
          <a:custGeom>
            <a:avLst/>
            <a:gdLst>
              <a:gd name="connsiteX0" fmla="*/ 0 w 1049215"/>
              <a:gd name="connsiteY0" fmla="*/ 524608 h 1049215"/>
              <a:gd name="connsiteX1" fmla="*/ 524608 w 1049215"/>
              <a:gd name="connsiteY1" fmla="*/ 0 h 1049215"/>
              <a:gd name="connsiteX2" fmla="*/ 1049216 w 1049215"/>
              <a:gd name="connsiteY2" fmla="*/ 524608 h 1049215"/>
              <a:gd name="connsiteX3" fmla="*/ 524608 w 1049215"/>
              <a:gd name="connsiteY3" fmla="*/ 1049216 h 1049215"/>
              <a:gd name="connsiteX4" fmla="*/ 0 w 1049215"/>
              <a:gd name="connsiteY4" fmla="*/ 524608 h 1049215"/>
              <a:gd name="connsiteX0" fmla="*/ 524608 w 1049216"/>
              <a:gd name="connsiteY0" fmla="*/ 1049216 h 1140656"/>
              <a:gd name="connsiteX1" fmla="*/ 0 w 1049216"/>
              <a:gd name="connsiteY1" fmla="*/ 524608 h 1140656"/>
              <a:gd name="connsiteX2" fmla="*/ 524608 w 1049216"/>
              <a:gd name="connsiteY2" fmla="*/ 0 h 1140656"/>
              <a:gd name="connsiteX3" fmla="*/ 1049216 w 1049216"/>
              <a:gd name="connsiteY3" fmla="*/ 524608 h 1140656"/>
              <a:gd name="connsiteX4" fmla="*/ 616048 w 1049216"/>
              <a:gd name="connsiteY4" fmla="*/ 1140656 h 1140656"/>
              <a:gd name="connsiteX0" fmla="*/ 524608 w 1049216"/>
              <a:gd name="connsiteY0" fmla="*/ 1049216 h 1049216"/>
              <a:gd name="connsiteX1" fmla="*/ 0 w 1049216"/>
              <a:gd name="connsiteY1" fmla="*/ 524608 h 1049216"/>
              <a:gd name="connsiteX2" fmla="*/ 524608 w 1049216"/>
              <a:gd name="connsiteY2" fmla="*/ 0 h 1049216"/>
              <a:gd name="connsiteX3" fmla="*/ 1049216 w 1049216"/>
              <a:gd name="connsiteY3" fmla="*/ 524608 h 1049216"/>
              <a:gd name="connsiteX0" fmla="*/ 524608 w 524608"/>
              <a:gd name="connsiteY0" fmla="*/ 1049216 h 1049216"/>
              <a:gd name="connsiteX1" fmla="*/ 0 w 524608"/>
              <a:gd name="connsiteY1" fmla="*/ 524608 h 1049216"/>
              <a:gd name="connsiteX2" fmla="*/ 524608 w 524608"/>
              <a:gd name="connsiteY2" fmla="*/ 0 h 1049216"/>
              <a:gd name="connsiteX0" fmla="*/ 534601 w 950770"/>
              <a:gd name="connsiteY0" fmla="*/ 1066801 h 1066801"/>
              <a:gd name="connsiteX1" fmla="*/ 9993 w 950770"/>
              <a:gd name="connsiteY1" fmla="*/ 542193 h 1066801"/>
              <a:gd name="connsiteX2" fmla="*/ 950770 w 950770"/>
              <a:gd name="connsiteY2" fmla="*/ 0 h 1066801"/>
              <a:gd name="connsiteX0" fmla="*/ 534601 w 950770"/>
              <a:gd name="connsiteY0" fmla="*/ 1066801 h 1066801"/>
              <a:gd name="connsiteX1" fmla="*/ 9993 w 950770"/>
              <a:gd name="connsiteY1" fmla="*/ 542193 h 1066801"/>
              <a:gd name="connsiteX2" fmla="*/ 950770 w 950770"/>
              <a:gd name="connsiteY2" fmla="*/ 0 h 1066801"/>
              <a:gd name="connsiteX0" fmla="*/ 524682 w 940851"/>
              <a:gd name="connsiteY0" fmla="*/ 1066801 h 1066801"/>
              <a:gd name="connsiteX1" fmla="*/ 74 w 940851"/>
              <a:gd name="connsiteY1" fmla="*/ 542193 h 1066801"/>
              <a:gd name="connsiteX2" fmla="*/ 940851 w 940851"/>
              <a:gd name="connsiteY2" fmla="*/ 0 h 1066801"/>
              <a:gd name="connsiteX0" fmla="*/ 524682 w 940851"/>
              <a:gd name="connsiteY0" fmla="*/ 1066801 h 1066801"/>
              <a:gd name="connsiteX1" fmla="*/ 74 w 940851"/>
              <a:gd name="connsiteY1" fmla="*/ 542193 h 1066801"/>
              <a:gd name="connsiteX2" fmla="*/ 940851 w 940851"/>
              <a:gd name="connsiteY2" fmla="*/ 0 h 1066801"/>
            </a:gdLst>
            <a:ahLst/>
            <a:cxnLst>
              <a:cxn ang="0">
                <a:pos x="connsiteX0" y="connsiteY0"/>
              </a:cxn>
              <a:cxn ang="0">
                <a:pos x="connsiteX1" y="connsiteY1"/>
              </a:cxn>
              <a:cxn ang="0">
                <a:pos x="connsiteX2" y="connsiteY2"/>
              </a:cxn>
            </a:cxnLst>
            <a:rect l="l" t="t" r="r" b="b"/>
            <a:pathLst>
              <a:path w="940851" h="1066801">
                <a:moveTo>
                  <a:pt x="524682" y="1066801"/>
                </a:moveTo>
                <a:cubicBezTo>
                  <a:pt x="234949" y="1066801"/>
                  <a:pt x="-4810" y="796193"/>
                  <a:pt x="74" y="542193"/>
                </a:cubicBezTo>
                <a:cubicBezTo>
                  <a:pt x="4958" y="288193"/>
                  <a:pt x="76686" y="17585"/>
                  <a:pt x="940851" y="0"/>
                </a:cubicBezTo>
              </a:path>
            </a:pathLst>
          </a:custGeom>
          <a:noFill/>
          <a:ln w="76200">
            <a:solidFill>
              <a:schemeClr val="tx1"/>
            </a:solidFill>
            <a:round/>
            <a:tailEnd type="arrow" w="sm" len="sm"/>
            <a:extLst>
              <a:ext uri="{C807C97D-BFC1-408E-A445-0C87EB9F89A2}">
                <ask:lineSketchStyleProps xmlns:ask="http://schemas.microsoft.com/office/drawing/2018/sketchyshapes">
                  <ask:type>
                    <ask:lineSketchNone/>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grpSp>
        <p:nvGrpSpPr>
          <p:cNvPr id="24" name="Ryhmä 23">
            <a:extLst>
              <a:ext uri="{FF2B5EF4-FFF2-40B4-BE49-F238E27FC236}">
                <a16:creationId xmlns:a16="http://schemas.microsoft.com/office/drawing/2014/main" id="{E24686FE-24C3-6F57-C07B-E7141C6FA4F2}"/>
              </a:ext>
              <a:ext uri="{C183D7F6-B498-43B3-948B-1728B52AA6E4}">
                <adec:decorative xmlns:adec="http://schemas.microsoft.com/office/drawing/2017/decorative" val="1"/>
              </a:ext>
            </a:extLst>
          </p:cNvPr>
          <p:cNvGrpSpPr/>
          <p:nvPr/>
        </p:nvGrpSpPr>
        <p:grpSpPr>
          <a:xfrm>
            <a:off x="250581" y="2736785"/>
            <a:ext cx="385224" cy="1384430"/>
            <a:chOff x="250581" y="242307"/>
            <a:chExt cx="385224" cy="1384430"/>
          </a:xfrm>
        </p:grpSpPr>
        <p:grpSp>
          <p:nvGrpSpPr>
            <p:cNvPr id="25" name="Ryhmä 24">
              <a:extLst>
                <a:ext uri="{FF2B5EF4-FFF2-40B4-BE49-F238E27FC236}">
                  <a16:creationId xmlns:a16="http://schemas.microsoft.com/office/drawing/2014/main" id="{F4C2CE36-D070-587A-7E1E-84620809744C}"/>
                </a:ext>
              </a:extLst>
            </p:cNvPr>
            <p:cNvGrpSpPr/>
            <p:nvPr/>
          </p:nvGrpSpPr>
          <p:grpSpPr>
            <a:xfrm>
              <a:off x="273561" y="284727"/>
              <a:ext cx="362244" cy="1342010"/>
              <a:chOff x="273561" y="284727"/>
              <a:chExt cx="362244" cy="1342010"/>
            </a:xfrm>
          </p:grpSpPr>
          <p:sp>
            <p:nvSpPr>
              <p:cNvPr id="27" name="Ellipsi 26">
                <a:extLst>
                  <a:ext uri="{FF2B5EF4-FFF2-40B4-BE49-F238E27FC236}">
                    <a16:creationId xmlns:a16="http://schemas.microsoft.com/office/drawing/2014/main" id="{C9BE3F83-E8AC-541D-180E-BAC443188A72}"/>
                  </a:ext>
                </a:extLst>
              </p:cNvPr>
              <p:cNvSpPr/>
              <p:nvPr/>
            </p:nvSpPr>
            <p:spPr>
              <a:xfrm>
                <a:off x="273561" y="284727"/>
                <a:ext cx="362244" cy="362244"/>
              </a:xfrm>
              <a:prstGeom prst="ellipse">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28" name="Ellipsi 27">
                <a:extLst>
                  <a:ext uri="{FF2B5EF4-FFF2-40B4-BE49-F238E27FC236}">
                    <a16:creationId xmlns:a16="http://schemas.microsoft.com/office/drawing/2014/main" id="{3D8B1319-5364-5CA8-A41F-6FAF9946F081}"/>
                  </a:ext>
                </a:extLst>
              </p:cNvPr>
              <p:cNvSpPr/>
              <p:nvPr/>
            </p:nvSpPr>
            <p:spPr>
              <a:xfrm>
                <a:off x="273561" y="774610"/>
                <a:ext cx="362244" cy="362244"/>
              </a:xfrm>
              <a:prstGeom prst="ellipse">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sz="6000" b="1" dirty="0">
                  <a:solidFill>
                    <a:srgbClr val="105F72"/>
                  </a:solidFill>
                </a:endParaRPr>
              </a:p>
            </p:txBody>
          </p:sp>
          <p:sp>
            <p:nvSpPr>
              <p:cNvPr id="29" name="Ellipsi 28">
                <a:extLst>
                  <a:ext uri="{FF2B5EF4-FFF2-40B4-BE49-F238E27FC236}">
                    <a16:creationId xmlns:a16="http://schemas.microsoft.com/office/drawing/2014/main" id="{A32C1B77-5AB7-24C9-F6FD-3327A18FE0D9}"/>
                  </a:ext>
                </a:extLst>
              </p:cNvPr>
              <p:cNvSpPr/>
              <p:nvPr/>
            </p:nvSpPr>
            <p:spPr>
              <a:xfrm>
                <a:off x="273561" y="1264493"/>
                <a:ext cx="362244" cy="362244"/>
              </a:xfrm>
              <a:prstGeom prst="ellipse">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grpSp>
        <p:pic>
          <p:nvPicPr>
            <p:cNvPr id="26" name="Kuva 25">
              <a:extLst>
                <a:ext uri="{FF2B5EF4-FFF2-40B4-BE49-F238E27FC236}">
                  <a16:creationId xmlns:a16="http://schemas.microsoft.com/office/drawing/2014/main" id="{CF9DDAF1-CC15-F618-1DAF-3566AEB2B8E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50581" y="242307"/>
              <a:ext cx="362244" cy="362243"/>
            </a:xfrm>
            <a:prstGeom prst="rect">
              <a:avLst/>
            </a:prstGeom>
          </p:spPr>
        </p:pic>
      </p:grpSp>
    </p:spTree>
    <p:extLst>
      <p:ext uri="{BB962C8B-B14F-4D97-AF65-F5344CB8AC3E}">
        <p14:creationId xmlns:p14="http://schemas.microsoft.com/office/powerpoint/2010/main" val="26460567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Puolivapaa piirto 34">
            <a:extLst>
              <a:ext uri="{FF2B5EF4-FFF2-40B4-BE49-F238E27FC236}">
                <a16:creationId xmlns:a16="http://schemas.microsoft.com/office/drawing/2014/main" id="{B302F51A-B52E-EE7C-1FFD-EBDAD0CBC77F}"/>
              </a:ext>
              <a:ext uri="{C183D7F6-B498-43B3-948B-1728B52AA6E4}">
                <adec:decorative xmlns:adec="http://schemas.microsoft.com/office/drawing/2017/decorative" val="1"/>
              </a:ext>
            </a:extLst>
          </p:cNvPr>
          <p:cNvSpPr/>
          <p:nvPr/>
        </p:nvSpPr>
        <p:spPr>
          <a:xfrm>
            <a:off x="369277" y="322385"/>
            <a:ext cx="11453446" cy="6359769"/>
          </a:xfrm>
          <a:custGeom>
            <a:avLst/>
            <a:gdLst>
              <a:gd name="connsiteX0" fmla="*/ 0 w 11453446"/>
              <a:gd name="connsiteY0" fmla="*/ 0 h 6359769"/>
              <a:gd name="connsiteX1" fmla="*/ 11453446 w 11453446"/>
              <a:gd name="connsiteY1" fmla="*/ 11723 h 6359769"/>
              <a:gd name="connsiteX2" fmla="*/ 11406554 w 11453446"/>
              <a:gd name="connsiteY2" fmla="*/ 5797061 h 6359769"/>
              <a:gd name="connsiteX3" fmla="*/ 5820508 w 11453446"/>
              <a:gd name="connsiteY3" fmla="*/ 5773615 h 6359769"/>
              <a:gd name="connsiteX4" fmla="*/ 5785338 w 11453446"/>
              <a:gd name="connsiteY4" fmla="*/ 6236677 h 6359769"/>
              <a:gd name="connsiteX5" fmla="*/ 152400 w 11453446"/>
              <a:gd name="connsiteY5" fmla="*/ 6359769 h 6359769"/>
              <a:gd name="connsiteX6" fmla="*/ 0 w 11453446"/>
              <a:gd name="connsiteY6" fmla="*/ 0 h 63597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453446" h="6359769">
                <a:moveTo>
                  <a:pt x="0" y="0"/>
                </a:moveTo>
                <a:lnTo>
                  <a:pt x="11453446" y="11723"/>
                </a:lnTo>
                <a:lnTo>
                  <a:pt x="11406554" y="5797061"/>
                </a:lnTo>
                <a:lnTo>
                  <a:pt x="5820508" y="5773615"/>
                </a:lnTo>
                <a:lnTo>
                  <a:pt x="5785338" y="6236677"/>
                </a:lnTo>
                <a:lnTo>
                  <a:pt x="152400" y="6359769"/>
                </a:lnTo>
                <a:lnTo>
                  <a:pt x="0" y="0"/>
                </a:lnTo>
                <a:close/>
              </a:path>
            </a:pathLst>
          </a:custGeom>
          <a:solidFill>
            <a:schemeClr val="tx1">
              <a:lumMod val="10000"/>
              <a:lumOff val="90000"/>
              <a:alpha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2" name="Otsikko 1">
            <a:extLst>
              <a:ext uri="{FF2B5EF4-FFF2-40B4-BE49-F238E27FC236}">
                <a16:creationId xmlns:a16="http://schemas.microsoft.com/office/drawing/2014/main" id="{C8D9836A-23FD-E8BE-9282-BCE89BCB71DD}"/>
              </a:ext>
            </a:extLst>
          </p:cNvPr>
          <p:cNvSpPr>
            <a:spLocks noGrp="1"/>
          </p:cNvSpPr>
          <p:nvPr>
            <p:ph type="title"/>
          </p:nvPr>
        </p:nvSpPr>
        <p:spPr>
          <a:xfrm>
            <a:off x="838200" y="365125"/>
            <a:ext cx="10515600" cy="1325563"/>
          </a:xfrm>
        </p:spPr>
        <p:txBody>
          <a:bodyPr/>
          <a:lstStyle/>
          <a:p>
            <a:r>
              <a:rPr lang="fi-FI" noProof="0" dirty="0"/>
              <a:t>Esimerkkejä fasilitointimenetelmistä</a:t>
            </a:r>
          </a:p>
        </p:txBody>
      </p:sp>
      <p:sp>
        <p:nvSpPr>
          <p:cNvPr id="3" name="Sisällön paikkamerkki 2">
            <a:extLst>
              <a:ext uri="{FF2B5EF4-FFF2-40B4-BE49-F238E27FC236}">
                <a16:creationId xmlns:a16="http://schemas.microsoft.com/office/drawing/2014/main" id="{1999B7BD-8643-4D30-CE86-CD3F9F14EB20}"/>
              </a:ext>
            </a:extLst>
          </p:cNvPr>
          <p:cNvSpPr>
            <a:spLocks noGrp="1"/>
          </p:cNvSpPr>
          <p:nvPr>
            <p:ph sz="half" idx="1"/>
          </p:nvPr>
        </p:nvSpPr>
        <p:spPr>
          <a:xfrm>
            <a:off x="838200" y="1825625"/>
            <a:ext cx="5181600" cy="4351338"/>
          </a:xfrm>
        </p:spPr>
        <p:txBody>
          <a:bodyPr vert="horz" lIns="91440" tIns="45720" rIns="91440" bIns="45720" rtlCol="0" anchor="t">
            <a:noAutofit/>
          </a:bodyPr>
          <a:lstStyle/>
          <a:p>
            <a:pPr marL="0" indent="0">
              <a:buNone/>
            </a:pPr>
            <a:r>
              <a:rPr lang="fi-FI" sz="1400" b="1" noProof="0" dirty="0"/>
              <a:t>Learning Café</a:t>
            </a:r>
          </a:p>
          <a:p>
            <a:pPr marL="0" indent="0">
              <a:buNone/>
            </a:pPr>
            <a:r>
              <a:rPr lang="fi-FI" sz="1400" noProof="0" dirty="0"/>
              <a:t>Learning Café on keskusteleva menetelmä, jossa osallistujat pääsevät jakamaan tietoa ja osaamista sekä ideoimaan uutta. Learning Cafessa osallistujat kommentoivat pienissä ryhmissä esimerkiksi eri teemoja (hyvinvoinnin edistäminen, elinvoiman kehittäminen) hahmottaen niiden hyviä ja huonoja puolia sekä tuoden esiin kehittämisideoita. Teemat sekä kysymykset a) mikä on hyvä puoli? b) mikä on huono puoli? c) mitä kehittäisitte? Voi tulostaa valmiiksi pareille/ryhmille tai heijastaa kankaalle. </a:t>
            </a:r>
          </a:p>
          <a:p>
            <a:pPr marL="0" indent="0">
              <a:buNone/>
            </a:pPr>
            <a:r>
              <a:rPr lang="fi-FI" sz="1400" b="1" noProof="0" dirty="0"/>
              <a:t>Pari- ja ryhmäporinat</a:t>
            </a:r>
          </a:p>
          <a:p>
            <a:pPr marL="0" indent="0">
              <a:buNone/>
            </a:pPr>
            <a:r>
              <a:rPr lang="fi-FI" sz="1400" noProof="0" dirty="0"/>
              <a:t>Pari- ja ryhmäporinoiden tarkoituksena on antaa riittävän pienessä kokoonpanossa riittävä tila kaikkien osallistujien näkemysten ja pohdintojen esittämiseen ja huomioimiseen. Pari- ja ryhmäporinat toteutetaan yhteisesti läpikäydyn työskentelytoimeksiannon kautta, jossa pareille tai ryhmille annettiin tehtäväksi tarkastella tiettyä asiaa, teemaa tai linjausta omasta näkökulmastaan. Pari- ja ryhmäporinoita voidaan toteuttaa myös siten, että kaikki pohtivat samaa asiakokonaisuutta tai teemaa, josta lopputuloksena syntyy samasta aiheesta erilaisia näkemyksiä. Asian, teeman tai linjauksen voi tulostaa/kirjoittaa lapulle tai heijastaa parien/ryhmien aiheet kankaalle.</a:t>
            </a:r>
          </a:p>
        </p:txBody>
      </p:sp>
      <p:sp>
        <p:nvSpPr>
          <p:cNvPr id="4" name="Sisällön paikkamerkki 3">
            <a:extLst>
              <a:ext uri="{FF2B5EF4-FFF2-40B4-BE49-F238E27FC236}">
                <a16:creationId xmlns:a16="http://schemas.microsoft.com/office/drawing/2014/main" id="{BAFB6E62-0D25-EA3E-FF7D-C77401E060DB}"/>
              </a:ext>
            </a:extLst>
          </p:cNvPr>
          <p:cNvSpPr>
            <a:spLocks noGrp="1"/>
          </p:cNvSpPr>
          <p:nvPr>
            <p:ph sz="half" idx="2"/>
          </p:nvPr>
        </p:nvSpPr>
        <p:spPr>
          <a:xfrm>
            <a:off x="6172200" y="1825625"/>
            <a:ext cx="5181600" cy="4351338"/>
          </a:xfrm>
        </p:spPr>
        <p:txBody>
          <a:bodyPr vert="horz" lIns="91440" tIns="45720" rIns="91440" bIns="45720" rtlCol="0" anchor="t">
            <a:normAutofit/>
          </a:bodyPr>
          <a:lstStyle/>
          <a:p>
            <a:pPr marL="0" indent="0">
              <a:buNone/>
            </a:pPr>
            <a:r>
              <a:rPr lang="fi-FI" sz="1400" b="1" noProof="0" dirty="0"/>
              <a:t>Me-We-Us</a:t>
            </a:r>
          </a:p>
          <a:p>
            <a:pPr marL="0" indent="0">
              <a:buNone/>
            </a:pPr>
            <a:r>
              <a:rPr lang="fi-FI" sz="1400" noProof="0" dirty="0"/>
              <a:t>Työskentelyssä ensin jokainen kerää omia ajatuksia ja ideoita muistiin esim. muistilapulle, jonka jälkeen niistä keskustellaan ja niitä jatkojalostetaan ja ideoidaan pareittain tai pienryhmittäin. Lopuksi koko osallistujaryhmä jakaa ideat ja ne kirjataan muistiin, keskustellaan ja mahdollisesti jatkojalostetaan ideoita. Osallistujaryhmän joukosta tulee valita yksi kirjuri. </a:t>
            </a:r>
          </a:p>
          <a:p>
            <a:pPr marL="0" indent="0">
              <a:buNone/>
            </a:pPr>
            <a:r>
              <a:rPr lang="fi-FI" sz="1400" b="1" noProof="0" dirty="0"/>
              <a:t>Sinisen meren strategia</a:t>
            </a:r>
          </a:p>
          <a:p>
            <a:pPr marL="0" indent="0">
              <a:buNone/>
            </a:pPr>
            <a:r>
              <a:rPr lang="fi-FI" sz="1400" noProof="0" dirty="0"/>
              <a:t>Työskentelyssä voidaan hyödyntää yksilö-, pari- ja ryhmätyöskentelyä. Menetelmän tavoitteena on peilata esimerkiksi nykyistä kuntastrategiaa seuraavien kysymysten avulla: 1) Mitä tulisi supistaa? 2) Mitä tulisi poistaa? 3) Mitä tulisi korostaa? 4) Mitä uutta pitäisi lisätä? Näiden kysymysten kautta syntyy ymmärrys siitä, mihin suuntaan strategiaa tulisi muokata. Työskentely kannattaa jakaa teemoittain käyden läpi esim. nykyisen kuntastrategian teemat.</a:t>
            </a:r>
          </a:p>
        </p:txBody>
      </p:sp>
      <p:grpSp>
        <p:nvGrpSpPr>
          <p:cNvPr id="23" name="Ryhmä 22">
            <a:extLst>
              <a:ext uri="{FF2B5EF4-FFF2-40B4-BE49-F238E27FC236}">
                <a16:creationId xmlns:a16="http://schemas.microsoft.com/office/drawing/2014/main" id="{6E7F014B-4D33-ECA6-DAE6-0DC4D7BBADD0}"/>
              </a:ext>
              <a:ext uri="{C183D7F6-B498-43B3-948B-1728B52AA6E4}">
                <adec:decorative xmlns:adec="http://schemas.microsoft.com/office/drawing/2017/decorative" val="1"/>
              </a:ext>
            </a:extLst>
          </p:cNvPr>
          <p:cNvGrpSpPr/>
          <p:nvPr/>
        </p:nvGrpSpPr>
        <p:grpSpPr>
          <a:xfrm>
            <a:off x="250581" y="2736785"/>
            <a:ext cx="385224" cy="1384430"/>
            <a:chOff x="250581" y="242307"/>
            <a:chExt cx="385224" cy="1384430"/>
          </a:xfrm>
        </p:grpSpPr>
        <p:grpSp>
          <p:nvGrpSpPr>
            <p:cNvPr id="24" name="Ryhmä 23">
              <a:extLst>
                <a:ext uri="{FF2B5EF4-FFF2-40B4-BE49-F238E27FC236}">
                  <a16:creationId xmlns:a16="http://schemas.microsoft.com/office/drawing/2014/main" id="{07F9BB22-D465-BC9A-C730-AFEC4C99A841}"/>
                </a:ext>
              </a:extLst>
            </p:cNvPr>
            <p:cNvGrpSpPr/>
            <p:nvPr/>
          </p:nvGrpSpPr>
          <p:grpSpPr>
            <a:xfrm>
              <a:off x="273561" y="284727"/>
              <a:ext cx="362244" cy="1342010"/>
              <a:chOff x="273561" y="284727"/>
              <a:chExt cx="362244" cy="1342010"/>
            </a:xfrm>
          </p:grpSpPr>
          <p:sp>
            <p:nvSpPr>
              <p:cNvPr id="26" name="Ellipsi 25">
                <a:extLst>
                  <a:ext uri="{FF2B5EF4-FFF2-40B4-BE49-F238E27FC236}">
                    <a16:creationId xmlns:a16="http://schemas.microsoft.com/office/drawing/2014/main" id="{FDF1916D-41B3-9728-A3C8-CFC1E7A18004}"/>
                  </a:ext>
                </a:extLst>
              </p:cNvPr>
              <p:cNvSpPr/>
              <p:nvPr/>
            </p:nvSpPr>
            <p:spPr>
              <a:xfrm>
                <a:off x="273561" y="284727"/>
                <a:ext cx="362244" cy="362244"/>
              </a:xfrm>
              <a:prstGeom prst="ellipse">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27" name="Ellipsi 26">
                <a:extLst>
                  <a:ext uri="{FF2B5EF4-FFF2-40B4-BE49-F238E27FC236}">
                    <a16:creationId xmlns:a16="http://schemas.microsoft.com/office/drawing/2014/main" id="{0AD193B5-1AE3-D385-87E2-89F885C6400D}"/>
                  </a:ext>
                </a:extLst>
              </p:cNvPr>
              <p:cNvSpPr/>
              <p:nvPr/>
            </p:nvSpPr>
            <p:spPr>
              <a:xfrm>
                <a:off x="273561" y="774610"/>
                <a:ext cx="362244" cy="362244"/>
              </a:xfrm>
              <a:prstGeom prst="ellipse">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sz="6000" b="1" dirty="0">
                  <a:solidFill>
                    <a:srgbClr val="105F72"/>
                  </a:solidFill>
                </a:endParaRPr>
              </a:p>
            </p:txBody>
          </p:sp>
          <p:sp>
            <p:nvSpPr>
              <p:cNvPr id="28" name="Ellipsi 27">
                <a:extLst>
                  <a:ext uri="{FF2B5EF4-FFF2-40B4-BE49-F238E27FC236}">
                    <a16:creationId xmlns:a16="http://schemas.microsoft.com/office/drawing/2014/main" id="{AE92CE98-2EB0-C142-EAB1-2D33346E1044}"/>
                  </a:ext>
                </a:extLst>
              </p:cNvPr>
              <p:cNvSpPr/>
              <p:nvPr/>
            </p:nvSpPr>
            <p:spPr>
              <a:xfrm>
                <a:off x="273561" y="1264493"/>
                <a:ext cx="362244" cy="362244"/>
              </a:xfrm>
              <a:prstGeom prst="ellipse">
                <a:avLst/>
              </a:prstGeom>
              <a:solidFill>
                <a:schemeClr val="tx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i-FI" dirty="0"/>
              </a:p>
            </p:txBody>
          </p:sp>
        </p:grpSp>
        <p:pic>
          <p:nvPicPr>
            <p:cNvPr id="25" name="Kuva 24">
              <a:extLst>
                <a:ext uri="{FF2B5EF4-FFF2-40B4-BE49-F238E27FC236}">
                  <a16:creationId xmlns:a16="http://schemas.microsoft.com/office/drawing/2014/main" id="{D6202BB7-E538-9A39-46A0-607913E350B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50581" y="242307"/>
              <a:ext cx="362244" cy="362243"/>
            </a:xfrm>
            <a:prstGeom prst="rect">
              <a:avLst/>
            </a:prstGeom>
          </p:spPr>
        </p:pic>
      </p:grpSp>
    </p:spTree>
    <p:extLst>
      <p:ext uri="{BB962C8B-B14F-4D97-AF65-F5344CB8AC3E}">
        <p14:creationId xmlns:p14="http://schemas.microsoft.com/office/powerpoint/2010/main" val="1894513365"/>
      </p:ext>
    </p:extLst>
  </p:cSld>
  <p:clrMapOvr>
    <a:masterClrMapping/>
  </p:clrMapOvr>
</p:sld>
</file>

<file path=ppt/theme/theme1.xml><?xml version="1.0" encoding="utf-8"?>
<a:theme xmlns:a="http://schemas.openxmlformats.org/drawingml/2006/main" name="Office-teema">
  <a:themeElements>
    <a:clrScheme name="Fiksu kuntastrategia">
      <a:dk1>
        <a:srgbClr val="0C4A58"/>
      </a:dk1>
      <a:lt1>
        <a:sysClr val="window" lastClr="FFFFFF"/>
      </a:lt1>
      <a:dk2>
        <a:srgbClr val="0E2841"/>
      </a:dk2>
      <a:lt2>
        <a:srgbClr val="E8E8E8"/>
      </a:lt2>
      <a:accent1>
        <a:srgbClr val="156082"/>
      </a:accent1>
      <a:accent2>
        <a:srgbClr val="E65A6F"/>
      </a:accent2>
      <a:accent3>
        <a:srgbClr val="00B0C6"/>
      </a:accent3>
      <a:accent4>
        <a:srgbClr val="F39A8B"/>
      </a:accent4>
      <a:accent5>
        <a:srgbClr val="0E8495"/>
      </a:accent5>
      <a:accent6>
        <a:srgbClr val="4EA72E"/>
      </a:accent6>
      <a:hlink>
        <a:srgbClr val="467886"/>
      </a:hlink>
      <a:folHlink>
        <a:srgbClr val="96607D"/>
      </a:folHlink>
    </a:clrScheme>
    <a:fontScheme name="Offic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1">
            <a:lumMod val="10000"/>
            <a:lumOff val="90000"/>
          </a:schemeClr>
        </a:solidFill>
        <a:ln>
          <a:noFill/>
        </a:ln>
      </a:spPr>
      <a:bodyPr rtlCol="0" anchor="ctr"/>
      <a:lstStyle>
        <a:defPPr algn="ctr">
          <a:defRPr/>
        </a:defPPr>
      </a:lstStyle>
      <a:style>
        <a:lnRef idx="2">
          <a:schemeClr val="accent1">
            <a:shade val="15000"/>
          </a:schemeClr>
        </a:lnRef>
        <a:fillRef idx="1">
          <a:schemeClr val="accent1"/>
        </a:fillRef>
        <a:effectRef idx="0">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te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A204FE0DC00B34BAE974BE489FA04A0" ma:contentTypeVersion="10" ma:contentTypeDescription="Create a new document." ma:contentTypeScope="" ma:versionID="e0c108737c6795eb4eac1fce5f58147d">
  <xsd:schema xmlns:xsd="http://www.w3.org/2001/XMLSchema" xmlns:xs="http://www.w3.org/2001/XMLSchema" xmlns:p="http://schemas.microsoft.com/office/2006/metadata/properties" xmlns:ns2="75f18c4d-8463-4cf6-8c6f-2f6ef62e5e00" targetNamespace="http://schemas.microsoft.com/office/2006/metadata/properties" ma:root="true" ma:fieldsID="97a336eed29abd0d552ffd4b7e8bdfcf" ns2:_="">
    <xsd:import namespace="75f18c4d-8463-4cf6-8c6f-2f6ef62e5e00"/>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2:MediaServiceDateTaken"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5f18c4d-8463-4cf6-8c6f-2f6ef62e5e0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d80ec656-fb78-485f-bf30-5963d8e1bede" ma:termSetId="09814cd3-568e-fe90-9814-8d621ff8fb84" ma:anchorId="fba54fb3-c3e1-fe81-a776-ca4b69148c4d" ma:open="true" ma:isKeyword="false">
      <xsd:complexType>
        <xsd:sequence>
          <xsd:element ref="pc:Terms" minOccurs="0" maxOccurs="1"/>
        </xsd:sequence>
      </xsd:complex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75f18c4d-8463-4cf6-8c6f-2f6ef62e5e00">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883D266D-658C-4CEA-8B0C-5D13D6DF0AC6}"/>
</file>

<file path=customXml/itemProps2.xml><?xml version="1.0" encoding="utf-8"?>
<ds:datastoreItem xmlns:ds="http://schemas.openxmlformats.org/officeDocument/2006/customXml" ds:itemID="{4C20C8A6-5C00-4893-BB79-E46BB249C073}">
  <ds:schemaRefs>
    <ds:schemaRef ds:uri="http://schemas.microsoft.com/sharepoint/v3/contenttype/forms"/>
  </ds:schemaRefs>
</ds:datastoreItem>
</file>

<file path=customXml/itemProps3.xml><?xml version="1.0" encoding="utf-8"?>
<ds:datastoreItem xmlns:ds="http://schemas.openxmlformats.org/officeDocument/2006/customXml" ds:itemID="{0365F118-22DE-4893-9BBE-1412C070C77F}">
  <ds:schemaRefs>
    <ds:schemaRef ds:uri="http://purl.org/dc/terms/"/>
    <ds:schemaRef ds:uri="http://purl.org/dc/elements/1.1/"/>
    <ds:schemaRef ds:uri="http://purl.org/dc/dcmitype/"/>
    <ds:schemaRef ds:uri="http://schemas.openxmlformats.org/package/2006/metadata/core-properties"/>
    <ds:schemaRef ds:uri="http://schemas.microsoft.com/office/infopath/2007/PartnerControls"/>
    <ds:schemaRef ds:uri="http://schemas.microsoft.com/office/2006/documentManagement/types"/>
    <ds:schemaRef ds:uri="http://schemas.microsoft.com/office/2006/metadata/properties"/>
    <ds:schemaRef ds:uri="75f18c4d-8463-4cf6-8c6f-2f6ef62e5e00"/>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1655</TotalTime>
  <Words>7058</Words>
  <Application>Microsoft Macintosh PowerPoint</Application>
  <PresentationFormat>Laajakuva</PresentationFormat>
  <Paragraphs>662</Paragraphs>
  <Slides>41</Slides>
  <Notes>15</Notes>
  <HiddenSlides>0</HiddenSlides>
  <MMClips>0</MMClips>
  <ScaleCrop>false</ScaleCrop>
  <HeadingPairs>
    <vt:vector size="6" baseType="variant">
      <vt:variant>
        <vt:lpstr>Käytetyt fontit</vt:lpstr>
      </vt:variant>
      <vt:variant>
        <vt:i4>10</vt:i4>
      </vt:variant>
      <vt:variant>
        <vt:lpstr>Teema</vt:lpstr>
      </vt:variant>
      <vt:variant>
        <vt:i4>1</vt:i4>
      </vt:variant>
      <vt:variant>
        <vt:lpstr>Dian otsikot</vt:lpstr>
      </vt:variant>
      <vt:variant>
        <vt:i4>41</vt:i4>
      </vt:variant>
    </vt:vector>
  </HeadingPairs>
  <TitlesOfParts>
    <vt:vector size="52" baseType="lpstr">
      <vt:lpstr>Aptos</vt:lpstr>
      <vt:lpstr>Aptos Display</vt:lpstr>
      <vt:lpstr>Arial</vt:lpstr>
      <vt:lpstr>Arial,Sans-Serif</vt:lpstr>
      <vt:lpstr>Calibri</vt:lpstr>
      <vt:lpstr>Montserrat</vt:lpstr>
      <vt:lpstr>Montserrat ExtraBold</vt:lpstr>
      <vt:lpstr>Normaali järjestelmäfontti</vt:lpstr>
      <vt:lpstr>Segoe UI</vt:lpstr>
      <vt:lpstr>Wingdings</vt:lpstr>
      <vt:lpstr>Office-teema</vt:lpstr>
      <vt:lpstr>Fiksu kuntastrategia</vt:lpstr>
      <vt:lpstr>Ihan aluksi</vt:lpstr>
      <vt:lpstr>Tästä on kyse</vt:lpstr>
      <vt:lpstr>Sisällysluettelo </vt:lpstr>
      <vt:lpstr>Fasilitaattorin ohjeet  kuntastrategia­työpajan laatimiseen</vt:lpstr>
      <vt:lpstr>Fasilitaattorin ohjeet ennen työpajaa 1/3</vt:lpstr>
      <vt:lpstr>Fasilitaattorin ohjeet ennen työpajaa 2/3</vt:lpstr>
      <vt:lpstr>Fasilitaattorin ohjeet ennen työpajaa 3/3</vt:lpstr>
      <vt:lpstr>Esimerkkejä fasilitointimenetelmistä</vt:lpstr>
      <vt:lpstr>Muistilappu pääfasilitaattorille</vt:lpstr>
      <vt:lpstr>Fasilitaattorin ohjeet työpajan aikana</vt:lpstr>
      <vt:lpstr>Fasilitaattorin ohjeet työpajan jälkeen</vt:lpstr>
      <vt:lpstr>Kuntastrategia — työpajan ohjelmarunko </vt:lpstr>
      <vt:lpstr>Ennakkotehtävä (valinnainen)</vt:lpstr>
      <vt:lpstr>Ennakkotehtävään esimerkkikysymyksiä</vt:lpstr>
      <vt:lpstr>Taulukkopohja työpajan juoksutuksen laadintaan 1/2</vt:lpstr>
      <vt:lpstr>Taulukkopohja työpajan juoksutuksen laadintaan 2/2</vt:lpstr>
      <vt:lpstr>RYHMÄTYÖSKENTELY 1 Strategiset päämäärät ja nykytilanne Tehtävänanto</vt:lpstr>
      <vt:lpstr>RYHMÄTYÖSKENTELY 2 Tavoiteltavat tulokset ja muutokset Tehtävänanto</vt:lpstr>
      <vt:lpstr>RYHMÄTYÖSKENTELY 3 Mihin kunta pystyy vaikuttamaan? Tehtävänanto</vt:lpstr>
      <vt:lpstr>RYHMÄTYÖSKENTELY 4 Mittareiden valinta Tehtävänanto</vt:lpstr>
      <vt:lpstr>Info ja perehdytys­materiaali</vt:lpstr>
      <vt:lpstr>Kunnan tehtävät kuntalain mukaan </vt:lpstr>
      <vt:lpstr>Millaista kuntastrategiaa kunta on tekemässä?</vt:lpstr>
      <vt:lpstr>Vaikuttava kuntastrategia</vt:lpstr>
      <vt:lpstr>Kuntastrategian laatimisen kokonaisprosessi 1/2</vt:lpstr>
      <vt:lpstr>Kuntastrategian laatimisen kokonaisprosessi 2/2</vt:lpstr>
      <vt:lpstr>Esimerkki kuntastrategian laatimisprosessista </vt:lpstr>
      <vt:lpstr>Teemat päämäärinä strategialle, tavoitteet kertomassa tahtotilasta</vt:lpstr>
      <vt:lpstr>Ennakkotehtävän läpikäynti (5 min)</vt:lpstr>
      <vt:lpstr>Mittarit ovat välineitä, joilla seurataan ja arvioidaan kunnan strategian tavoitteiden saavuttamista</vt:lpstr>
      <vt:lpstr>Mittareiden luominen</vt:lpstr>
      <vt:lpstr>Kuntastrategian mittaamisen perimmäinen kysymys  on mihin pyritään vaikuttamaan ja miten?</vt:lpstr>
      <vt:lpstr>Työpajapohjat</vt:lpstr>
      <vt:lpstr>RYHMÄTYÖSKENTELY 1 Strategiset päämäärät ja nykytilanne Tehtävänanto</vt:lpstr>
      <vt:lpstr>RYHMÄTYÖSKENTELY 2 Tavoiteltavat tulokset ja muutokset Tehtävänanto</vt:lpstr>
      <vt:lpstr>RYHMÄTYÖSKENTELY 3 Mihin kunta pystyy vaikuttamaan? Tehtävänanto</vt:lpstr>
      <vt:lpstr>RYHMÄTYÖSKENTELY 4 Mittareiden valinta Tehtävänanto</vt:lpstr>
      <vt:lpstr>Taulukkopohja Kuntastrategian vaikuttavuuspolku</vt:lpstr>
      <vt:lpstr>Taulukkopohja Työpajan juoksutus</vt:lpstr>
      <vt:lpstr>Työpajan ohjelma </vt:lpstr>
    </vt:vector>
  </TitlesOfParts>
  <Manager/>
  <Company>MDI — Part of FCG.</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Fiksu kuntastrategia — Työpajakokonaisuus kuntastrategian laatimiseksi</dc:title>
  <dc:subject/>
  <dc:creator>Tunkkari, Iina</dc:creator>
  <cp:keywords>strategia</cp:keywords>
  <dc:description/>
  <cp:lastModifiedBy>Kumpula, Anssi</cp:lastModifiedBy>
  <cp:revision>16</cp:revision>
  <dcterms:created xsi:type="dcterms:W3CDTF">2024-05-29T09:33:39Z</dcterms:created>
  <dcterms:modified xsi:type="dcterms:W3CDTF">2024-10-30T06:33:44Z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0x0101003A204FE0DC00B34BAE974BE489FA04A0</vt:lpwstr>
  </property>
  <property fmtid="{D5CDD505-2E9C-101B-9397-08002B2CF9AE}" pid="3" name="MediaServiceImageTags">
    <vt:lpwstr/>
  </property>
  <property fmtid="{D5CDD505-2E9C-101B-9397-08002B2CF9AE}" pid="4" name="Kieli">
    <vt:lpwstr>suomi</vt:lpwstr>
  </property>
</Properties>
</file>